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980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A42D-20FE-44EA-8574-6A1DAEACEB87}" type="datetimeFigureOut">
              <a:rPr lang="cs-CZ" smtClean="0"/>
              <a:pPr/>
              <a:t>20.2.2013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A42D-20FE-44EA-8574-6A1DAEACEB87}" type="datetimeFigureOut">
              <a:rPr lang="cs-CZ" smtClean="0"/>
              <a:pPr/>
              <a:t>20.2.2013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A42D-20FE-44EA-8574-6A1DAEACEB87}" type="datetimeFigureOut">
              <a:rPr lang="cs-CZ" smtClean="0"/>
              <a:pPr/>
              <a:t>20.2.2013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A42D-20FE-44EA-8574-6A1DAEACEB87}" type="datetimeFigureOut">
              <a:rPr lang="cs-CZ" smtClean="0"/>
              <a:pPr/>
              <a:t>20.2.2013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A42D-20FE-44EA-8574-6A1DAEACEB87}" type="datetimeFigureOut">
              <a:rPr lang="cs-CZ" smtClean="0"/>
              <a:pPr/>
              <a:t>20.2.2013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A42D-20FE-44EA-8574-6A1DAEACEB87}" type="datetimeFigureOut">
              <a:rPr lang="cs-CZ" smtClean="0"/>
              <a:pPr/>
              <a:t>20.2.2013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A42D-20FE-44EA-8574-6A1DAEACEB87}" type="datetimeFigureOut">
              <a:rPr lang="cs-CZ" smtClean="0"/>
              <a:pPr/>
              <a:t>20.2.2013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  <a:prstGeom prst="rect">
            <a:avLst/>
          </a:prstGeom>
        </p:spPr>
        <p:txBody>
          <a:bodyPr/>
          <a:lstStyle/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A42D-20FE-44EA-8574-6A1DAEACEB87}" type="datetimeFigureOut">
              <a:rPr lang="cs-CZ" smtClean="0"/>
              <a:pPr/>
              <a:t>20.2.2013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A42D-20FE-44EA-8574-6A1DAEACEB87}" type="datetimeFigureOut">
              <a:rPr lang="cs-CZ" smtClean="0"/>
              <a:pPr/>
              <a:t>20.2.2013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A42D-20FE-44EA-8574-6A1DAEACEB87}" type="datetimeFigureOut">
              <a:rPr lang="cs-CZ" smtClean="0"/>
              <a:pPr/>
              <a:t>20.2.2013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A42D-20FE-44EA-8574-6A1DAEACEB87}" type="datetimeFigureOut">
              <a:rPr lang="cs-CZ" smtClean="0"/>
              <a:pPr/>
              <a:t>20.2.2013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504319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71A42D-20FE-44EA-8574-6A1DAEACEB87}" type="datetimeFigureOut">
              <a:rPr lang="cs-CZ" smtClean="0"/>
              <a:pPr/>
              <a:t>20.2.2013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Úvodní informace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PhDr. Lenka Gajzlerová</a:t>
            </a:r>
          </a:p>
          <a:p>
            <a:r>
              <a:rPr lang="cs-CZ" dirty="0" smtClean="0"/>
              <a:t>ZS1BP_SP1P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informace o absolvování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anotace odborné publikace</a:t>
            </a:r>
          </a:p>
          <a:p>
            <a:pPr lvl="1"/>
            <a:r>
              <a:rPr lang="cs-CZ" dirty="0" smtClean="0"/>
              <a:t>rozsah na 1 A4 + úvodní list – celkem 2 A4</a:t>
            </a:r>
          </a:p>
          <a:p>
            <a:pPr lvl="1"/>
            <a:r>
              <a:rPr lang="cs-CZ" dirty="0" smtClean="0"/>
              <a:t>stručně o čem publikace + dopsat vlastní názor na knihu a zmiňovanou problematiku</a:t>
            </a:r>
          </a:p>
          <a:p>
            <a:pPr lvl="1"/>
            <a:r>
              <a:rPr lang="cs-CZ" dirty="0" smtClean="0"/>
              <a:t>uvést plnou citaci zvolené publikace</a:t>
            </a:r>
          </a:p>
          <a:p>
            <a:pPr lvl="1"/>
            <a:r>
              <a:rPr lang="cs-CZ" dirty="0" smtClean="0"/>
              <a:t>vše vkládat do </a:t>
            </a:r>
            <a:r>
              <a:rPr lang="cs-CZ" b="1" dirty="0" err="1" smtClean="0"/>
              <a:t>odevzdávárny</a:t>
            </a:r>
            <a:r>
              <a:rPr lang="cs-CZ" b="1" dirty="0" smtClean="0"/>
              <a:t> semináře pod seminární skupinu</a:t>
            </a:r>
            <a:endParaRPr lang="cs-CZ" b="1" dirty="0" smtClean="0"/>
          </a:p>
          <a:p>
            <a:pPr lvl="1"/>
            <a:r>
              <a:rPr lang="cs-CZ" b="1" dirty="0" smtClean="0"/>
              <a:t>upozorňuji – bude probíhat kontrola na plagiátorství</a:t>
            </a:r>
          </a:p>
          <a:p>
            <a:pPr lvl="2"/>
            <a:r>
              <a:rPr lang="cs-CZ" b="1" dirty="0" smtClean="0"/>
              <a:t>neopisovat anotaci z obalu knihy či </a:t>
            </a:r>
            <a:r>
              <a:rPr lang="cs-CZ" b="1" dirty="0" err="1" smtClean="0"/>
              <a:t>netu</a:t>
            </a:r>
            <a:r>
              <a:rPr lang="cs-CZ" b="1" dirty="0" smtClean="0"/>
              <a:t> – vše je </a:t>
            </a:r>
            <a:r>
              <a:rPr lang="cs-CZ" b="1" dirty="0" err="1" smtClean="0"/>
              <a:t>dohledatelné</a:t>
            </a:r>
            <a:endParaRPr lang="cs-CZ" b="1" dirty="0" smtClean="0"/>
          </a:p>
          <a:p>
            <a:pPr lvl="1"/>
            <a:r>
              <a:rPr lang="cs-CZ" b="1" dirty="0" smtClean="0"/>
              <a:t>soubory pojmenovat </a:t>
            </a:r>
            <a:r>
              <a:rPr lang="cs-CZ" b="1" dirty="0" smtClean="0">
                <a:latin typeface="Arial Black" pitchFamily="34" charset="0"/>
              </a:rPr>
              <a:t>UČO_PŘÍJMENÍ</a:t>
            </a:r>
          </a:p>
          <a:p>
            <a:pPr lvl="1"/>
            <a:r>
              <a:rPr lang="cs-CZ" dirty="0" smtClean="0"/>
              <a:t>odevzdání max. </a:t>
            </a:r>
            <a:r>
              <a:rPr lang="cs-CZ" b="1" dirty="0" smtClean="0"/>
              <a:t>do 12.5.2013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zkouška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souhrnná </a:t>
            </a:r>
            <a:r>
              <a:rPr lang="cs-CZ" b="1" dirty="0" smtClean="0"/>
              <a:t>učivo z přednášek i seminářů</a:t>
            </a:r>
          </a:p>
          <a:p>
            <a:r>
              <a:rPr lang="cs-CZ" dirty="0" smtClean="0"/>
              <a:t>forma – </a:t>
            </a:r>
            <a:r>
              <a:rPr lang="cs-CZ" dirty="0" err="1" smtClean="0"/>
              <a:t>scanovací</a:t>
            </a:r>
            <a:r>
              <a:rPr lang="cs-CZ" dirty="0" smtClean="0"/>
              <a:t> testy</a:t>
            </a:r>
          </a:p>
          <a:p>
            <a:r>
              <a:rPr lang="cs-CZ" dirty="0" smtClean="0"/>
              <a:t>termíny – budou v IS</a:t>
            </a:r>
          </a:p>
          <a:p>
            <a:r>
              <a:rPr lang="cs-CZ" dirty="0" smtClean="0"/>
              <a:t>v hodinách – odkazy na semináře a obráceně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PhDr. </a:t>
            </a:r>
            <a:r>
              <a:rPr lang="cs-CZ" sz="3600" b="1" dirty="0" smtClean="0"/>
              <a:t>Lenka Gajzlerová</a:t>
            </a:r>
          </a:p>
          <a:p>
            <a:pPr lvl="1"/>
            <a:r>
              <a:rPr lang="cs-CZ" sz="3600" b="1" dirty="0" err="1" smtClean="0"/>
              <a:t>gajzlerova</a:t>
            </a:r>
            <a:r>
              <a:rPr lang="cs-CZ" sz="3600" b="1" dirty="0" smtClean="0"/>
              <a:t>@</a:t>
            </a:r>
            <a:r>
              <a:rPr lang="cs-CZ" sz="3600" b="1" dirty="0" err="1" smtClean="0"/>
              <a:t>ped.muni.cz</a:t>
            </a:r>
            <a:endParaRPr lang="cs-CZ" sz="3600" b="1" dirty="0" smtClean="0"/>
          </a:p>
          <a:p>
            <a:pPr lvl="1"/>
            <a:r>
              <a:rPr lang="cs-CZ" sz="3600" dirty="0" smtClean="0"/>
              <a:t>konzultační hodiny</a:t>
            </a:r>
          </a:p>
          <a:p>
            <a:pPr lvl="2"/>
            <a:r>
              <a:rPr lang="cs-CZ" sz="3600" b="1" dirty="0" smtClean="0"/>
              <a:t>středa</a:t>
            </a:r>
            <a:r>
              <a:rPr lang="cs-CZ" sz="3600" dirty="0" smtClean="0"/>
              <a:t> 14:50 - 15:35</a:t>
            </a:r>
          </a:p>
          <a:p>
            <a:pPr lvl="2"/>
            <a:r>
              <a:rPr lang="cs-CZ" sz="3600" b="1" dirty="0" smtClean="0"/>
              <a:t>čtvrtek </a:t>
            </a:r>
            <a:r>
              <a:rPr lang="cs-CZ" sz="3600" dirty="0" smtClean="0"/>
              <a:t>13:55 – 14:40</a:t>
            </a:r>
          </a:p>
          <a:p>
            <a:pPr lvl="2"/>
            <a:r>
              <a:rPr lang="cs-CZ" sz="3600" b="1" dirty="0" smtClean="0"/>
              <a:t>další dle individuální domluvy 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povinná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cs-CZ" b="1" dirty="0" smtClean="0"/>
              <a:t>Povinná literatura:</a:t>
            </a:r>
            <a:endParaRPr lang="cs-CZ" dirty="0" smtClean="0"/>
          </a:p>
          <a:p>
            <a:r>
              <a:rPr lang="cs-CZ" sz="5500" dirty="0" smtClean="0">
                <a:solidFill>
                  <a:srgbClr val="C00000"/>
                </a:solidFill>
              </a:rPr>
              <a:t>PIPEKOVÁ, J. (</a:t>
            </a:r>
            <a:r>
              <a:rPr lang="cs-CZ" sz="5500" dirty="0" err="1" smtClean="0">
                <a:solidFill>
                  <a:srgbClr val="C00000"/>
                </a:solidFill>
              </a:rPr>
              <a:t>ed</a:t>
            </a:r>
            <a:r>
              <a:rPr lang="cs-CZ" sz="5500" dirty="0" smtClean="0">
                <a:solidFill>
                  <a:srgbClr val="C00000"/>
                </a:solidFill>
              </a:rPr>
              <a:t>.)</a:t>
            </a:r>
            <a:r>
              <a:rPr lang="cs-CZ" sz="5500" i="1" dirty="0" smtClean="0">
                <a:solidFill>
                  <a:srgbClr val="C00000"/>
                </a:solidFill>
              </a:rPr>
              <a:t> </a:t>
            </a:r>
            <a:r>
              <a:rPr lang="cs-CZ" sz="5500" b="1" i="1" dirty="0" smtClean="0">
                <a:solidFill>
                  <a:srgbClr val="C00000"/>
                </a:solidFill>
              </a:rPr>
              <a:t>Kapitoly ze speciální pedagogiky</a:t>
            </a:r>
            <a:r>
              <a:rPr lang="cs-CZ" sz="5500" i="1" dirty="0" smtClean="0">
                <a:solidFill>
                  <a:srgbClr val="C00000"/>
                </a:solidFill>
              </a:rPr>
              <a:t>.</a:t>
            </a:r>
            <a:r>
              <a:rPr lang="cs-CZ" sz="5500" dirty="0" smtClean="0">
                <a:solidFill>
                  <a:srgbClr val="C00000"/>
                </a:solidFill>
              </a:rPr>
              <a:t> </a:t>
            </a:r>
            <a:r>
              <a:rPr lang="cs-CZ" sz="5500" b="1" dirty="0" smtClean="0">
                <a:solidFill>
                  <a:srgbClr val="C00000"/>
                </a:solidFill>
              </a:rPr>
              <a:t>3., rozšířené a přepracované vydání</a:t>
            </a:r>
            <a:r>
              <a:rPr lang="cs-CZ" sz="5500" dirty="0" smtClean="0">
                <a:solidFill>
                  <a:srgbClr val="C00000"/>
                </a:solidFill>
              </a:rPr>
              <a:t>. Brno: Paido, 2010. ISBN 978-80-7315-198-0</a:t>
            </a:r>
            <a:r>
              <a:rPr lang="cs-CZ" sz="5100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endParaRPr lang="cs-CZ" sz="2500" i="1" dirty="0" smtClean="0"/>
          </a:p>
          <a:p>
            <a:r>
              <a:rPr lang="cs-CZ" sz="5000" i="1" dirty="0" smtClean="0"/>
              <a:t>ŠENKÝŘOVÁ, R. </a:t>
            </a:r>
            <a:r>
              <a:rPr lang="cs-CZ" sz="5000" b="1" i="1" dirty="0" smtClean="0"/>
              <a:t>Úvod do základů terminologie pro speciální pedagogy. Brno: MU, 2002. ISBN 80-210-2996-X</a:t>
            </a:r>
          </a:p>
          <a:p>
            <a:pPr>
              <a:buNone/>
            </a:pPr>
            <a:endParaRPr lang="cs-CZ" sz="2500" b="1" i="1" dirty="0" smtClean="0"/>
          </a:p>
          <a:p>
            <a:r>
              <a:rPr lang="cs-CZ" sz="5000" b="1" i="1" dirty="0" smtClean="0"/>
              <a:t>Rámcový vzdělávací program pro základní vzdělávání: s přílohou upravující vzdělávání žáků s lehkým mentálním postižením</a:t>
            </a:r>
            <a:r>
              <a:rPr lang="cs-CZ" sz="5000" b="1" dirty="0" smtClean="0"/>
              <a:t>. </a:t>
            </a:r>
            <a:r>
              <a:rPr lang="cs-CZ" sz="5000" dirty="0" err="1" smtClean="0"/>
              <a:t>Edited</a:t>
            </a:r>
            <a:r>
              <a:rPr lang="cs-CZ" sz="5000" dirty="0" smtClean="0"/>
              <a:t> by Jaroslav Jeřábek - Jan Tupý. Praha : Výzkumný ústav pedagogický v Praze, 2005. 126, 92 s. ISBN 8087000021</a:t>
            </a:r>
            <a:r>
              <a:rPr lang="cs-CZ" sz="4200" dirty="0" smtClean="0"/>
              <a:t>. </a:t>
            </a:r>
          </a:p>
          <a:p>
            <a:pPr>
              <a:buNone/>
            </a:pPr>
            <a:endParaRPr lang="cs-CZ" sz="2500" dirty="0" smtClean="0"/>
          </a:p>
          <a:p>
            <a:r>
              <a:rPr lang="cs-CZ" sz="5000" b="1" dirty="0" smtClean="0"/>
              <a:t>Vyhláška č. 116/2011,</a:t>
            </a:r>
            <a:r>
              <a:rPr lang="cs-CZ" sz="5000" dirty="0" smtClean="0"/>
              <a:t> kterou se mění vyhláška </a:t>
            </a:r>
            <a:r>
              <a:rPr lang="cs-CZ" sz="5000" b="1" dirty="0" smtClean="0"/>
              <a:t>č. 72/2005 Sb</a:t>
            </a:r>
            <a:r>
              <a:rPr lang="cs-CZ" sz="5000" dirty="0" smtClean="0"/>
              <a:t>., o poskytování poradenských služeb ve školách a školských poradenských zařízeních</a:t>
            </a:r>
          </a:p>
          <a:p>
            <a:pPr>
              <a:buNone/>
            </a:pPr>
            <a:endParaRPr lang="cs-CZ" sz="2500" dirty="0" smtClean="0"/>
          </a:p>
          <a:p>
            <a:r>
              <a:rPr lang="cs-CZ" sz="5000" b="1" dirty="0" smtClean="0"/>
              <a:t>Vyhláška č. 147/2011, </a:t>
            </a:r>
            <a:r>
              <a:rPr lang="cs-CZ" sz="5000" dirty="0" smtClean="0"/>
              <a:t>kterou se mění vyhláška </a:t>
            </a:r>
            <a:r>
              <a:rPr lang="cs-CZ" sz="5000" b="1" dirty="0" smtClean="0"/>
              <a:t>č. 73/2005 Sb</a:t>
            </a:r>
            <a:r>
              <a:rPr lang="cs-CZ" sz="5000" dirty="0" smtClean="0"/>
              <a:t>., o vzdělávání dětí, žáků a studentů se speciálními vzdělávacími potřebami a dětí, žáků a studentů mimořádně nadaných</a:t>
            </a:r>
          </a:p>
        </p:txBody>
      </p:sp>
      <p:pic>
        <p:nvPicPr>
          <p:cNvPr id="4" name="Zástupný symbol pro obsah 5" descr="2006_pipekova_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1772816"/>
            <a:ext cx="3216275" cy="4624387"/>
          </a:xfrm>
          <a:prstGeom prst="rect">
            <a:avLst/>
          </a:prstGeom>
        </p:spPr>
      </p:pic>
      <p:pic>
        <p:nvPicPr>
          <p:cNvPr id="1026" name="Picture 2" descr="C:\Users\Gajzlerová\Documents\_Lenka\vyuka\_2013_jaro\uvod do zakladu spec p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772816"/>
            <a:ext cx="3259386" cy="462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témat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 smtClean="0"/>
              <a:t>1. Speciální pedagogika</a:t>
            </a:r>
            <a:r>
              <a:rPr lang="cs-CZ" dirty="0" smtClean="0"/>
              <a:t> - terminologie, předmět, cíle, klasifikace oboru...</a:t>
            </a:r>
          </a:p>
          <a:p>
            <a:r>
              <a:rPr lang="cs-CZ" b="1" dirty="0" smtClean="0"/>
              <a:t>2. Integrace, inkluze</a:t>
            </a:r>
          </a:p>
          <a:p>
            <a:r>
              <a:rPr lang="cs-CZ" b="1" dirty="0" smtClean="0"/>
              <a:t>3. Pedagogicko-psychologické poradenské služby</a:t>
            </a:r>
          </a:p>
          <a:p>
            <a:r>
              <a:rPr lang="cs-CZ" b="1" dirty="0" smtClean="0"/>
              <a:t>4. Speciálně-pedagogická diagnostika</a:t>
            </a:r>
          </a:p>
          <a:p>
            <a:r>
              <a:rPr lang="cs-CZ" b="1" dirty="0" smtClean="0"/>
              <a:t>5. Narušená komunikační schopnost + Alternativní a augmentativní komunikace</a:t>
            </a:r>
          </a:p>
          <a:p>
            <a:r>
              <a:rPr lang="cs-CZ" b="1" dirty="0" smtClean="0"/>
              <a:t>6. Sluchové postižení</a:t>
            </a:r>
            <a:endParaRPr lang="cs-CZ" dirty="0" smtClean="0"/>
          </a:p>
          <a:p>
            <a:r>
              <a:rPr lang="cs-CZ" b="1" dirty="0" smtClean="0"/>
              <a:t>7. Mentální postižení</a:t>
            </a:r>
            <a:r>
              <a:rPr lang="cs-CZ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Témat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8. Tělesné postižení</a:t>
            </a:r>
          </a:p>
          <a:p>
            <a:r>
              <a:rPr lang="cs-CZ" b="1" dirty="0" smtClean="0"/>
              <a:t>9. Zrakové postižení</a:t>
            </a:r>
            <a:r>
              <a:rPr lang="cs-CZ" dirty="0" smtClean="0"/>
              <a:t> </a:t>
            </a:r>
          </a:p>
          <a:p>
            <a:r>
              <a:rPr lang="cs-CZ" b="1" dirty="0" smtClean="0"/>
              <a:t>10. Poruchy chování</a:t>
            </a:r>
          </a:p>
          <a:p>
            <a:r>
              <a:rPr lang="cs-CZ" b="1" dirty="0" smtClean="0"/>
              <a:t>11. Specifické poruchy učení</a:t>
            </a:r>
            <a:r>
              <a:rPr lang="cs-CZ" dirty="0" smtClean="0"/>
              <a:t> </a:t>
            </a:r>
          </a:p>
          <a:p>
            <a:r>
              <a:rPr lang="cs-CZ" b="1" dirty="0" smtClean="0"/>
              <a:t>12. Terapie ve speciálně pedagogické péči </a:t>
            </a:r>
          </a:p>
          <a:p>
            <a:r>
              <a:rPr lang="cs-CZ" b="1" dirty="0" smtClean="0"/>
              <a:t>13. Autismus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</TotalTime>
  <Words>291</Words>
  <Application>Microsoft Office PowerPoint</Application>
  <PresentationFormat>Předvádění na obrazovce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Cesta</vt:lpstr>
      <vt:lpstr>Úvodní informace</vt:lpstr>
      <vt:lpstr>informace o absolvování</vt:lpstr>
      <vt:lpstr>zkouška</vt:lpstr>
      <vt:lpstr>Kontakty</vt:lpstr>
      <vt:lpstr>Literatura povinná</vt:lpstr>
      <vt:lpstr>Přehled témat </vt:lpstr>
      <vt:lpstr>Přehled Témat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Úvodní hodina</dc:title>
  <dc:creator>Lenka Gajzlerová</dc:creator>
  <cp:lastModifiedBy>Lenka Gajzlerová</cp:lastModifiedBy>
  <cp:revision>18</cp:revision>
  <dcterms:created xsi:type="dcterms:W3CDTF">2011-09-19T14:21:35Z</dcterms:created>
  <dcterms:modified xsi:type="dcterms:W3CDTF">2013-02-20T14:39:17Z</dcterms:modified>
</cp:coreProperties>
</file>