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79" r:id="rId2"/>
    <p:sldId id="275" r:id="rId3"/>
    <p:sldId id="285" r:id="rId4"/>
    <p:sldId id="286" r:id="rId5"/>
    <p:sldId id="277" r:id="rId6"/>
    <p:sldId id="272" r:id="rId7"/>
    <p:sldId id="258" r:id="rId8"/>
    <p:sldId id="287" r:id="rId9"/>
    <p:sldId id="290" r:id="rId10"/>
    <p:sldId id="288" r:id="rId11"/>
    <p:sldId id="260" r:id="rId12"/>
    <p:sldId id="274" r:id="rId13"/>
    <p:sldId id="261" r:id="rId14"/>
    <p:sldId id="262" r:id="rId15"/>
    <p:sldId id="270" r:id="rId16"/>
    <p:sldId id="271" r:id="rId17"/>
    <p:sldId id="269" r:id="rId18"/>
    <p:sldId id="284" r:id="rId19"/>
    <p:sldId id="283" r:id="rId20"/>
    <p:sldId id="278" r:id="rId2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40B34B9-C0C1-4358-A989-F5662DE2FA2B}" type="datetimeFigureOut">
              <a:rPr lang="cs-CZ"/>
              <a:pPr/>
              <a:t>14.3.2013</a:t>
            </a:fld>
            <a:endParaRPr lang="cs-CZ"/>
          </a:p>
        </p:txBody>
      </p:sp>
      <p:sp>
        <p:nvSpPr>
          <p:cNvPr id="337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E6F59B-5E4A-44E2-AD4D-A18F30389871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0B184-6B18-416D-94FC-EAEFC609A42C}" type="datetime1">
              <a:rPr lang="cs-CZ"/>
              <a:pPr>
                <a:defRPr/>
              </a:pPr>
              <a:t>14.3.2013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© Mgr. Veronika Rodriguezová, Ph.D., Katedra primární pedagogiky, PedF MU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C8D40-34D9-41DE-AE3A-8F5880DD05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FB56A-5AB9-41AF-AEAC-A1B30B613056}" type="datetime1">
              <a:rPr lang="cs-CZ"/>
              <a:pPr>
                <a:defRPr/>
              </a:pPr>
              <a:t>14.3.2013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© Mgr. Veronika Rodriguezová, Ph.D., Katedra primární pedagogiky, PedF MU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E1BCA-8181-4560-A6B4-05765E618F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331C0-5AB6-4E7A-A53A-0CC659E24BD9}" type="datetime1">
              <a:rPr lang="cs-CZ"/>
              <a:pPr>
                <a:defRPr/>
              </a:pPr>
              <a:t>14.3.2013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© Mgr. Veronika Rodriguezová, Ph.D., Katedra primární pedagogiky, PedF MU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04BAB-ED47-45E0-B1E1-B53698F1F1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195EC-52FF-4BCA-B82C-96E3FE4FE166}" type="datetime1">
              <a:rPr lang="cs-CZ"/>
              <a:pPr>
                <a:defRPr/>
              </a:pPr>
              <a:t>14.3.2013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© Mgr. Veronika Rodriguezová, Ph.D., Katedra primární pedagogiky, PedF MU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1C2F7-0E3E-40F0-9A8A-D02E149003A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C0671-9DF5-4814-BC21-2A70237656A4}" type="datetime1">
              <a:rPr lang="cs-CZ"/>
              <a:pPr>
                <a:defRPr/>
              </a:pPr>
              <a:t>14.3.2013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© Mgr. Veronika Rodriguezová, Ph.D., Katedra primární pedagogiky, PedF MU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4E9F2-AE18-499D-8D90-F44E88ADB00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BDFDC-629C-433A-92C7-A9315AD3B993}" type="datetime1">
              <a:rPr lang="cs-CZ"/>
              <a:pPr>
                <a:defRPr/>
              </a:pPr>
              <a:t>14.3.2013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© Mgr. Veronika Rodriguezová, Ph.D., Katedra primární pedagogiky, PedF MU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C1C92-76C8-41BD-9981-F8E200459E2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92F81-2D7C-41CE-9AA9-E411D11FC729}" type="datetime1">
              <a:rPr lang="cs-CZ"/>
              <a:pPr>
                <a:defRPr/>
              </a:pPr>
              <a:t>14.3.2013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© Mgr. Veronika Rodriguezová, Ph.D., Katedra primární pedagogiky, PedF MU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FBB94-44D6-45F8-9FC1-2A23452F82C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9B8C5-D7C8-43FA-B793-851512CC6F14}" type="datetime1">
              <a:rPr lang="cs-CZ"/>
              <a:pPr>
                <a:defRPr/>
              </a:pPr>
              <a:t>14.3.2013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© Mgr. Veronika Rodriguezová, Ph.D., Katedra primární pedagogiky, PedF MU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B0D33-8B6F-4DD4-8908-913CAB61E6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C7DCA-6A3D-4D1D-B9D9-D5702DD25F0A}" type="datetime1">
              <a:rPr lang="cs-CZ"/>
              <a:pPr>
                <a:defRPr/>
              </a:pPr>
              <a:t>14.3.2013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© Mgr. Veronika Rodriguezová, Ph.D., Katedra primární pedagogiky, PedF MU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CB9FD-68AB-4733-A1FD-C48029F23A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DB5B2-E05E-432E-926C-2E9E08F3EF68}" type="datetime1">
              <a:rPr lang="cs-CZ"/>
              <a:pPr>
                <a:defRPr/>
              </a:pPr>
              <a:t>14.3.2013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© Mgr. Veronika Rodriguezová, Ph.D., Katedra primární pedagogiky, PedF MU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33862-3CB7-4E9C-BBC6-A2194DA51B3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CA63F-397E-4A52-95A2-DCD355E7F33C}" type="datetime1">
              <a:rPr lang="cs-CZ"/>
              <a:pPr>
                <a:defRPr/>
              </a:pPr>
              <a:t>14.3.2013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© Mgr. Veronika Rodriguezová, Ph.D., Katedra primární pedagogiky, PedF MU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0FCFC-C492-4D01-B7C3-C07789E9E0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E9B630-1EDA-40E5-9B55-15C95102C904}" type="datetime1">
              <a:rPr lang="cs-CZ"/>
              <a:pPr>
                <a:defRPr/>
              </a:pPr>
              <a:t>14.3.2013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r>
              <a:rPr lang="cs-CZ"/>
              <a:t>© Mgr. Veronika Rodriguezová, Ph.D., Katedra primární pedagogiky, PedF MU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B001DE-06A2-422D-B613-D968DB1A9A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Ovocný strom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mtClean="0">
                <a:solidFill>
                  <a:srgbClr val="898989"/>
                </a:solidFill>
              </a:rPr>
              <a:t>Vybrané motivy z pohledu dějepisného</a:t>
            </a:r>
            <a:endParaRPr lang="cs-CZ" smtClean="0">
              <a:solidFill>
                <a:srgbClr val="898989"/>
              </a:solidFill>
              <a:latin typeface="Arial" charset="0"/>
            </a:endParaRPr>
          </a:p>
          <a:p>
            <a:pPr eaLnBrk="1" hangingPunct="1"/>
            <a:endParaRPr lang="en-US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Mgr. Veronika Rodriguezová, Ph.D., Katedra primární pedagogiky, PedF MU</a:t>
            </a:r>
          </a:p>
        </p:txBody>
      </p:sp>
      <p:sp>
        <p:nvSpPr>
          <p:cNvPr id="22529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 smtClean="0"/>
              <a:t>Na kruhu pod křížkem je nápis </a:t>
            </a:r>
            <a:r>
              <a:rPr lang="cs-CZ" sz="2800" b="1" i="1" dirty="0" smtClean="0"/>
              <a:t>DOMINE IN VIRTUTE TUA LETABITUR REX ET SUPER SALUTARE TUAM EXULTA</a:t>
            </a:r>
            <a:r>
              <a:rPr lang="cs-CZ" sz="2800" i="1" dirty="0" smtClean="0"/>
              <a:t> </a:t>
            </a:r>
            <a:r>
              <a:rPr lang="cs-CZ" sz="2800" dirty="0" smtClean="0"/>
              <a:t>což znamená: </a:t>
            </a:r>
            <a:r>
              <a:rPr lang="cs-CZ" sz="2800" i="1" dirty="0" smtClean="0"/>
              <a:t>Hospodine, z tvé moci raduje se král a z pomoci tvé jásá. </a:t>
            </a:r>
            <a:r>
              <a:rPr lang="cs-CZ" sz="2800" dirty="0" smtClean="0"/>
              <a:t>Na </a:t>
            </a:r>
            <a:r>
              <a:rPr lang="cs-CZ" sz="2800" dirty="0"/>
              <a:t>zadní části </a:t>
            </a:r>
            <a:r>
              <a:rPr lang="cs-CZ" sz="2800" dirty="0" smtClean="0"/>
              <a:t>kříže je </a:t>
            </a:r>
            <a:r>
              <a:rPr lang="cs-CZ" sz="2800" dirty="0"/>
              <a:t>nápis </a:t>
            </a:r>
            <a:r>
              <a:rPr lang="cs-CZ" sz="2800" b="1" i="1" dirty="0"/>
              <a:t>DEUS CELUS REGNAT ET REGES TERRE</a:t>
            </a:r>
            <a:r>
              <a:rPr lang="cs-CZ" sz="2800" b="1" dirty="0"/>
              <a:t> </a:t>
            </a:r>
            <a:r>
              <a:rPr lang="cs-CZ" sz="2800" dirty="0"/>
              <a:t>(Bůh vládne nebesům a králové zemi). </a:t>
            </a:r>
            <a:endParaRPr lang="cs-CZ" sz="2800" i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 smtClean="0"/>
              <a:t>Na horní polokouli jsou scény z Pomazání Davida na krále a Zápas Davida s Goliášem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 smtClean="0"/>
              <a:t>Na dolní polokouli výjevy z knihy Genesis, znázorňující Adama klečícího před Stvořitelem, Uvedení Adama do ráje a Stvořitele varujícího Adama a Evu před stromem poznání.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Mgr. Veronika Rodriguezová, Ph.D., Katedra primární pedagogiky, PedF MU</a:t>
            </a:r>
          </a:p>
        </p:txBody>
      </p:sp>
      <p:sp>
        <p:nvSpPr>
          <p:cNvPr id="235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 smtClean="0"/>
              <a:t>Symbol jablka v současnosti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Beatles (</a:t>
            </a:r>
            <a:r>
              <a:rPr lang="cs-CZ" dirty="0"/>
              <a:t>j</a:t>
            </a:r>
            <a:r>
              <a:rPr lang="cs-CZ" dirty="0" smtClean="0"/>
              <a:t>ablko v názvu nahrávací společnosti)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Apple (znak počítačové firmy)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New York (</a:t>
            </a:r>
            <a:r>
              <a:rPr lang="cs-CZ" dirty="0" err="1" smtClean="0"/>
              <a:t>Big</a:t>
            </a:r>
            <a:r>
              <a:rPr lang="cs-CZ" dirty="0" smtClean="0"/>
              <a:t> Apple)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???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Mgr. Veronika Rodriguezová, Ph.D., Katedra primární pedagogiky, PedF MU</a:t>
            </a:r>
          </a:p>
        </p:txBody>
      </p:sp>
      <p:sp>
        <p:nvSpPr>
          <p:cNvPr id="2457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500" smtClean="0"/>
              <a:t>BERANOVÁ, M. </a:t>
            </a:r>
            <a:r>
              <a:rPr lang="cs-CZ" sz="2500" i="1" smtClean="0"/>
              <a:t>Jídlo a pití v pravěku a středověku</a:t>
            </a:r>
            <a:r>
              <a:rPr lang="cs-CZ" sz="2500" smtClean="0"/>
              <a:t>. Praha: Academia, 2005.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500" smtClean="0"/>
              <a:t>FRAZER, J.G. </a:t>
            </a:r>
            <a:r>
              <a:rPr lang="cs-CZ" sz="2500" i="1" smtClean="0"/>
              <a:t>Zlatá ratolest. </a:t>
            </a:r>
            <a:r>
              <a:rPr lang="cs-CZ" sz="2500" smtClean="0"/>
              <a:t>Praha: Mladá fronta, 1994.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500" smtClean="0"/>
              <a:t>GRAVES, R. </a:t>
            </a:r>
            <a:r>
              <a:rPr lang="cs-CZ" sz="2500" i="1" smtClean="0"/>
              <a:t>Řecké mýty. </a:t>
            </a:r>
            <a:r>
              <a:rPr lang="cs-CZ" sz="2500" smtClean="0"/>
              <a:t>Praha: Levné knihy KMa, 2004.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500" smtClean="0"/>
              <a:t>HRUŠKOVÁ, M. </a:t>
            </a:r>
            <a:r>
              <a:rPr lang="cs-CZ" sz="2500" i="1" smtClean="0"/>
              <a:t>Kult stromů v zemích Koruny české. </a:t>
            </a:r>
            <a:r>
              <a:rPr lang="cs-CZ" sz="2500" smtClean="0"/>
              <a:t>Praha: Abonent ND, 2005.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500" smtClean="0"/>
              <a:t>KUN, N.A. </a:t>
            </a:r>
            <a:r>
              <a:rPr lang="cs-CZ" sz="2500" i="1" smtClean="0"/>
              <a:t>Starořecké báje. </a:t>
            </a:r>
            <a:r>
              <a:rPr lang="cs-CZ" sz="2500" smtClean="0"/>
              <a:t>Praha: Státní pedagogické nakladatelství, 1957.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500" smtClean="0"/>
              <a:t>MERTLÍK, R. </a:t>
            </a:r>
            <a:r>
              <a:rPr lang="cs-CZ" sz="2500" i="1" smtClean="0"/>
              <a:t>Starověké báje a pověsti. </a:t>
            </a:r>
            <a:r>
              <a:rPr lang="cs-CZ" sz="2500" smtClean="0"/>
              <a:t>Praha: Svoboda, 1989.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500" smtClean="0"/>
              <a:t>PETIŠKA, E. </a:t>
            </a:r>
            <a:r>
              <a:rPr lang="cs-CZ" sz="2500" i="1" smtClean="0"/>
              <a:t>Staré řecké báje a pověsti. </a:t>
            </a:r>
            <a:r>
              <a:rPr lang="cs-CZ" sz="2500" smtClean="0"/>
              <a:t>Praha: Albatros, 1976. 248 s. </a:t>
            </a:r>
            <a:endParaRPr lang="cs-CZ" sz="25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sz="2500" smtClean="0"/>
              <a:t>VARTANIAN, K. </a:t>
            </a:r>
            <a:r>
              <a:rPr lang="cs-CZ" sz="2500" i="1" smtClean="0"/>
              <a:t>Krása nesmírná. </a:t>
            </a:r>
            <a:r>
              <a:rPr lang="cs-CZ" sz="2500" smtClean="0"/>
              <a:t>Praha: Československý spisovatel, 1984.  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500" smtClean="0"/>
          </a:p>
          <a:p>
            <a:pPr eaLnBrk="1" hangingPunct="1">
              <a:lnSpc>
                <a:spcPct val="80000"/>
              </a:lnSpc>
              <a:defRPr/>
            </a:pPr>
            <a:endParaRPr lang="cs-CZ" sz="25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Mgr. Veronika Rodriguezová, Ph.D., Katedra primární pedagogiky, PedF MU</a:t>
            </a:r>
          </a:p>
        </p:txBody>
      </p:sp>
      <p:sp>
        <p:nvSpPr>
          <p:cNvPr id="2560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 smtClean="0"/>
              <a:t>Historie ovocnářství a sadařství</a:t>
            </a:r>
          </a:p>
        </p:txBody>
      </p:sp>
      <p:sp>
        <p:nvSpPr>
          <p:cNvPr id="2560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3000" smtClean="0"/>
              <a:t>Lidé znali jablka již v době kamenné (archeologové nedokáží dodnes určit, kde je jejich pravlast). Ovoce (konkrétně jabloň) provázejí lidstvo prokazatelně od 9. tisíciletí př.n.l.</a:t>
            </a:r>
          </a:p>
          <a:p>
            <a:pPr eaLnBrk="1" hangingPunct="1"/>
            <a:r>
              <a:rPr lang="cs-CZ" sz="3000" smtClean="0"/>
              <a:t>Ohryzky jablek byly objeveny ve starověkém městě Jerichu.</a:t>
            </a:r>
          </a:p>
          <a:p>
            <a:pPr eaLnBrk="1" hangingPunct="1"/>
            <a:r>
              <a:rPr lang="cs-CZ" sz="3000" smtClean="0"/>
              <a:t>O něco mladší je nález ze sumerského města Uru, kde královně měly posmrtný život zpříjemňovat </a:t>
            </a:r>
            <a:r>
              <a:rPr lang="cs-CZ" sz="3000" i="1" smtClean="0"/>
              <a:t>křížaly.</a:t>
            </a:r>
            <a:r>
              <a:rPr lang="cs-CZ" sz="3000" smtClean="0"/>
              <a:t> </a:t>
            </a:r>
            <a:endParaRPr lang="cs-CZ" sz="3000" smtClean="0">
              <a:solidFill>
                <a:srgbClr val="FF0000"/>
              </a:solidFill>
            </a:endParaRPr>
          </a:p>
          <a:p>
            <a:pPr eaLnBrk="1" hangingPunct="1"/>
            <a:endParaRPr lang="cs-CZ" sz="3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Mgr. Veronika Rodriguezová, Ph.D., Katedra primární pedagogiky, PedF MU</a:t>
            </a:r>
          </a:p>
        </p:txBody>
      </p:sp>
      <p:sp>
        <p:nvSpPr>
          <p:cNvPr id="266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 smtClean="0"/>
              <a:t>České země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Na Moravě máme z písemných pramenů doložené ovocné sady v 9. stol, které stávaly v blízkosti hradišť. Plané odrůdy jsou na našem území potvrzeny již dříve</a:t>
            </a:r>
            <a:r>
              <a:rPr lang="cs-CZ" dirty="0"/>
              <a:t>.</a:t>
            </a: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V sadech, nebo u domů stávaly jabloně, hrušně, višně, meruňky, dříny a broskve.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Máme časté nálezy </a:t>
            </a:r>
            <a:r>
              <a:rPr lang="cs-CZ" dirty="0" err="1" smtClean="0"/>
              <a:t>makrozbytků</a:t>
            </a:r>
            <a:r>
              <a:rPr lang="cs-CZ" dirty="0" smtClean="0"/>
              <a:t> pecek broskvoně,  několika druhů slivoní, třešní, jabloní, hrušní, višní. Známe i doklady pěstování. (např. Mikulčice, Opravil, E., 1983).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Jablka (a další ovoce) měl v oblibě např. Karel IV. a zasloužil se o jejich další šlechtění a vysazování nových jabloňových sadů.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Mgr. Veronika Rodriguezová, Ph.D., Katedra primární pedagogiky, PedF MU</a:t>
            </a:r>
          </a:p>
        </p:txBody>
      </p:sp>
      <p:sp>
        <p:nvSpPr>
          <p:cNvPr id="2764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 smtClean="0"/>
              <a:t>Newtonovy jabloně</a:t>
            </a:r>
            <a:r>
              <a:rPr lang="cs-CZ" smtClean="0"/>
              <a:t/>
            </a:r>
            <a:br>
              <a:rPr lang="cs-CZ" smtClean="0"/>
            </a:br>
            <a:r>
              <a:rPr lang="cs-CZ" sz="2000" smtClean="0"/>
              <a:t>(</a:t>
            </a:r>
            <a:r>
              <a:rPr lang="cs-CZ" sz="2200" smtClean="0"/>
              <a:t>Integrace dějepis – fyzika)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V zahradě </a:t>
            </a:r>
            <a:r>
              <a:rPr lang="cs-CZ" dirty="0" err="1" smtClean="0"/>
              <a:t>Woolsthorpského</a:t>
            </a:r>
            <a:r>
              <a:rPr lang="cs-CZ" dirty="0" smtClean="0"/>
              <a:t> panství v anglickém hrabství </a:t>
            </a:r>
            <a:r>
              <a:rPr lang="cs-CZ" dirty="0" err="1" smtClean="0"/>
              <a:t>Lincolnshire</a:t>
            </a:r>
            <a:r>
              <a:rPr lang="cs-CZ" dirty="0" smtClean="0"/>
              <a:t>, venkovském sídle, kam se v roce 1665 uchýlil britský fyzik Isaac Newton před epidemií dýmějového moru pustošícího Londýn, stojí stará jabloň. Místní o ní tvrdí, že pochází z odnože stromu, jehož padající jablko přivedlo na podzim roku 1665 Newtona na myšlenku gravitace.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Původní strom se zachoval zřejmě až do roku 1814, kdy ho vyvrátila silná bouře. Z jeho dřeva byly prý vyrobeny židle. V té době už z něj existovalo několik štěpů a dnes roste v zahradách fyzikálních ústavů po celém světě několik desítek jeho klonů.   </a:t>
            </a:r>
            <a:br>
              <a:rPr lang="cs-CZ" dirty="0" smtClean="0"/>
            </a:b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Mgr. Veronika Rodriguezová, Ph.D., Katedra primární pedagogiky, PedF MU</a:t>
            </a:r>
          </a:p>
        </p:txBody>
      </p:sp>
      <p:sp>
        <p:nvSpPr>
          <p:cNvPr id="2867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 smtClean="0"/>
              <a:t>Jablka v bájích, mýtech a pohádkách</a:t>
            </a:r>
            <a:r>
              <a:rPr lang="cs-CZ" smtClean="0"/>
              <a:t/>
            </a:r>
            <a:br>
              <a:rPr lang="cs-CZ" smtClean="0"/>
            </a:br>
            <a:r>
              <a:rPr lang="cs-CZ" sz="2400" smtClean="0"/>
              <a:t>(Integrace dějepis – český jazyk)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/>
              <a:t>Homér – Ilias: </a:t>
            </a:r>
            <a:r>
              <a:rPr lang="cs-CZ" dirty="0" smtClean="0"/>
              <a:t>Afrodita</a:t>
            </a:r>
            <a:r>
              <a:rPr lang="cs-CZ" smtClean="0"/>
              <a:t>, Héra a </a:t>
            </a:r>
            <a:r>
              <a:rPr lang="cs-CZ" dirty="0" smtClean="0"/>
              <a:t>Athéna se dostaly do sporu o to, které patří zlaté jablko s lakonickým nápisem: "Té nejkrásnější.“ Jako sudího si zvolily Parida, syna trojského krále Priama. Ten za slib, že získá za manželku nejkrásnější ženu světa, Helenu, přiřkl titul bohyni Afroditě.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/>
              <a:t>Zlatá jablka Hesperidek:</a:t>
            </a:r>
            <a:r>
              <a:rPr lang="cs-CZ" dirty="0"/>
              <a:t> </a:t>
            </a:r>
            <a:r>
              <a:rPr lang="cs-CZ" dirty="0" smtClean="0"/>
              <a:t>Herakles (lat. Herkules), jeden z nejoblíbenější </a:t>
            </a:r>
            <a:r>
              <a:rPr lang="cs-CZ" dirty="0"/>
              <a:t>z řeckých </a:t>
            </a:r>
            <a:r>
              <a:rPr lang="cs-CZ" dirty="0" smtClean="0"/>
              <a:t>reků, musel </a:t>
            </a:r>
            <a:r>
              <a:rPr lang="cs-CZ" dirty="0"/>
              <a:t>splnit </a:t>
            </a:r>
            <a:r>
              <a:rPr lang="cs-CZ" dirty="0" smtClean="0"/>
              <a:t>úkol a přinést </a:t>
            </a:r>
            <a:r>
              <a:rPr lang="cs-CZ" dirty="0"/>
              <a:t>zlatá jablka ze stromu </a:t>
            </a:r>
            <a:r>
              <a:rPr lang="cs-CZ" dirty="0" smtClean="0"/>
              <a:t>v zahradě Hesperidek (dcer noci).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Mgr. Veronika Rodriguezová, Ph.D., Katedra primární pedagogiky, PedF MU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000" b="1" dirty="0" smtClean="0"/>
              <a:t>Vilém </a:t>
            </a:r>
            <a:r>
              <a:rPr lang="cs-CZ" sz="4000" b="1" dirty="0" err="1" smtClean="0"/>
              <a:t>Tell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V dobách, kdy žil Vilém </a:t>
            </a:r>
            <a:r>
              <a:rPr lang="cs-CZ" dirty="0" err="1"/>
              <a:t>Tell</a:t>
            </a:r>
            <a:r>
              <a:rPr lang="cs-CZ" dirty="0"/>
              <a:t>, bylo ještě Švýcarsko pod nadvládou rakouských Habsburků. Vládu nad oblastí držel arogantní správce </a:t>
            </a:r>
            <a:r>
              <a:rPr lang="cs-CZ" dirty="0" err="1"/>
              <a:t>Gessler</a:t>
            </a:r>
            <a:r>
              <a:rPr lang="cs-CZ" dirty="0"/>
              <a:t>, který občanům znepříjemňoval život absurdními příkazy. Jednou postavil uprostřed vsi tyč s kloboukem a nařídil, aby každý kolemjdoucí klobouk pozdravil jako jeho samotného. Lučištník Vilém </a:t>
            </a:r>
            <a:r>
              <a:rPr lang="cs-CZ" dirty="0" err="1"/>
              <a:t>Tell</a:t>
            </a:r>
            <a:r>
              <a:rPr lang="cs-CZ" dirty="0"/>
              <a:t> se nařízení vzepřel, klobouk nepozdravil a za to byl </a:t>
            </a:r>
            <a:r>
              <a:rPr lang="cs-CZ" dirty="0" smtClean="0"/>
              <a:t>zatčen. </a:t>
            </a:r>
            <a:r>
              <a:rPr lang="cs-CZ" dirty="0" err="1" smtClean="0"/>
              <a:t>Gessler</a:t>
            </a:r>
            <a:r>
              <a:rPr lang="cs-CZ" dirty="0" smtClean="0"/>
              <a:t> </a:t>
            </a:r>
            <a:r>
              <a:rPr lang="cs-CZ" dirty="0" err="1"/>
              <a:t>Tellovi</a:t>
            </a:r>
            <a:r>
              <a:rPr lang="cs-CZ" dirty="0"/>
              <a:t> řekl, že pokud chce zachránit svůj život, musí sestřelit jablko z hlavy svého syna. Vilémovi se to podařilo, </a:t>
            </a:r>
            <a:r>
              <a:rPr lang="cs-CZ" dirty="0" err="1"/>
              <a:t>Gesslera</a:t>
            </a:r>
            <a:r>
              <a:rPr lang="cs-CZ" dirty="0"/>
              <a:t> však zajímalo, proč mu zbyl v toulci ještě jeden šíp. </a:t>
            </a:r>
            <a:r>
              <a:rPr lang="cs-CZ" dirty="0" err="1"/>
              <a:t>Tell</a:t>
            </a:r>
            <a:r>
              <a:rPr lang="cs-CZ" dirty="0"/>
              <a:t> se mu přiznal, že měl v toulci připravené dva šípy, tím druhým by probodl </a:t>
            </a:r>
            <a:r>
              <a:rPr lang="cs-CZ" dirty="0" err="1"/>
              <a:t>Gesslerovo</a:t>
            </a:r>
            <a:r>
              <a:rPr lang="cs-CZ" dirty="0"/>
              <a:t> srdce, kdyby svého syna zabil</a:t>
            </a:r>
            <a:r>
              <a:rPr lang="cs-CZ" dirty="0" smtClean="0"/>
              <a:t>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   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   </a:t>
            </a:r>
            <a:r>
              <a:rPr lang="cs-CZ" dirty="0" err="1" smtClean="0"/>
              <a:t>Gesslera</a:t>
            </a:r>
            <a:r>
              <a:rPr lang="cs-CZ" dirty="0" smtClean="0"/>
              <a:t> </a:t>
            </a:r>
            <a:r>
              <a:rPr lang="cs-CZ" dirty="0" err="1"/>
              <a:t>Tellova</a:t>
            </a:r>
            <a:r>
              <a:rPr lang="cs-CZ" dirty="0"/>
              <a:t> upřímnost rozčílila, a tak ho nechal zatknout a </a:t>
            </a:r>
            <a:r>
              <a:rPr lang="cs-CZ" dirty="0" smtClean="0"/>
              <a:t>    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   převést </a:t>
            </a:r>
            <a:r>
              <a:rPr lang="cs-CZ" dirty="0"/>
              <a:t>na místo, kde si bude před jeho šípy stoprocentně jistý. Během </a:t>
            </a:r>
            <a:endParaRPr lang="cs-CZ" dirty="0" smtClean="0"/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   transportu </a:t>
            </a:r>
            <a:r>
              <a:rPr lang="cs-CZ" dirty="0"/>
              <a:t>po rozbouřeném jezeře se </a:t>
            </a:r>
            <a:r>
              <a:rPr lang="cs-CZ" dirty="0" err="1"/>
              <a:t>Tellovi</a:t>
            </a:r>
            <a:r>
              <a:rPr lang="cs-CZ" dirty="0"/>
              <a:t> podařilo uprchnout. Později </a:t>
            </a:r>
            <a:endParaRPr lang="cs-CZ" dirty="0" smtClean="0"/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   </a:t>
            </a:r>
            <a:r>
              <a:rPr lang="cs-CZ" dirty="0" err="1" smtClean="0"/>
              <a:t>Gesslera</a:t>
            </a:r>
            <a:r>
              <a:rPr lang="cs-CZ" dirty="0" smtClean="0"/>
              <a:t> </a:t>
            </a:r>
            <a:r>
              <a:rPr lang="cs-CZ" dirty="0"/>
              <a:t>našel a zastřelil ho svým posledním šípem.  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      Díky </a:t>
            </a:r>
            <a:r>
              <a:rPr lang="cs-CZ" dirty="0"/>
              <a:t>Vilému </a:t>
            </a:r>
            <a:r>
              <a:rPr lang="cs-CZ" dirty="0" err="1"/>
              <a:t>Tellovi</a:t>
            </a:r>
            <a:r>
              <a:rPr lang="cs-CZ" dirty="0"/>
              <a:t> se Švýcaři zbavili habsburského útlaku.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Mgr. Veronika Rodriguezová, Ph.D., Katedra primární pedagogiky, PedF MU</a:t>
            </a:r>
          </a:p>
        </p:txBody>
      </p:sp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152650"/>
            <a:ext cx="38100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extovéPole 3"/>
          <p:cNvSpPr txBox="1">
            <a:spLocks noChangeArrowheads="1"/>
          </p:cNvSpPr>
          <p:nvPr/>
        </p:nvSpPr>
        <p:spPr bwMode="auto">
          <a:xfrm>
            <a:off x="684213" y="5734050"/>
            <a:ext cx="8064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>
                <a:latin typeface="Calibri" pitchFamily="34" charset="0"/>
              </a:rPr>
              <a:t>http://www.studentpoint.cz/261-nazory-komentare/5955-znate-pribeh-vilema-tella/#.UTfhkze7Huw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Mgr. Veronika Rodriguezová, Ph.D., Katedra primární pedagogiky, PedF MU</a:t>
            </a:r>
          </a:p>
        </p:txBody>
      </p:sp>
      <p:sp>
        <p:nvSpPr>
          <p:cNvPr id="317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 smtClean="0"/>
              <a:t>Jaké znáte pohádky s motivem jablka?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Pohádka o </a:t>
            </a:r>
            <a:r>
              <a:rPr lang="cs-CZ" dirty="0" smtClean="0"/>
              <a:t>Sněhurce……</a:t>
            </a:r>
            <a:endParaRPr lang="cs-CZ" dirty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300" dirty="0"/>
              <a:t>Pohádka </a:t>
            </a:r>
            <a:r>
              <a:rPr lang="cs-CZ" sz="2300" dirty="0" smtClean="0"/>
              <a:t>vychází </a:t>
            </a:r>
            <a:r>
              <a:rPr lang="cs-CZ" sz="2300" dirty="0"/>
              <a:t>ze starých evropských pověstí. Mýtus o zlé čarodějnici, Sněhurčině maceše, byl v evropském kontextu pravděpodobně poprvé zaznamenán v díle francouzského kronikáře Jeana </a:t>
            </a:r>
            <a:r>
              <a:rPr lang="cs-CZ" sz="2300" dirty="0" err="1"/>
              <a:t>Froissarta</a:t>
            </a:r>
            <a:r>
              <a:rPr lang="cs-CZ" sz="2300" dirty="0"/>
              <a:t> na počátku 15. století. </a:t>
            </a:r>
            <a:r>
              <a:rPr lang="cs-CZ" sz="2300" dirty="0" err="1"/>
              <a:t>Froissart</a:t>
            </a:r>
            <a:r>
              <a:rPr lang="cs-CZ" sz="2300" dirty="0"/>
              <a:t> píše o událostech ve Francii, kdy král Karel VI. propadl šílenství a prakticky nebyl schopen vládnout. Navíc v období svých záchvatů nepoznával svou ženu Isabelu Bavorskou a tvrdil, že miluje Valentinu </a:t>
            </a:r>
            <a:r>
              <a:rPr lang="cs-CZ" sz="2300" dirty="0" err="1"/>
              <a:t>Visconti</a:t>
            </a:r>
            <a:r>
              <a:rPr lang="cs-CZ" sz="2300" dirty="0"/>
              <a:t>, což byla žena Karlova bratra Ludvíka Orleánského. U poddaných byl král velmi oblíbený, a proto se snažili najít viníka královy duševní choroby. Proto se začalo vyprávět, že nápadně krásná Valentina </a:t>
            </a:r>
            <a:r>
              <a:rPr lang="cs-CZ" sz="2300" dirty="0" err="1"/>
              <a:t>Visconti</a:t>
            </a:r>
            <a:r>
              <a:rPr lang="cs-CZ" sz="2300" dirty="0"/>
              <a:t> je ve skutečnosti čarodějnice, která tráví malé děti jedovatými jablky a vlastní kouzelné </a:t>
            </a:r>
            <a:r>
              <a:rPr lang="cs-CZ" sz="2300" dirty="0" smtClean="0"/>
              <a:t>zrcadlo 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300" dirty="0"/>
              <a:t>(</a:t>
            </a:r>
            <a:r>
              <a:rPr lang="cs-CZ" sz="2400" dirty="0" smtClean="0"/>
              <a:t>NEJEDLÝ</a:t>
            </a:r>
            <a:r>
              <a:rPr lang="cs-CZ" sz="2400" dirty="0"/>
              <a:t>, Martin. </a:t>
            </a:r>
            <a:r>
              <a:rPr lang="cs-CZ" sz="2400" i="1" dirty="0"/>
              <a:t>Středověký mýtus o Meluzíně a rodová pověst Lucemburků</a:t>
            </a:r>
            <a:r>
              <a:rPr lang="cs-CZ" sz="2400" dirty="0"/>
              <a:t>. Dolní Břežany : </a:t>
            </a:r>
            <a:r>
              <a:rPr lang="cs-CZ" sz="2400" dirty="0" err="1"/>
              <a:t>Scriptorium</a:t>
            </a:r>
            <a:r>
              <a:rPr lang="cs-CZ" sz="2400" dirty="0"/>
              <a:t>, </a:t>
            </a:r>
            <a:r>
              <a:rPr lang="cs-CZ" sz="2400" dirty="0" smtClean="0"/>
              <a:t>2007).</a:t>
            </a:r>
            <a:endParaRPr lang="cs-CZ" sz="23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Mgr. Veronika Rodriguezová, Ph.D., Katedra primární pedagogiky, PedF MU</a:t>
            </a:r>
          </a:p>
        </p:txBody>
      </p:sp>
      <p:sp>
        <p:nvSpPr>
          <p:cNvPr id="1433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200" i="1" smtClean="0"/>
              <a:t>Z každého stromu zahrady smíš jíst. Ze stromu poznání dobrého a zlého však nejez. V den, kdy bys z něho pojedl, propadneš smrti </a:t>
            </a:r>
            <a:br>
              <a:rPr lang="cs-CZ" sz="2200" i="1" smtClean="0"/>
            </a:br>
            <a:r>
              <a:rPr lang="cs-CZ" sz="2200" smtClean="0"/>
              <a:t>(Genesis 2, 16–17).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marL="0" indent="0"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i="1" dirty="0" err="1" smtClean="0"/>
              <a:t>Velislavova</a:t>
            </a:r>
            <a:r>
              <a:rPr lang="cs-CZ" sz="2000" i="1" dirty="0" smtClean="0"/>
              <a:t> bible </a:t>
            </a:r>
            <a:r>
              <a:rPr lang="cs-CZ" sz="2000" dirty="0" smtClean="0"/>
              <a:t>(1325-1349)</a:t>
            </a:r>
            <a:endParaRPr lang="cs-CZ" sz="2000" dirty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1500188"/>
            <a:ext cx="54292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Mgr. Veronika Rodriguezová, Ph.D., Katedra primární pedagogiky, PedF MU</a:t>
            </a:r>
          </a:p>
        </p:txBody>
      </p:sp>
      <p:sp>
        <p:nvSpPr>
          <p:cNvPr id="3276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3277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cs-CZ" smtClean="0"/>
          </a:p>
          <a:p>
            <a:pPr marL="0" indent="0" algn="ctr" eaLnBrk="1" hangingPunct="1">
              <a:buFont typeface="Arial" charset="0"/>
              <a:buNone/>
            </a:pPr>
            <a:endParaRPr lang="cs-CZ" smtClean="0"/>
          </a:p>
          <a:p>
            <a:pPr marL="0" indent="0" algn="ctr" eaLnBrk="1" hangingPunct="1">
              <a:buFont typeface="Arial" charset="0"/>
              <a:buNone/>
            </a:pPr>
            <a:r>
              <a:rPr lang="cs-CZ" smtClean="0"/>
              <a:t>Děkuji vám za pozornost.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Mgr. Veronika Rodriguezová, Ph.D., Katedra primární pedagogiky, PedF MU</a:t>
            </a:r>
          </a:p>
        </p:txBody>
      </p:sp>
      <p:sp>
        <p:nvSpPr>
          <p:cNvPr id="153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 smtClean="0"/>
              <a:t>Jablko, jabloň…v bibli </a:t>
            </a:r>
            <a:br>
              <a:rPr lang="cs-CZ" sz="3600" b="1" smtClean="0"/>
            </a:br>
            <a:endParaRPr lang="cs-CZ" sz="2400" b="1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i="1" dirty="0" smtClean="0"/>
              <a:t>Žena viděla, že je to </a:t>
            </a:r>
            <a:r>
              <a:rPr lang="cs-CZ" b="1" i="1" dirty="0" smtClean="0"/>
              <a:t>strom s plody </a:t>
            </a:r>
            <a:r>
              <a:rPr lang="cs-CZ" i="1" dirty="0" smtClean="0"/>
              <a:t>dobrými k jídlu, lákavý pro oči, strom slibující vševědoucnost. Vzala tedy z jeho plodů a jedla, dala také svému muži, který byl s ní, a on též jedl.</a:t>
            </a:r>
            <a:r>
              <a:rPr lang="cs-CZ" dirty="0" smtClean="0"/>
              <a:t> (Genesis 3, 6).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Že se jednalo o jablko, vychází z latinské jazykové slovní hříčky: zlo i jablko se latinsky řekne </a:t>
            </a:r>
            <a:r>
              <a:rPr lang="cs-CZ" i="1" dirty="0" err="1" smtClean="0"/>
              <a:t>malum</a:t>
            </a:r>
            <a:r>
              <a:rPr lang="cs-CZ" dirty="0" smtClean="0"/>
              <a:t>, slova se liší jen délkou slabik.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Mgr. Veronika Rodriguezová, Ph.D., Katedra primární pedagogiky, PedF MU</a:t>
            </a:r>
          </a:p>
        </p:txBody>
      </p:sp>
      <p:sp>
        <p:nvSpPr>
          <p:cNvPr id="163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 smtClean="0"/>
              <a:t>Adam a Eva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341438"/>
            <a:ext cx="3095625" cy="4319587"/>
          </a:xfrm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484313"/>
            <a:ext cx="287972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ovéPole 2"/>
          <p:cNvSpPr txBox="1">
            <a:spLocks noChangeArrowheads="1"/>
          </p:cNvSpPr>
          <p:nvPr/>
        </p:nvSpPr>
        <p:spPr bwMode="auto">
          <a:xfrm>
            <a:off x="5003800" y="5805488"/>
            <a:ext cx="2592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solidFill>
                  <a:srgbClr val="000000"/>
                </a:solidFill>
                <a:latin typeface="Calibri" pitchFamily="34" charset="0"/>
              </a:rPr>
              <a:t>Albrecht Dürer (1507)</a:t>
            </a:r>
          </a:p>
        </p:txBody>
      </p:sp>
      <p:sp>
        <p:nvSpPr>
          <p:cNvPr id="16389" name="TextovéPole 3"/>
          <p:cNvSpPr txBox="1">
            <a:spLocks noChangeArrowheads="1"/>
          </p:cNvSpPr>
          <p:nvPr/>
        </p:nvSpPr>
        <p:spPr bwMode="auto">
          <a:xfrm>
            <a:off x="1331913" y="5805488"/>
            <a:ext cx="1747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solidFill>
                  <a:srgbClr val="000000"/>
                </a:solidFill>
                <a:latin typeface="Calibri" pitchFamily="34" charset="0"/>
              </a:rPr>
              <a:t>Tizian (1550)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Mgr. Veronika Rodriguezová, Ph.D., Katedra primární pedagogiky, PedF MU</a:t>
            </a:r>
          </a:p>
        </p:txBody>
      </p:sp>
      <p:sp>
        <p:nvSpPr>
          <p:cNvPr id="174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Co </a:t>
            </a:r>
            <a:r>
              <a:rPr lang="cs-CZ" dirty="0"/>
              <a:t>vás napadá, když si představíte jablko?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Mgr. Veronika Rodriguezová, Ph.D., Katedra primární pedagogiky, PedF MU</a:t>
            </a:r>
          </a:p>
        </p:txBody>
      </p:sp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8438" y="1395413"/>
            <a:ext cx="6205537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Mgr. Veronika Rodriguezová, Ph.D., Katedra primární pedagogiky, PedF MU</a:t>
            </a:r>
          </a:p>
        </p:txBody>
      </p:sp>
      <p:sp>
        <p:nvSpPr>
          <p:cNvPr id="194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 smtClean="0"/>
              <a:t>Symbolika jablka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/>
              <a:t>Jablko sváru</a:t>
            </a:r>
            <a:r>
              <a:rPr lang="cs-CZ" dirty="0" smtClean="0"/>
              <a:t>: Trojský princ Paris </a:t>
            </a:r>
            <a:r>
              <a:rPr lang="cs-CZ" dirty="0"/>
              <a:t>měl rozsoudit, která ze tří řeckých bohyň je nejkrásnější. </a:t>
            </a:r>
            <a:r>
              <a:rPr lang="cs-CZ" dirty="0" smtClean="0"/>
              <a:t>Té měl podat zlaté jablko.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     Co měla za následek nešťastná volba?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        Které bohyně se soutěže zúčastnily?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/>
              <a:t>Zakázané ovoce ze stromu poznání: </a:t>
            </a:r>
            <a:r>
              <a:rPr lang="cs-CZ" dirty="0" smtClean="0"/>
              <a:t>Jablka </a:t>
            </a:r>
            <a:r>
              <a:rPr lang="cs-CZ" dirty="0"/>
              <a:t>se objevují v mnoha náboženských tradicích, často jako mystické a zakázané </a:t>
            </a:r>
            <a:r>
              <a:rPr lang="cs-CZ" dirty="0" smtClean="0"/>
              <a:t>ovoce, symbol </a:t>
            </a:r>
            <a:r>
              <a:rPr lang="cs-CZ" dirty="0"/>
              <a:t>prvotního hříchu</a:t>
            </a:r>
            <a:r>
              <a:rPr lang="cs-CZ" dirty="0" smtClean="0"/>
              <a:t>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Symbol  krásy, magických </a:t>
            </a:r>
            <a:r>
              <a:rPr lang="cs-CZ" dirty="0"/>
              <a:t>sil </a:t>
            </a:r>
            <a:r>
              <a:rPr lang="cs-CZ" dirty="0" smtClean="0"/>
              <a:t>lásky (Divadlo Drak: Krysař), svěžesti, </a:t>
            </a:r>
            <a:r>
              <a:rPr lang="cs-CZ" dirty="0"/>
              <a:t>nesmrtelnosti</a:t>
            </a:r>
            <a:r>
              <a:rPr lang="cs-CZ" dirty="0" smtClean="0"/>
              <a:t>, zdraví, </a:t>
            </a:r>
            <a:r>
              <a:rPr lang="cs-CZ" dirty="0"/>
              <a:t>panenské neporušenosti, </a:t>
            </a:r>
            <a:r>
              <a:rPr lang="cs-CZ" dirty="0" smtClean="0"/>
              <a:t>hojnosti</a:t>
            </a:r>
            <a:r>
              <a:rPr lang="cs-CZ" dirty="0"/>
              <a:t>…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/>
              <a:t>Ostrov jablek: </a:t>
            </a:r>
            <a:r>
              <a:rPr lang="cs-CZ" dirty="0" smtClean="0"/>
              <a:t>V </a:t>
            </a:r>
            <a:r>
              <a:rPr lang="cs-CZ" dirty="0"/>
              <a:t>legendě o králi Artušovi, je zmiňováno jméno mytického </a:t>
            </a:r>
            <a:r>
              <a:rPr lang="cs-CZ" dirty="0" smtClean="0"/>
              <a:t>ostrova, </a:t>
            </a:r>
            <a:r>
              <a:rPr lang="cs-CZ" i="1" dirty="0" err="1" smtClean="0">
                <a:solidFill>
                  <a:schemeClr val="tx2">
                    <a:lumMod val="75000"/>
                  </a:schemeClr>
                </a:solidFill>
              </a:rPr>
              <a:t>Avalon</a:t>
            </a:r>
            <a:r>
              <a:rPr lang="cs-CZ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cs-CZ" dirty="0"/>
              <a:t> </a:t>
            </a:r>
            <a:r>
              <a:rPr lang="cs-CZ" dirty="0" smtClean="0"/>
              <a:t>Název </a:t>
            </a:r>
            <a:r>
              <a:rPr lang="cs-CZ" dirty="0"/>
              <a:t>ostrova je pravděpodobně odvozen z keltského slova </a:t>
            </a:r>
            <a:r>
              <a:rPr lang="cs-CZ" i="1" dirty="0" err="1" smtClean="0"/>
              <a:t>abal</a:t>
            </a:r>
            <a:r>
              <a:rPr lang="cs-CZ" i="1" dirty="0" smtClean="0"/>
              <a:t> </a:t>
            </a:r>
            <a:r>
              <a:rPr lang="cs-CZ" dirty="0" smtClean="0"/>
              <a:t>(jablko), </a:t>
            </a:r>
            <a:r>
              <a:rPr lang="cs-CZ" dirty="0"/>
              <a:t>kterými </a:t>
            </a:r>
            <a:r>
              <a:rPr lang="cs-CZ" dirty="0" smtClean="0"/>
              <a:t>byl </a:t>
            </a:r>
            <a:r>
              <a:rPr lang="cs-CZ" dirty="0"/>
              <a:t>tento ostrov znám. V symbolice jablka se tak promítá jak keltská, tak i </a:t>
            </a:r>
            <a:r>
              <a:rPr lang="cs-CZ" dirty="0" smtClean="0"/>
              <a:t>křesťanská symbolika; ta je ovlivněna řeckou </a:t>
            </a:r>
            <a:r>
              <a:rPr lang="cs-CZ" dirty="0"/>
              <a:t>mytologií</a:t>
            </a:r>
            <a:r>
              <a:rPr lang="cs-CZ" dirty="0" smtClean="0"/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/>
              <a:t>Královské </a:t>
            </a:r>
            <a:r>
              <a:rPr lang="cs-CZ" b="1" dirty="0" smtClean="0"/>
              <a:t>jablko: </a:t>
            </a:r>
            <a:r>
              <a:rPr lang="cs-CZ" dirty="0" smtClean="0"/>
              <a:t>Ve středověku se jablko </a:t>
            </a:r>
            <a:r>
              <a:rPr lang="cs-CZ" dirty="0"/>
              <a:t>stalo jedním ze čtyř symbolů královské moci </a:t>
            </a:r>
            <a:r>
              <a:rPr lang="cs-CZ" dirty="0" smtClean="0"/>
              <a:t>(vedle </a:t>
            </a:r>
            <a:r>
              <a:rPr lang="cs-CZ" dirty="0"/>
              <a:t>žezla, koruny a </a:t>
            </a:r>
            <a:r>
              <a:rPr lang="cs-CZ" dirty="0" smtClean="0"/>
              <a:t>meče). Bylo </a:t>
            </a:r>
            <a:r>
              <a:rPr lang="cs-CZ" dirty="0"/>
              <a:t>ozdobeno křížem a vládce ho vždy držel v levé ruce.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Mgr. Veronika Rodriguezová, Ph.D., Katedra primární pedagogiky, PedF MU</a:t>
            </a:r>
          </a:p>
        </p:txBody>
      </p:sp>
      <p:sp>
        <p:nvSpPr>
          <p:cNvPr id="20481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z="3600" b="1" smtClean="0"/>
              <a:t>Královské jablko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Spolu s žezlem insignií (odznakem) královské moci, symbol Kristovy vlády nad lidstvem.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Vládce držel jablko v levé ruce, opticky i fyzicky níže, než žezlo v pravé ruce.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Stříbrné pozlacené žezlo a zlaté jablko, které patřily k původnímu gotickému souboru korunovačních </a:t>
            </a:r>
            <a:r>
              <a:rPr lang="cs-CZ" dirty="0"/>
              <a:t>klenotů </a:t>
            </a:r>
            <a:r>
              <a:rPr lang="cs-CZ" dirty="0" smtClean="0"/>
              <a:t>Karla </a:t>
            </a:r>
            <a:r>
              <a:rPr lang="cs-CZ" dirty="0"/>
              <a:t>IV., </a:t>
            </a:r>
            <a:r>
              <a:rPr lang="cs-CZ" dirty="0" smtClean="0"/>
              <a:t>jsou dnes uloženy ve Vídni.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Habsburský císař Ferdinand I</a:t>
            </a:r>
            <a:r>
              <a:rPr lang="cs-CZ" dirty="0" smtClean="0"/>
              <a:t>. </a:t>
            </a:r>
            <a:r>
              <a:rPr lang="cs-CZ" dirty="0"/>
              <a:t>n</a:t>
            </a:r>
            <a:r>
              <a:rPr lang="cs-CZ" dirty="0" smtClean="0"/>
              <a:t>echal v </a:t>
            </a:r>
            <a:r>
              <a:rPr lang="cs-CZ" dirty="0"/>
              <a:t>letech </a:t>
            </a:r>
            <a:r>
              <a:rPr lang="cs-CZ" dirty="0" smtClean="0"/>
              <a:t>1532-1534 zhotovit honosnější, dnes jsou součástí Českých korunovačních klenotů, nechal zhotovit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Mgr. Veronika Rodriguezová, Ph.D., Katedra primární pedagogiky, PedF MU</a:t>
            </a:r>
          </a:p>
        </p:txBody>
      </p:sp>
      <p:sp>
        <p:nvSpPr>
          <p:cNvPr id="21505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z="3600" b="1" smtClean="0"/>
              <a:t>Královské jablko</a:t>
            </a: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563938" y="1484313"/>
            <a:ext cx="1944687" cy="3240087"/>
          </a:xfrm>
        </p:spPr>
      </p:pic>
      <p:sp>
        <p:nvSpPr>
          <p:cNvPr id="21507" name="TextovéPole 2"/>
          <p:cNvSpPr txBox="1">
            <a:spLocks noChangeArrowheads="1"/>
          </p:cNvSpPr>
          <p:nvPr/>
        </p:nvSpPr>
        <p:spPr bwMode="auto">
          <a:xfrm>
            <a:off x="827088" y="6021388"/>
            <a:ext cx="75612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600" i="1">
                <a:latin typeface="Calibri" pitchFamily="34" charset="0"/>
              </a:rPr>
              <a:t>Fotoarchiv Pražského hradu, Ateliér Paul </a:t>
            </a:r>
          </a:p>
          <a:p>
            <a:pPr algn="ctr"/>
            <a:r>
              <a:rPr lang="cs-CZ" i="1">
                <a:latin typeface="Calibri" pitchFamily="34" charset="0"/>
              </a:rPr>
              <a:t/>
            </a:r>
            <a:br>
              <a:rPr lang="cs-CZ" i="1">
                <a:latin typeface="Calibri" pitchFamily="34" charset="0"/>
              </a:rPr>
            </a:br>
            <a:r>
              <a:rPr lang="cs-CZ" i="1">
                <a:latin typeface="Calibri" pitchFamily="34" charset="0"/>
              </a:rPr>
              <a:t> </a:t>
            </a:r>
            <a:endParaRPr lang="cs-CZ">
              <a:latin typeface="Calibri" pitchFamily="34" charset="0"/>
            </a:endParaRPr>
          </a:p>
          <a:p>
            <a:endParaRPr lang="cs-CZ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1131</Words>
  <Application>Microsoft Office PowerPoint</Application>
  <PresentationFormat>Předvádění na obrazovce (4:3)</PresentationFormat>
  <Paragraphs>92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Šablona návrhu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3" baseType="lpstr">
      <vt:lpstr>Arial</vt:lpstr>
      <vt:lpstr>Calibri</vt:lpstr>
      <vt:lpstr>Motiv systému Office</vt:lpstr>
      <vt:lpstr>Ovocný strom</vt:lpstr>
      <vt:lpstr>Z každého stromu zahrady smíš jíst. Ze stromu poznání dobrého a zlého však nejez. V den, kdy bys z něho pojedl, propadneš smrti  (Genesis 2, 16–17).</vt:lpstr>
      <vt:lpstr>Jablko, jabloň…v bibli  </vt:lpstr>
      <vt:lpstr>Adam a Eva</vt:lpstr>
      <vt:lpstr>Snímek 5</vt:lpstr>
      <vt:lpstr>Snímek 6</vt:lpstr>
      <vt:lpstr>Symbolika jablka</vt:lpstr>
      <vt:lpstr>Královské jablko</vt:lpstr>
      <vt:lpstr>Královské jablko</vt:lpstr>
      <vt:lpstr>Snímek 10</vt:lpstr>
      <vt:lpstr>Symbol jablka v současnosti</vt:lpstr>
      <vt:lpstr>Snímek 12</vt:lpstr>
      <vt:lpstr>Historie ovocnářství a sadařství</vt:lpstr>
      <vt:lpstr>České země</vt:lpstr>
      <vt:lpstr>Newtonovy jabloně (Integrace dějepis – fyzika)</vt:lpstr>
      <vt:lpstr>Jablka v bájích, mýtech a pohádkách (Integrace dějepis – český jazyk)</vt:lpstr>
      <vt:lpstr> Vilém Tell</vt:lpstr>
      <vt:lpstr>Snímek 18</vt:lpstr>
      <vt:lpstr>Jaké znáte pohádky s motivem jablka?</vt:lpstr>
      <vt:lpstr>Snímek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Inspirace k tématu „ovocný strom“     (z pohledu dějepisného) </dc:title>
  <dc:creator>Veronika Rodriguezová</dc:creator>
  <cp:lastModifiedBy>Rodriguezova</cp:lastModifiedBy>
  <cp:revision>25</cp:revision>
  <dcterms:created xsi:type="dcterms:W3CDTF">2013-03-06T18:01:23Z</dcterms:created>
  <dcterms:modified xsi:type="dcterms:W3CDTF">2013-03-14T09:50:51Z</dcterms:modified>
</cp:coreProperties>
</file>