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3" r:id="rId8"/>
    <p:sldId id="266" r:id="rId9"/>
    <p:sldId id="267" r:id="rId10"/>
    <p:sldId id="269" r:id="rId11"/>
    <p:sldId id="268" r:id="rId12"/>
    <p:sldId id="258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15A1-D639-4933-B2C4-990367FFFD97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5973-E3E2-4CB9-AD2B-912F4F254D6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Testování  - vizualizace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5616" y="908720"/>
            <a:ext cx="6626026" cy="5949280"/>
            <a:chOff x="1814" y="1008"/>
            <a:chExt cx="7563" cy="67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14" y="1008"/>
              <a:ext cx="7563" cy="6711"/>
              <a:chOff x="2270" y="5328"/>
              <a:chExt cx="7563" cy="6711"/>
            </a:xfrm>
          </p:grpSpPr>
          <p:pic>
            <p:nvPicPr>
              <p:cNvPr id="27654" name="Picture 6" descr="3D_mozaika_2000_pop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-797" b="9752"/>
              <a:stretch>
                <a:fillRect/>
              </a:stretch>
            </p:blipFill>
            <p:spPr bwMode="auto">
              <a:xfrm>
                <a:off x="2270" y="5328"/>
                <a:ext cx="7563" cy="6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5" name="Text Box 7"/>
              <p:cNvSpPr txBox="1">
                <a:spLocks noChangeArrowheads="1"/>
              </p:cNvSpPr>
              <p:nvPr/>
            </p:nvSpPr>
            <p:spPr bwMode="auto">
              <a:xfrm>
                <a:off x="8597" y="5328"/>
                <a:ext cx="1080" cy="540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99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1000" b="1">
                    <a:latin typeface="Arial Black" pitchFamily="34" charset="0"/>
                  </a:rPr>
                  <a:t>2000</a:t>
                </a:r>
                <a:endParaRPr lang="cs-CZ"/>
              </a:p>
            </p:txBody>
          </p:sp>
        </p:grp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814" y="1008"/>
              <a:ext cx="7467" cy="66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707904" y="260648"/>
            <a:ext cx="14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F 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D_mozaika_53_po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207"/>
            <a:ext cx="9144000" cy="55697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635896" y="332656"/>
            <a:ext cx="150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G 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8 DIZERTACE\obrazky_dizertace\3D_analyza_1_popi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92357"/>
            <a:ext cx="7668344" cy="586564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491880" y="332656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 vizualizace H 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Simulovaný 4D </a:t>
            </a:r>
            <a:r>
              <a:rPr lang="cs-CZ" smtClean="0"/>
              <a:t>průlet  s prolínáním </a:t>
            </a:r>
            <a:r>
              <a:rPr lang="cs-CZ" dirty="0" smtClean="0"/>
              <a:t>– viz video , spustit samostatně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1916832"/>
            <a:ext cx="14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I 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 smtClean="0"/>
              <a:t>Úvod pokyny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492896"/>
            <a:ext cx="7355160" cy="3561259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 testované povodí byly zpracovány:</a:t>
            </a:r>
          </a:p>
          <a:p>
            <a:r>
              <a:rPr lang="cs-CZ" dirty="0" smtClean="0"/>
              <a:t> náhledy na současný stav krajiny (aktuální </a:t>
            </a:r>
            <a:r>
              <a:rPr lang="cs-CZ" dirty="0" err="1" smtClean="0"/>
              <a:t>ortofoto</a:t>
            </a:r>
            <a:r>
              <a:rPr lang="cs-CZ" dirty="0" smtClean="0"/>
              <a:t>),</a:t>
            </a:r>
          </a:p>
          <a:p>
            <a:r>
              <a:rPr lang="cs-CZ" dirty="0" smtClean="0"/>
              <a:t>náhledy na </a:t>
            </a:r>
            <a:r>
              <a:rPr lang="cs-CZ" dirty="0" smtClean="0"/>
              <a:t>minulý stav krajiny ( </a:t>
            </a:r>
            <a:r>
              <a:rPr lang="cs-CZ" dirty="0" err="1" smtClean="0"/>
              <a:t>ortofoto</a:t>
            </a:r>
            <a:r>
              <a:rPr lang="cs-CZ" dirty="0" smtClean="0"/>
              <a:t> ze snímků z roku 1953)</a:t>
            </a:r>
          </a:p>
          <a:p>
            <a:r>
              <a:rPr lang="cs-CZ" dirty="0" smtClean="0"/>
              <a:t>mapky zobrazující aktuální stav využívání ploch v současnosti</a:t>
            </a:r>
          </a:p>
          <a:p>
            <a:r>
              <a:rPr lang="cs-CZ" dirty="0" smtClean="0"/>
              <a:t>mapky zobrazující aktuální stav využívání ploch v  roce1953</a:t>
            </a:r>
          </a:p>
          <a:p>
            <a:r>
              <a:rPr lang="cs-CZ" dirty="0" smtClean="0"/>
              <a:t>Náhledy na plochy,které jsou ohroženy erozí půdy</a:t>
            </a:r>
            <a:endParaRPr lang="cs-CZ" dirty="0" smtClean="0"/>
          </a:p>
          <a:p>
            <a:r>
              <a:rPr lang="cs-CZ" dirty="0" smtClean="0"/>
              <a:t>Videa – průlety nad krajinou dnešní,minulou a průlet – proměny v čase – prolínání obou videí </a:t>
            </a:r>
          </a:p>
          <a:p>
            <a:r>
              <a:rPr lang="cs-CZ" dirty="0"/>
              <a:t> </a:t>
            </a:r>
            <a:r>
              <a:rPr lang="cs-CZ" dirty="0" smtClean="0"/>
              <a:t>vaším úkolem bude rozhodnout,které vizualizace Vám nejlépe pomohou rozhodnout tvrzení  a které vizualizace se Vám nejvíce líbí (oznámkuje je)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Pročtěte si úkoly (viz další </a:t>
            </a:r>
            <a:r>
              <a:rPr lang="cs-CZ" dirty="0" err="1" smtClean="0"/>
              <a:t>slidy</a:t>
            </a:r>
            <a:r>
              <a:rPr lang="cs-CZ" dirty="0" smtClean="0"/>
              <a:t>) a  pozorně si prohlédněte následující vizualizace a spusťte si simulované průlet.  S pomocí </a:t>
            </a:r>
            <a:r>
              <a:rPr lang="cs-CZ" dirty="0" err="1" smtClean="0"/>
              <a:t>prezentyce</a:t>
            </a:r>
            <a:r>
              <a:rPr lang="cs-CZ" dirty="0" smtClean="0"/>
              <a:t> zobrazující náhledy na data zpracujte dotazník    viz dokument </a:t>
            </a:r>
            <a:r>
              <a:rPr lang="cs-CZ" dirty="0" err="1" smtClean="0"/>
              <a:t>word</a:t>
            </a:r>
            <a:r>
              <a:rPr lang="cs-CZ" dirty="0" smtClean="0"/>
              <a:t>  - vložte jej do </a:t>
            </a:r>
            <a:r>
              <a:rPr lang="cs-CZ" dirty="0" err="1" smtClean="0"/>
              <a:t>odevzdávárny</a:t>
            </a:r>
            <a:r>
              <a:rPr lang="cs-CZ" dirty="0" smtClean="0"/>
              <a:t>  na IS,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Testujeme upřednostňované formy různých vizualizací . </a:t>
            </a:r>
          </a:p>
          <a:p>
            <a:r>
              <a:rPr lang="cs-CZ" dirty="0" smtClean="0"/>
              <a:t>Prosíme o spolupráci, nabízíme placenou formu 250 Kč za vyplnění dotazníku </a:t>
            </a:r>
          </a:p>
          <a:p>
            <a:r>
              <a:rPr lang="cs-CZ" dirty="0" smtClean="0"/>
              <a:t>– studenti, kteří odevzdají  vyplněný  dotazník se staví na katedře geografie a zapíší se do stipendijního seznamu.  Termín – neděle 26.5. 20 </a:t>
            </a:r>
            <a:r>
              <a:rPr lang="cs-CZ" dirty="0" err="1" smtClean="0"/>
              <a:t>h</a:t>
            </a:r>
            <a:r>
              <a:rPr lang="cs-CZ" dirty="0" smtClean="0"/>
              <a:t>.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1800" b="1" dirty="0" smtClean="0"/>
              <a:t>Vyberte </a:t>
            </a:r>
            <a:r>
              <a:rPr lang="cs-CZ" sz="1800" b="1" dirty="0"/>
              <a:t> </a:t>
            </a:r>
            <a:r>
              <a:rPr lang="cs-CZ" sz="1800" b="1" dirty="0" smtClean="0"/>
              <a:t>z předložených </a:t>
            </a:r>
            <a:r>
              <a:rPr lang="cs-CZ" sz="1800" b="1" dirty="0"/>
              <a:t>vizualizací (označení A – K</a:t>
            </a:r>
            <a:r>
              <a:rPr lang="cs-CZ" sz="1800" b="1" dirty="0" smtClean="0"/>
              <a:t>) jednu, </a:t>
            </a:r>
            <a:r>
              <a:rPr lang="cs-CZ" sz="1800" b="1" dirty="0"/>
              <a:t>které vám nejlépe </a:t>
            </a:r>
            <a:r>
              <a:rPr lang="cs-CZ" sz="1800" b="1" dirty="0" smtClean="0"/>
              <a:t>pomůže </a:t>
            </a:r>
            <a:r>
              <a:rPr lang="cs-CZ" sz="1800" b="1" dirty="0"/>
              <a:t>rozhodnout </a:t>
            </a:r>
            <a:r>
              <a:rPr lang="cs-CZ" sz="1800" b="1" dirty="0" smtClean="0"/>
              <a:t>tato tvrzení:</a:t>
            </a:r>
          </a:p>
          <a:p>
            <a:pPr lvl="0"/>
            <a:endParaRPr lang="cs-CZ" sz="1800" b="1" dirty="0"/>
          </a:p>
          <a:p>
            <a:pPr lvl="0"/>
            <a:endParaRPr lang="cs-CZ" sz="1800" dirty="0"/>
          </a:p>
          <a:p>
            <a:pPr lvl="0"/>
            <a:r>
              <a:rPr lang="cs-CZ" sz="1800" dirty="0"/>
              <a:t>V modelovém povodí  tvoří lesy  třetinu ploch:    ……..,  </a:t>
            </a:r>
          </a:p>
          <a:p>
            <a:pPr lvl="0"/>
            <a:r>
              <a:rPr lang="cs-CZ" sz="1800" dirty="0"/>
              <a:t>Lesní porosty pokrývají především svahy a kopce:    ……..,  </a:t>
            </a:r>
          </a:p>
          <a:p>
            <a:pPr lvl="0"/>
            <a:r>
              <a:rPr lang="cs-CZ" sz="1800" dirty="0"/>
              <a:t>Plochy lesů jsou velikostně i prostorově shodné:    ……..,  </a:t>
            </a:r>
          </a:p>
          <a:p>
            <a:pPr lvl="0"/>
            <a:r>
              <a:rPr lang="cs-CZ" sz="1800" dirty="0"/>
              <a:t> Lesů v krajině výrazně přibylo během posledních 60 let:    ……..,  </a:t>
            </a:r>
          </a:p>
          <a:p>
            <a:pPr lvl="0"/>
            <a:r>
              <a:rPr lang="cs-CZ" sz="1800" dirty="0"/>
              <a:t>Způsob  dnešního využívání krajiny se výrazně  změnil od r. 1953:    ……..,  </a:t>
            </a:r>
          </a:p>
          <a:p>
            <a:pPr lvl="0"/>
            <a:r>
              <a:rPr lang="cs-CZ" sz="1800" dirty="0"/>
              <a:t>V původní krajině byla malá políčka, dnes velké lány</a:t>
            </a:r>
            <a:r>
              <a:rPr lang="cs-CZ" sz="1800" dirty="0" smtClean="0"/>
              <a:t>:……….</a:t>
            </a:r>
            <a:endParaRPr lang="cs-CZ" sz="1800" dirty="0"/>
          </a:p>
          <a:p>
            <a:pPr lvl="0"/>
            <a:r>
              <a:rPr lang="cs-CZ" sz="1800" dirty="0"/>
              <a:t>Potencionální erozní plochy  jsou rozloženy především na svazích</a:t>
            </a:r>
            <a:r>
              <a:rPr lang="cs-CZ" sz="1800" dirty="0" smtClean="0"/>
              <a:t>:………</a:t>
            </a: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2, 3,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cs-CZ" sz="1800" b="1" dirty="0"/>
              <a:t>Napište tři tvrzení týkající se eroze (rozložení eroze vlastnosti ploch  apod.) na  modelovém povodí, na které můžete z vizualizací usoudit</a:t>
            </a:r>
            <a:r>
              <a:rPr lang="cs-CZ" sz="1800" b="1" dirty="0" smtClean="0"/>
              <a:t>,. D </a:t>
            </a:r>
            <a:r>
              <a:rPr lang="cs-CZ" sz="1800" b="1" dirty="0"/>
              <a:t>závorky za větu napište min.  jednu vizualizaci </a:t>
            </a:r>
            <a:r>
              <a:rPr lang="cs-CZ" sz="1800" b="1" dirty="0" smtClean="0"/>
              <a:t>nebo průlet, </a:t>
            </a:r>
            <a:r>
              <a:rPr lang="cs-CZ" sz="1800" b="1" dirty="0"/>
              <a:t>ze které </a:t>
            </a:r>
            <a:r>
              <a:rPr lang="cs-CZ" sz="1800" b="1" dirty="0" smtClean="0"/>
              <a:t>vycházíte. (zapište písmeno)  </a:t>
            </a:r>
          </a:p>
          <a:p>
            <a:pPr marL="514350" lvl="0" indent="-514350">
              <a:buFont typeface="+mj-lt"/>
              <a:buAutoNum type="arabicPeriod" startAt="2"/>
            </a:pPr>
            <a:endParaRPr lang="cs-CZ" sz="1800" b="1" dirty="0"/>
          </a:p>
          <a:p>
            <a:pPr marL="514350" lvl="0" indent="-514350">
              <a:buFont typeface="+mj-lt"/>
              <a:buAutoNum type="arabicPeriod" startAt="2"/>
            </a:pPr>
            <a:endParaRPr lang="cs-CZ" sz="1800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sz="1800" b="1" dirty="0"/>
              <a:t>Popište změny </a:t>
            </a:r>
            <a:r>
              <a:rPr lang="cs-CZ" sz="1800" b="1" dirty="0" smtClean="0"/>
              <a:t> v </a:t>
            </a:r>
            <a:r>
              <a:rPr lang="cs-CZ" sz="1800" b="1" dirty="0" err="1" smtClean="0"/>
              <a:t>rajině</a:t>
            </a:r>
            <a:r>
              <a:rPr lang="cs-CZ" sz="1800" b="1" dirty="0" smtClean="0"/>
              <a:t> krajiny </a:t>
            </a:r>
            <a:r>
              <a:rPr lang="cs-CZ" sz="1800" b="1" dirty="0"/>
              <a:t>podle průletu s </a:t>
            </a:r>
            <a:r>
              <a:rPr lang="cs-CZ" sz="1800" b="1" dirty="0" smtClean="0"/>
              <a:t>prolínáním</a:t>
            </a:r>
          </a:p>
          <a:p>
            <a:pPr marL="514350" indent="-514350">
              <a:buFont typeface="+mj-lt"/>
              <a:buAutoNum type="arabicPeriod" startAt="2"/>
            </a:pPr>
            <a:endParaRPr lang="cs-CZ" sz="1800" b="1" dirty="0"/>
          </a:p>
          <a:p>
            <a:pPr marL="514350" indent="-514350">
              <a:buFont typeface="+mj-lt"/>
              <a:buAutoNum type="arabicPeriod" startAt="2"/>
            </a:pPr>
            <a:endParaRPr lang="cs-CZ" sz="1800" b="1" dirty="0" smtClean="0"/>
          </a:p>
          <a:p>
            <a:pPr marL="514350" lvl="0" indent="-514350">
              <a:buFont typeface="+mj-lt"/>
              <a:buAutoNum type="arabicPeriod" startAt="2"/>
            </a:pPr>
            <a:r>
              <a:rPr lang="cs-CZ" sz="1800" b="1" dirty="0"/>
              <a:t>Zadejte známku pro jednotlivé </a:t>
            </a:r>
            <a:r>
              <a:rPr lang="cs-CZ" sz="1800" b="1" dirty="0" smtClean="0"/>
              <a:t>vizualizace a průlet  </a:t>
            </a:r>
            <a:r>
              <a:rPr lang="cs-CZ" sz="1800" b="1" dirty="0"/>
              <a:t>podle toho, jak se vám líbí (1 – výborná a </a:t>
            </a:r>
            <a:r>
              <a:rPr lang="cs-CZ" sz="1800" b="1" dirty="0" smtClean="0"/>
              <a:t>výstižná -   </a:t>
            </a:r>
            <a:r>
              <a:rPr lang="cs-CZ" sz="1800" b="1" dirty="0"/>
              <a:t>až  5 – nelíbí se </a:t>
            </a:r>
            <a:r>
              <a:rPr lang="cs-CZ" sz="1800" b="1" dirty="0" smtClean="0"/>
              <a:t>mi, nevhodná)</a:t>
            </a:r>
            <a:endParaRPr lang="cs-CZ" sz="1800" dirty="0"/>
          </a:p>
          <a:p>
            <a:pPr marL="514350" indent="-514350">
              <a:buFont typeface="+mj-lt"/>
              <a:buAutoNum type="arabicPeriod" startAt="2"/>
            </a:pPr>
            <a:endParaRPr lang="cs-CZ" sz="1800" dirty="0"/>
          </a:p>
          <a:p>
            <a:pPr lvl="0"/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5400000">
            <a:off x="1583162" y="-710953"/>
            <a:ext cx="6624735" cy="9144002"/>
            <a:chOff x="1871" y="1778"/>
            <a:chExt cx="8528" cy="11280"/>
          </a:xfrm>
        </p:grpSpPr>
        <p:pic>
          <p:nvPicPr>
            <p:cNvPr id="3077" name="Picture 5" descr="mosaika_2000_cel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1" y="1778"/>
              <a:ext cx="8528" cy="1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928" y="2498"/>
              <a:ext cx="8460" cy="105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563888" y="188640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A 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nduse%20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40686" cy="50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139952" y="620688"/>
            <a:ext cx="143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B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5400000">
            <a:off x="1525600" y="-149336"/>
            <a:ext cx="6453336" cy="7993384"/>
            <a:chOff x="1417" y="3937"/>
            <a:chExt cx="9360" cy="11600"/>
          </a:xfrm>
        </p:grpSpPr>
        <p:pic>
          <p:nvPicPr>
            <p:cNvPr id="2053" name="Picture 5" descr="obr_mos_53_1"/>
            <p:cNvPicPr>
              <a:picLocks noChangeAspect="1" noChangeArrowheads="1"/>
            </p:cNvPicPr>
            <p:nvPr/>
          </p:nvPicPr>
          <p:blipFill>
            <a:blip r:embed="rId2" cstate="print"/>
            <a:srcRect l="6346" t="19101" r="11151" b="8989"/>
            <a:stretch>
              <a:fillRect/>
            </a:stretch>
          </p:blipFill>
          <p:spPr bwMode="auto">
            <a:xfrm>
              <a:off x="1417" y="3937"/>
              <a:ext cx="9360" cy="1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597" y="4560"/>
              <a:ext cx="8640" cy="109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3203848" y="260648"/>
            <a:ext cx="14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C 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584" y="908720"/>
            <a:ext cx="7920880" cy="5949280"/>
            <a:chOff x="1586" y="5148"/>
            <a:chExt cx="8550" cy="6516"/>
          </a:xfrm>
        </p:grpSpPr>
        <p:pic>
          <p:nvPicPr>
            <p:cNvPr id="13317" name="Picture 5" descr="luse_5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6" y="5328"/>
              <a:ext cx="8496" cy="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586" y="5148"/>
              <a:ext cx="8550" cy="6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779912" y="332656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D 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5400000">
            <a:off x="2232434" y="223951"/>
            <a:ext cx="5399211" cy="7344819"/>
            <a:chOff x="2213" y="4245"/>
            <a:chExt cx="6897" cy="8820"/>
          </a:xfrm>
        </p:grpSpPr>
        <p:pic>
          <p:nvPicPr>
            <p:cNvPr id="16389" name="Picture 5" descr="agnps_eroze_2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3" y="4428"/>
              <a:ext cx="6703" cy="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213" y="4245"/>
              <a:ext cx="6897" cy="88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923928" y="548680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 vizualizace E 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249</Words>
  <Application>Microsoft Office PowerPoint</Application>
  <PresentationFormat>Předvádění na obrazovce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Testování  - vizualizace</vt:lpstr>
      <vt:lpstr>Úvod pokyny</vt:lpstr>
      <vt:lpstr>Úkol 1</vt:lpstr>
      <vt:lpstr>Úkoly 2, 3,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Simulovaný 4D průlet  s prolínáním – viz video , spustit samostatně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Testování  - vizualizace</dc:title>
  <dc:creator>Svatonova</dc:creator>
  <cp:lastModifiedBy>Svatonova</cp:lastModifiedBy>
  <cp:revision>2</cp:revision>
  <dcterms:created xsi:type="dcterms:W3CDTF">2013-05-23T17:41:02Z</dcterms:created>
  <dcterms:modified xsi:type="dcterms:W3CDTF">2013-05-23T19:13:22Z</dcterms:modified>
</cp:coreProperties>
</file>