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8" r:id="rId4"/>
    <p:sldId id="263" r:id="rId5"/>
    <p:sldId id="269" r:id="rId6"/>
    <p:sldId id="270" r:id="rId7"/>
    <p:sldId id="265" r:id="rId8"/>
    <p:sldId id="271" r:id="rId9"/>
    <p:sldId id="272" r:id="rId10"/>
    <p:sldId id="267" r:id="rId11"/>
    <p:sldId id="273" r:id="rId12"/>
    <p:sldId id="262" r:id="rId13"/>
    <p:sldId id="261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006600"/>
    <a:srgbClr val="A6E6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C57FD12-4C03-4CBF-9D16-3BC1C72568D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6EE79BC-7CCD-474D-A27A-9040368757D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3DC83-B686-461B-84B5-99A9589F7954}" type="slidenum">
              <a:rPr lang="cs-CZ"/>
              <a:pPr/>
              <a:t>1</a:t>
            </a:fld>
            <a:endParaRPr lang="cs-CZ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27252-BAEF-4072-90D1-F8E2C54FD585}" type="slidenum">
              <a:rPr lang="cs-CZ"/>
              <a:pPr/>
              <a:t>10</a:t>
            </a:fld>
            <a:endParaRPr lang="cs-CZ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51C0A-0C58-4029-B619-0A900BDB0808}" type="slidenum">
              <a:rPr lang="cs-CZ"/>
              <a:pPr/>
              <a:t>11</a:t>
            </a:fld>
            <a:endParaRPr lang="cs-CZ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1AFAB-AF75-4ABF-97A7-657D6E2A9DD6}" type="slidenum">
              <a:rPr lang="cs-CZ"/>
              <a:pPr/>
              <a:t>12</a:t>
            </a:fld>
            <a:endParaRPr lang="cs-CZ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576FA-591B-4428-B137-C4E3060AA9B0}" type="slidenum">
              <a:rPr lang="cs-CZ"/>
              <a:pPr/>
              <a:t>13</a:t>
            </a:fld>
            <a:endParaRPr lang="cs-CZ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66581-3B65-4E40-9538-35A0028B2625}" type="slidenum">
              <a:rPr lang="cs-CZ"/>
              <a:pPr/>
              <a:t>2</a:t>
            </a:fld>
            <a:endParaRPr lang="cs-CZ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8DFA5-42CA-4C38-B393-9878CE96969F}" type="slidenum">
              <a:rPr lang="cs-CZ"/>
              <a:pPr/>
              <a:t>3</a:t>
            </a:fld>
            <a:endParaRPr lang="cs-CZ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A7F5A-B3F1-477B-8066-E5A54430BFC7}" type="slidenum">
              <a:rPr lang="cs-CZ"/>
              <a:pPr/>
              <a:t>4</a:t>
            </a:fld>
            <a:endParaRPr lang="cs-CZ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06891-6418-44BC-820B-8DC9E34AB2C0}" type="slidenum">
              <a:rPr lang="cs-CZ"/>
              <a:pPr/>
              <a:t>5</a:t>
            </a:fld>
            <a:endParaRPr lang="cs-CZ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7FB47-EB94-47B4-BAEA-953EFA6736C3}" type="slidenum">
              <a:rPr lang="cs-CZ"/>
              <a:pPr/>
              <a:t>6</a:t>
            </a:fld>
            <a:endParaRPr lang="cs-CZ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2147C-C214-4C63-8286-7D018028D3A7}" type="slidenum">
              <a:rPr lang="cs-CZ"/>
              <a:pPr/>
              <a:t>7</a:t>
            </a:fld>
            <a:endParaRPr lang="cs-CZ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5708D-9DB9-4828-B90E-21C733F89CA1}" type="slidenum">
              <a:rPr lang="cs-CZ"/>
              <a:pPr/>
              <a:t>8</a:t>
            </a:fld>
            <a:endParaRPr lang="cs-CZ"/>
          </a:p>
        </p:txBody>
      </p:sp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C90F49-85DF-4C62-A6E4-0AADEE505B3A}" type="slidenum">
              <a:rPr lang="cs-CZ" sz="1200">
                <a:latin typeface="Arial" charset="0"/>
              </a:rPr>
              <a:pPr algn="r"/>
              <a:t>8</a:t>
            </a:fld>
            <a:endParaRPr lang="cs-CZ" sz="120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584103-39B1-4574-8B07-7AD4F0CA2659}" type="slidenum">
              <a:rPr lang="cs-CZ"/>
              <a:pPr/>
              <a:t>9</a:t>
            </a:fld>
            <a:endParaRPr lang="cs-CZ"/>
          </a:p>
        </p:txBody>
      </p:sp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B5461A5-A42E-4003-A48B-0881DD4EDAFB}" type="slidenum">
              <a:rPr lang="cs-CZ" sz="1200">
                <a:latin typeface="Arial" charset="0"/>
              </a:rPr>
              <a:pPr algn="r"/>
              <a:t>9</a:t>
            </a:fld>
            <a:endParaRPr lang="cs-CZ" sz="1200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4403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403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403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Arial" charset="0"/>
              </a:endParaRPr>
            </a:p>
          </p:txBody>
        </p:sp>
      </p:grpSp>
      <p:sp>
        <p:nvSpPr>
          <p:cNvPr id="440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404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33FA54D-B40A-49CC-A6AA-3B7FFB8778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4EC25-F0FE-4CD6-A9BC-404B24E813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246B0-00E2-4BAA-B7B4-D3D991316C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31913-AB64-455E-BB8E-24B9598975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69612-2C64-433A-947B-31048E2920F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A1331-0FBF-4101-AAF6-D1BF288AB5B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AF07C-9D5D-4741-A129-74984FFDE9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BB6D5-7979-428B-A21A-EDDB20BED43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36067-8941-497B-98F5-A4EAA3DF48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BAE93-CD5B-4A62-A52C-46BC7C4A035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8E82A-95BD-45CA-A0F4-20A9C99B45E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301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301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Arial" charset="0"/>
              </a:endParaRPr>
            </a:p>
          </p:txBody>
        </p:sp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DEDB87-5B08-47EA-9CE3-1E7C2A61DA0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7163" cy="1152525"/>
          </a:xfrm>
        </p:spPr>
        <p:txBody>
          <a:bodyPr/>
          <a:lstStyle/>
          <a:p>
            <a:r>
              <a:rPr lang="cs-CZ" sz="3600" b="1"/>
              <a:t>Didaktika přírodopisu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4888" y="5589588"/>
            <a:ext cx="3059112" cy="554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/>
              <a:t>Mgr. Libuše VODOVÁ, Ph.D.</a:t>
            </a:r>
          </a:p>
          <a:p>
            <a:pPr>
              <a:lnSpc>
                <a:spcPct val="80000"/>
              </a:lnSpc>
            </a:pPr>
            <a:r>
              <a:rPr lang="cs-CZ" sz="1600"/>
              <a:t>Katedra biologie PdF MU</a:t>
            </a:r>
          </a:p>
        </p:txBody>
      </p:sp>
      <p:pic>
        <p:nvPicPr>
          <p:cNvPr id="2054" name="Picture 6" descr="terén Javoř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8238" y="1484313"/>
            <a:ext cx="2925762" cy="3900487"/>
          </a:xfrm>
          <a:prstGeom prst="rect">
            <a:avLst/>
          </a:prstGeom>
          <a:noFill/>
        </p:spPr>
      </p:pic>
      <p:pic>
        <p:nvPicPr>
          <p:cNvPr id="2055" name="Picture 7" descr="mikrosk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4149725"/>
            <a:ext cx="2536825" cy="1901825"/>
          </a:xfrm>
          <a:prstGeom prst="rect">
            <a:avLst/>
          </a:prstGeom>
          <a:noFill/>
        </p:spPr>
      </p:pic>
      <p:pic>
        <p:nvPicPr>
          <p:cNvPr id="2056" name="Picture 8" descr="zp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3933825"/>
            <a:ext cx="2886075" cy="2168525"/>
          </a:xfrm>
          <a:prstGeom prst="rect">
            <a:avLst/>
          </a:prstGeom>
          <a:noFill/>
        </p:spPr>
      </p:pic>
      <p:pic>
        <p:nvPicPr>
          <p:cNvPr id="2057" name="Picture 9" descr="46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1484313"/>
            <a:ext cx="2670175" cy="1771650"/>
          </a:xfrm>
          <a:prstGeom prst="rect">
            <a:avLst/>
          </a:prstGeom>
          <a:noFill/>
        </p:spPr>
      </p:pic>
      <p:pic>
        <p:nvPicPr>
          <p:cNvPr id="2058" name="Picture 10" descr="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2138" y="1484313"/>
            <a:ext cx="2925762" cy="219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sz="2200" b="1"/>
              <a:t> III. Mikrovýstup</a:t>
            </a:r>
            <a:br>
              <a:rPr lang="cs-CZ" sz="2200" b="1"/>
            </a:br>
            <a:r>
              <a:rPr lang="cs-CZ" sz="1800" b="1"/>
              <a:t> demonstrace výukové metody na tématu vybrané čeledi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2276475"/>
            <a:ext cx="2879725" cy="2520950"/>
          </a:xfrm>
        </p:spPr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cs-CZ" sz="2000"/>
              <a:t>vyprávění</a:t>
            </a:r>
          </a:p>
          <a:p>
            <a:pPr marL="381000" indent="-381000">
              <a:lnSpc>
                <a:spcPct val="90000"/>
              </a:lnSpc>
            </a:pPr>
            <a:r>
              <a:rPr lang="cs-CZ" sz="2000"/>
              <a:t>vysvětlování</a:t>
            </a:r>
          </a:p>
          <a:p>
            <a:pPr marL="381000" indent="-381000">
              <a:lnSpc>
                <a:spcPct val="90000"/>
              </a:lnSpc>
            </a:pPr>
            <a:r>
              <a:rPr lang="cs-CZ" sz="2000"/>
              <a:t>výklad</a:t>
            </a:r>
          </a:p>
          <a:p>
            <a:pPr marL="381000" indent="-381000">
              <a:lnSpc>
                <a:spcPct val="90000"/>
              </a:lnSpc>
            </a:pPr>
            <a:r>
              <a:rPr lang="cs-CZ" sz="2000"/>
              <a:t>instruktáž</a:t>
            </a:r>
          </a:p>
          <a:p>
            <a:pPr marL="381000" indent="-381000">
              <a:lnSpc>
                <a:spcPct val="90000"/>
              </a:lnSpc>
            </a:pPr>
            <a:r>
              <a:rPr lang="cs-CZ" sz="2000"/>
              <a:t>dialog</a:t>
            </a:r>
          </a:p>
          <a:p>
            <a:pPr marL="381000" indent="-381000">
              <a:lnSpc>
                <a:spcPct val="90000"/>
              </a:lnSpc>
            </a:pPr>
            <a:r>
              <a:rPr lang="cs-CZ" sz="2000"/>
              <a:t>demonstrace</a:t>
            </a:r>
          </a:p>
          <a:p>
            <a:pPr marL="381000" indent="-381000">
              <a:lnSpc>
                <a:spcPct val="90000"/>
              </a:lnSpc>
            </a:pPr>
            <a:r>
              <a:rPr lang="cs-CZ" sz="2000"/>
              <a:t>atd.</a:t>
            </a:r>
          </a:p>
          <a:p>
            <a:pPr marL="381000" indent="-381000">
              <a:lnSpc>
                <a:spcPct val="150000"/>
              </a:lnSpc>
              <a:buFontTx/>
              <a:buAutoNum type="arabicPeriod"/>
            </a:pPr>
            <a:endParaRPr lang="cs-CZ" sz="200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2276475"/>
            <a:ext cx="4038600" cy="2016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/>
              <a:t>určovací znaky u rodu prvosenka – rozdíly mezi prvosenkou vyšší a prvosenkou jarní</a:t>
            </a:r>
          </a:p>
          <a:p>
            <a:pPr>
              <a:lnSpc>
                <a:spcPct val="90000"/>
              </a:lnSpc>
            </a:pPr>
            <a:r>
              <a:rPr lang="cs-CZ" sz="1800"/>
              <a:t>pojem HETEROSTYLIE</a:t>
            </a:r>
          </a:p>
          <a:p>
            <a:pPr>
              <a:lnSpc>
                <a:spcPct val="90000"/>
              </a:lnSpc>
            </a:pPr>
            <a:r>
              <a:rPr lang="cs-CZ" sz="1800"/>
              <a:t>principu tvorby květního vzorce (diagramu)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331913" y="1700213"/>
            <a:ext cx="2449512" cy="415925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Volba metody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284663" y="1700213"/>
            <a:ext cx="4465637" cy="415925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Např. prvosenkovité - vysvětlování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4716463" y="4797425"/>
            <a:ext cx="4038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/>
              <a:t>výklad: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cs-CZ"/>
              <a:t>Rozšíření čeledi ve světě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23850" y="5734050"/>
            <a:ext cx="8569325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Arial" charset="0"/>
              </a:rPr>
              <a:t>Mikrovýstupy budou nahrávány na kameru a rozebírány v semináři z didaktiky přírodopisu </a:t>
            </a:r>
            <a:r>
              <a:rPr lang="en-US">
                <a:latin typeface="Arial" charset="0"/>
                <a:cs typeface="Arial" charset="0"/>
              </a:rPr>
              <a:t>=&gt;</a:t>
            </a:r>
            <a:r>
              <a:rPr lang="cs-CZ">
                <a:latin typeface="Arial" charset="0"/>
                <a:cs typeface="Arial" charset="0"/>
              </a:rPr>
              <a:t> rozvíjení komunikačních dovedností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sz="2200" b="1"/>
              <a:t> IV. Receptář začínajícího učitele</a:t>
            </a:r>
            <a:br>
              <a:rPr lang="cs-CZ" sz="2200" b="1"/>
            </a:br>
            <a:r>
              <a:rPr lang="cs-CZ" sz="1800" b="1"/>
              <a:t> demonstrace výukové metody na tématu vybrané čeledi 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403350" y="1628775"/>
            <a:ext cx="7740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b="1"/>
              <a:t>Samostatně vypracované úkoly: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cs-CZ" b="1"/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Tx/>
              <a:buAutoNum type="arabicParenR"/>
            </a:pPr>
            <a:r>
              <a:rPr lang="cs-CZ"/>
              <a:t>Zhodnocení přírodopisné učebnice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Tx/>
              <a:buAutoNum type="arabicParenR"/>
            </a:pPr>
            <a:r>
              <a:rPr lang="cs-CZ"/>
              <a:t>Typologie učebních úloh s příklady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Tx/>
              <a:buAutoNum type="arabicParenR"/>
            </a:pPr>
            <a:r>
              <a:rPr lang="cs-CZ"/>
              <a:t>Baterie učebních úloh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Tx/>
              <a:buAutoNum type="arabicParenR"/>
            </a:pPr>
            <a:r>
              <a:rPr lang="cs-CZ"/>
              <a:t>Test na zopakování tématu (s různými typy učebních úloh)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Tx/>
              <a:buAutoNum type="arabicParenR"/>
            </a:pPr>
            <a:r>
              <a:rPr lang="cs-CZ"/>
              <a:t>Pracovní list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Tx/>
              <a:buAutoNum type="arabicParenR"/>
            </a:pPr>
            <a:r>
              <a:rPr lang="cs-CZ"/>
              <a:t>Návrh aktivizační metody pro konkrétního hodinu přírodopisu 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cs-CZ" sz="2900"/>
              <a:t>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692150"/>
            <a:ext cx="7313612" cy="752475"/>
          </a:xfrm>
        </p:spPr>
        <p:txBody>
          <a:bodyPr/>
          <a:lstStyle/>
          <a:p>
            <a:r>
              <a:rPr lang="cs-CZ" sz="2400" b="1"/>
              <a:t>Předběžné rozvržení seminářů</a:t>
            </a:r>
            <a:br>
              <a:rPr lang="cs-CZ" sz="2400" b="1"/>
            </a:br>
            <a:r>
              <a:rPr lang="cs-CZ" sz="1800"/>
              <a:t>od 19.2. do 21.5.2014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00213"/>
            <a:ext cx="7632700" cy="4465637"/>
          </a:xfrm>
        </p:spPr>
        <p:txBody>
          <a:bodyPr/>
          <a:lstStyle/>
          <a:p>
            <a:pPr marL="609600" indent="-609600"/>
            <a:r>
              <a:rPr lang="cs-CZ" sz="1600"/>
              <a:t>19.2 – úvodní seminář </a:t>
            </a:r>
          </a:p>
          <a:p>
            <a:pPr marL="609600" indent="-609600"/>
            <a:r>
              <a:rPr lang="cs-CZ" sz="1600"/>
              <a:t>26.2. – volba tématu  semestrálního úkolu, hodnocení učebnic</a:t>
            </a:r>
          </a:p>
          <a:p>
            <a:pPr marL="609600" indent="-609600"/>
            <a:r>
              <a:rPr lang="cs-CZ" sz="1600"/>
              <a:t>5.3. – hodnocení didaktické vybavenosti přírodopisné učebnice</a:t>
            </a:r>
          </a:p>
          <a:p>
            <a:pPr marL="609600" indent="-609600"/>
            <a:r>
              <a:rPr lang="cs-CZ" sz="1600"/>
              <a:t>12.3. – výsledky hodnocení didaktické vybavenosti učebnic přírodopisu</a:t>
            </a:r>
          </a:p>
          <a:p>
            <a:pPr marL="609600" indent="-609600"/>
            <a:r>
              <a:rPr lang="cs-CZ" sz="1600"/>
              <a:t>19.3. – mikrovýstupy – 4 studenti/tky</a:t>
            </a:r>
          </a:p>
          <a:p>
            <a:pPr marL="609600" indent="-609600"/>
            <a:r>
              <a:rPr lang="cs-CZ" sz="1600"/>
              <a:t>26.3. – mikrovýstupy – 4 studenti/tky</a:t>
            </a:r>
          </a:p>
          <a:p>
            <a:pPr marL="609600" indent="-609600"/>
            <a:r>
              <a:rPr lang="cs-CZ" sz="1600"/>
              <a:t>2.4. – mikrovýstupy – 4 studenti/tky</a:t>
            </a:r>
          </a:p>
          <a:p>
            <a:pPr marL="609600" indent="-609600"/>
            <a:r>
              <a:rPr lang="cs-CZ" sz="1600"/>
              <a:t>9.4. – mikrovýstupy – 4 studenti/tky</a:t>
            </a:r>
          </a:p>
          <a:p>
            <a:pPr marL="609600" indent="-609600"/>
            <a:r>
              <a:rPr lang="cs-CZ" sz="1600"/>
              <a:t>16.4.  – učební úlohy – typologie</a:t>
            </a:r>
          </a:p>
          <a:p>
            <a:pPr marL="609600" indent="-609600"/>
            <a:r>
              <a:rPr lang="cs-CZ" sz="1600"/>
              <a:t>23.4. – učební úlohy – typologie a tvorba baterie učebních úloh</a:t>
            </a:r>
          </a:p>
          <a:p>
            <a:pPr marL="609600" indent="-609600"/>
            <a:r>
              <a:rPr lang="cs-CZ" sz="1600"/>
              <a:t>30.4. – didaktický test, pracovní list a jejich tvorba</a:t>
            </a:r>
          </a:p>
          <a:p>
            <a:pPr marL="609600" indent="-609600"/>
            <a:r>
              <a:rPr lang="cs-CZ" sz="1600"/>
              <a:t>7.5. – aktivizační metoda</a:t>
            </a:r>
          </a:p>
          <a:p>
            <a:pPr marL="609600" indent="-609600"/>
            <a:r>
              <a:rPr lang="cs-CZ" sz="1600"/>
              <a:t>14.5. - aktivizační metoda</a:t>
            </a:r>
          </a:p>
          <a:p>
            <a:pPr marL="609600" indent="-609600"/>
            <a:r>
              <a:rPr lang="cs-CZ" sz="1600"/>
              <a:t>21.5. – seminář zřejmě odpadne - terénní cvičení z neživé přírody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Po absolvování semináře bude student schopen: </a:t>
            </a:r>
            <a:br>
              <a:rPr lang="cs-CZ" sz="2400" b="1"/>
            </a:br>
            <a:endParaRPr lang="cs-CZ" sz="24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628775"/>
            <a:ext cx="7129463" cy="3816350"/>
          </a:xfrm>
        </p:spPr>
        <p:txBody>
          <a:bodyPr/>
          <a:lstStyle/>
          <a:p>
            <a:pPr marL="381000" indent="-381000">
              <a:lnSpc>
                <a:spcPct val="150000"/>
              </a:lnSpc>
              <a:buSzTx/>
              <a:buFontTx/>
              <a:buAutoNum type="arabicPeriod"/>
            </a:pPr>
            <a:r>
              <a:rPr lang="cs-CZ" sz="1800"/>
              <a:t>Vypracovat přípravu na hodinu základního typu</a:t>
            </a:r>
          </a:p>
          <a:p>
            <a:pPr marL="381000" indent="-381000">
              <a:lnSpc>
                <a:spcPct val="150000"/>
              </a:lnSpc>
              <a:buSzTx/>
              <a:buFontTx/>
              <a:buAutoNum type="arabicPeriod"/>
            </a:pPr>
            <a:r>
              <a:rPr lang="cs-CZ" sz="1800"/>
              <a:t>Využít v hodině přírodopisu různé metody výuky</a:t>
            </a:r>
          </a:p>
          <a:p>
            <a:pPr marL="381000" indent="-381000">
              <a:lnSpc>
                <a:spcPct val="150000"/>
              </a:lnSpc>
              <a:buSzTx/>
              <a:buFont typeface="Wingdings" pitchFamily="2" charset="2"/>
              <a:buNone/>
            </a:pPr>
            <a:r>
              <a:rPr lang="cs-CZ" sz="1800"/>
              <a:t>3. Sestavit baterii učebních úloh a didaktický test.</a:t>
            </a:r>
          </a:p>
          <a:p>
            <a:pPr marL="381000" indent="-381000">
              <a:lnSpc>
                <a:spcPct val="150000"/>
              </a:lnSpc>
              <a:buSzTx/>
              <a:buFont typeface="Wingdings" pitchFamily="2" charset="2"/>
              <a:buNone/>
            </a:pPr>
            <a:r>
              <a:rPr lang="cs-CZ" sz="1800"/>
              <a:t>4. Začlenit do výuky přírodopisu aktivizační metody.</a:t>
            </a:r>
          </a:p>
          <a:p>
            <a:pPr marL="381000" indent="-381000">
              <a:lnSpc>
                <a:spcPct val="150000"/>
              </a:lnSpc>
              <a:buSzTx/>
              <a:buFont typeface="Wingdings" pitchFamily="2" charset="2"/>
              <a:buNone/>
            </a:pPr>
            <a:r>
              <a:rPr lang="cs-CZ" sz="1800"/>
              <a:t>5. Vytvořit didakticky správně výukový plakát.</a:t>
            </a:r>
          </a:p>
          <a:p>
            <a:pPr marL="381000" indent="-381000">
              <a:lnSpc>
                <a:spcPct val="150000"/>
              </a:lnSpc>
              <a:buSzTx/>
              <a:buFont typeface="Wingdings" pitchFamily="2" charset="2"/>
              <a:buNone/>
            </a:pPr>
            <a:r>
              <a:rPr lang="cs-CZ" sz="1800"/>
              <a:t>6. Zhodnotit učebnice přírodopisu.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Náplň semináře z didaktiky přírodopisu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6913563" cy="47815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Předpoklad: úspěšně ukončeny seminář a přednáška z 			didaktiky přírodopisu 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	</a:t>
            </a:r>
            <a:r>
              <a:rPr lang="en-US" sz="1800" b="1"/>
              <a:t>=&gt;</a:t>
            </a:r>
            <a:r>
              <a:rPr lang="cs-CZ" sz="1800" b="1"/>
              <a:t> kdo nemá zápočet ze semináře, musí jej 	získat do 28.2. 2014</a:t>
            </a:r>
            <a:endParaRPr lang="en-US" sz="18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Časová dotace: 1 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Výuka: st  14:50-15:35, st 15:45 – 16:30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Ukončení: </a:t>
            </a:r>
            <a:r>
              <a:rPr lang="cs-CZ" sz="1800" b="1"/>
              <a:t>zápočet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Počet kreditů: </a:t>
            </a:r>
            <a:r>
              <a:rPr lang="cs-CZ" sz="1800" b="1"/>
              <a:t>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Absence: </a:t>
            </a:r>
            <a:r>
              <a:rPr lang="cs-CZ" sz="1800" b="1"/>
              <a:t>1 tolerovaná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/>
              <a:t>Cíle:</a:t>
            </a:r>
            <a:r>
              <a:rPr lang="cs-CZ" sz="1800"/>
              <a:t> Student si v semináři prohloubí a v praxi vyzkouší teoretické znalosti z didaktiky přírodopisu.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Udělení  zápočtu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628775"/>
            <a:ext cx="7499350" cy="47815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/>
              <a:t>I) </a:t>
            </a:r>
            <a:r>
              <a:rPr lang="cs-CZ" sz="1900" b="1"/>
              <a:t>docházka </a:t>
            </a:r>
            <a:r>
              <a:rPr lang="cs-CZ" sz="1900"/>
              <a:t>– tolerovaná je 1 absence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/>
              <a:t>II) </a:t>
            </a:r>
            <a:r>
              <a:rPr lang="cs-CZ" sz="1900" b="1"/>
              <a:t>Semestrální úkol</a:t>
            </a:r>
            <a:r>
              <a:rPr lang="cs-CZ" sz="19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/>
              <a:t>– výukový plakát (téma: vybraná rostlinná čeleď)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/>
              <a:t>III) </a:t>
            </a:r>
            <a:r>
              <a:rPr lang="cs-CZ" sz="1900" b="1"/>
              <a:t>Mikrovýstup</a:t>
            </a:r>
            <a:r>
              <a:rPr lang="cs-CZ" sz="19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/>
              <a:t>– demonstrace výukové metody na tématu vybrané rostlinné čeledi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/>
              <a:t>IV) </a:t>
            </a:r>
            <a:r>
              <a:rPr lang="cs-CZ" sz="1900" b="1"/>
              <a:t>Receptář začínajícího učitele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/>
              <a:t>  - obsahuje 6 dílčích úloh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7272337" cy="1143000"/>
          </a:xfrm>
          <a:noFill/>
        </p:spPr>
        <p:txBody>
          <a:bodyPr/>
          <a:lstStyle/>
          <a:p>
            <a:r>
              <a:rPr lang="cs-CZ" sz="2200" b="1" u="sng"/>
              <a:t> II. Semestrální úkol</a:t>
            </a:r>
            <a:r>
              <a:rPr lang="cs-CZ" sz="2200" b="1"/>
              <a:t> </a:t>
            </a:r>
            <a:br>
              <a:rPr lang="cs-CZ" sz="2200" b="1"/>
            </a:br>
            <a:r>
              <a:rPr lang="cs-CZ" sz="2000" b="1"/>
              <a:t>výukový plakát na téma vybrané čeledi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628775"/>
            <a:ext cx="7705725" cy="4895850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cs-CZ" sz="1800" b="1">
                <a:solidFill>
                  <a:schemeClr val="tx2"/>
                </a:solidFill>
              </a:rPr>
              <a:t>1. Volba čeledi </a:t>
            </a:r>
          </a:p>
          <a:p>
            <a:pPr marL="381000" indent="-381000">
              <a:buFontTx/>
              <a:buChar char="-"/>
            </a:pPr>
            <a:r>
              <a:rPr lang="cs-CZ" sz="1800"/>
              <a:t>buď ze seznamu nebo vlastní čeleď</a:t>
            </a:r>
          </a:p>
          <a:p>
            <a:pPr marL="381000" indent="-381000">
              <a:buFontTx/>
              <a:buChar char="-"/>
            </a:pPr>
            <a:endParaRPr lang="cs-CZ" sz="1800"/>
          </a:p>
          <a:p>
            <a:pPr marL="381000" indent="-381000">
              <a:buFontTx/>
              <a:buNone/>
            </a:pPr>
            <a:r>
              <a:rPr lang="cs-CZ" sz="1800" b="1">
                <a:solidFill>
                  <a:schemeClr val="tx2"/>
                </a:solidFill>
              </a:rPr>
              <a:t>2.</a:t>
            </a:r>
            <a:r>
              <a:rPr lang="cs-CZ" sz="1800" b="1"/>
              <a:t> </a:t>
            </a:r>
            <a:r>
              <a:rPr lang="cs-CZ" sz="1800" b="1">
                <a:solidFill>
                  <a:schemeClr val="tx2"/>
                </a:solidFill>
              </a:rPr>
              <a:t>Tvorba plakátu</a:t>
            </a:r>
          </a:p>
          <a:p>
            <a:pPr marL="381000" indent="-381000">
              <a:buFontTx/>
              <a:buChar char="-"/>
            </a:pPr>
            <a:r>
              <a:rPr lang="cs-CZ" sz="1800"/>
              <a:t>formát: A1</a:t>
            </a:r>
          </a:p>
          <a:p>
            <a:pPr marL="381000" indent="-381000">
              <a:buFontTx/>
              <a:buChar char="-"/>
            </a:pPr>
            <a:r>
              <a:rPr lang="cs-CZ" sz="1800"/>
              <a:t>průběžně během semestru</a:t>
            </a:r>
          </a:p>
          <a:p>
            <a:pPr marL="381000" indent="-381000">
              <a:buFontTx/>
              <a:buChar char="-"/>
            </a:pPr>
            <a:r>
              <a:rPr lang="cs-CZ" sz="1800"/>
              <a:t>termín odevzdání: týden před zkouškou spolu  s receptářem</a:t>
            </a:r>
          </a:p>
          <a:p>
            <a:pPr marL="381000" indent="-381000">
              <a:buFontTx/>
              <a:buNone/>
            </a:pPr>
            <a:endParaRPr lang="cs-CZ" sz="1800"/>
          </a:p>
          <a:p>
            <a:pPr marL="381000" indent="-381000">
              <a:buFontTx/>
              <a:buNone/>
            </a:pPr>
            <a:r>
              <a:rPr lang="cs-CZ" sz="1800" b="1">
                <a:solidFill>
                  <a:schemeClr val="tx2"/>
                </a:solidFill>
              </a:rPr>
              <a:t>3. Zásady pro vypracování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cs-CZ" sz="1800"/>
              <a:t>Každý vypracuje výukový plakát pro jinou čeleď!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cs-CZ" sz="1800"/>
              <a:t>Plakát bude zpracován na základě práce s odbornou literaturou – ne Wikipedie!!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cs-CZ" sz="1800"/>
              <a:t>Veškeré použité texty a obrázky budou ocitovány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cs-CZ" sz="1800"/>
              <a:t>Pokud použijete vlastní fotografie, uvedete se jako autor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981075"/>
            <a:ext cx="6769100" cy="436563"/>
          </a:xfrm>
          <a:noFill/>
        </p:spPr>
        <p:txBody>
          <a:bodyPr/>
          <a:lstStyle/>
          <a:p>
            <a:r>
              <a:rPr lang="cs-CZ" sz="2000" b="1"/>
              <a:t> </a:t>
            </a:r>
            <a:br>
              <a:rPr lang="cs-CZ" sz="2000" b="1"/>
            </a:br>
            <a:r>
              <a:rPr lang="cs-CZ" sz="2000" b="1"/>
              <a:t>Obsah plakátu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557338"/>
            <a:ext cx="7272338" cy="4679950"/>
          </a:xfrm>
        </p:spPr>
        <p:txBody>
          <a:bodyPr/>
          <a:lstStyle/>
          <a:p>
            <a:pPr marL="381000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/>
              <a:t>název čeledi </a:t>
            </a:r>
            <a:r>
              <a:rPr lang="cs-CZ" sz="1800" b="1"/>
              <a:t>česky (</a:t>
            </a:r>
            <a:r>
              <a:rPr lang="cs-CZ" sz="1800" b="1" i="1"/>
              <a:t>latinsky</a:t>
            </a:r>
            <a:r>
              <a:rPr lang="cs-CZ" sz="1800" b="1"/>
              <a:t>)</a:t>
            </a:r>
          </a:p>
          <a:p>
            <a:pPr marL="381000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zařazení čeledi do systému</a:t>
            </a:r>
            <a:r>
              <a:rPr lang="cs-CZ" sz="1800"/>
              <a:t> </a:t>
            </a:r>
            <a:r>
              <a:rPr lang="cs-CZ" sz="1600"/>
              <a:t>(říše, podříše, oddělení, třída)</a:t>
            </a:r>
          </a:p>
          <a:p>
            <a:pPr marL="381000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modelová rostlina,</a:t>
            </a:r>
            <a:r>
              <a:rPr lang="cs-CZ" sz="1800"/>
              <a:t> na které bude vysvětlena charakteristiku čeledi, včetně obrázeku s popisem</a:t>
            </a:r>
          </a:p>
          <a:p>
            <a:pPr marL="381000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/>
              <a:t>v případě, že je modelová rostlina snadno zaměnitelná s jiným druhem, je třeba </a:t>
            </a:r>
            <a:r>
              <a:rPr lang="cs-CZ" sz="1800" b="1"/>
              <a:t>vymezit rozlišovací znaky</a:t>
            </a:r>
          </a:p>
          <a:p>
            <a:pPr marL="381000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1800" i="1"/>
          </a:p>
          <a:p>
            <a:pPr marL="381000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1800" i="1"/>
              <a:t>Např. č. prvosenkovité – modelová rostlina prvosenka jarní – uvedu jak se liší od prvosenky vyšší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981075"/>
            <a:ext cx="6769100" cy="436563"/>
          </a:xfrm>
          <a:noFill/>
        </p:spPr>
        <p:txBody>
          <a:bodyPr/>
          <a:lstStyle/>
          <a:p>
            <a:r>
              <a:rPr lang="cs-CZ" sz="2000" b="1"/>
              <a:t>Obsah plakátu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777163" cy="5040312"/>
          </a:xfrm>
        </p:spPr>
        <p:txBody>
          <a:bodyPr/>
          <a:lstStyle/>
          <a:p>
            <a:pPr marL="381000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charakteristika čeledi</a:t>
            </a:r>
            <a:r>
              <a:rPr lang="cs-CZ" sz="1800"/>
              <a:t> zpracovaná dle těchto zdrojů: </a:t>
            </a:r>
            <a:r>
              <a:rPr lang="cs-CZ" sz="1600"/>
              <a:t>Martonfi, 2007, Novák &amp;  Skalický, 2008; případně Hendrych, 1986</a:t>
            </a:r>
          </a:p>
          <a:p>
            <a:pPr marL="381000" indent="-381000">
              <a:buClr>
                <a:schemeClr val="tx1"/>
              </a:buClr>
              <a:buFont typeface="Wingdings" pitchFamily="2" charset="2"/>
              <a:buNone/>
            </a:pPr>
            <a:endParaRPr lang="cs-CZ" sz="1600"/>
          </a:p>
          <a:p>
            <a:pPr marL="381000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Kolik rodů čeledi roste v ČR:</a:t>
            </a:r>
            <a:r>
              <a:rPr lang="cs-CZ" sz="1800"/>
              <a:t> zjistíte v Kubát &amp; al. [eds.] (2002). Pokud jich bude do 20 – vypsat: česky (</a:t>
            </a:r>
            <a:r>
              <a:rPr lang="cs-CZ" sz="1800" i="1"/>
              <a:t>latinsky</a:t>
            </a:r>
            <a:r>
              <a:rPr lang="cs-CZ" sz="1800"/>
              <a:t>), pokud jich bude víc, uvést aspoň 10 z nich</a:t>
            </a:r>
          </a:p>
          <a:p>
            <a:pPr marL="381000" indent="-381000">
              <a:buClr>
                <a:schemeClr val="tx1"/>
              </a:buClr>
              <a:buFont typeface="Wingdings" pitchFamily="2" charset="2"/>
              <a:buNone/>
            </a:pPr>
            <a:endParaRPr lang="cs-CZ" sz="1800"/>
          </a:p>
          <a:p>
            <a:pPr marL="381000" indent="-381000">
              <a:buClr>
                <a:schemeClr val="tx1"/>
              </a:buClr>
              <a:buFontTx/>
              <a:buChar char="•"/>
            </a:pPr>
            <a:r>
              <a:rPr lang="cs-CZ" sz="1800" b="1"/>
              <a:t>květní vzorec</a:t>
            </a:r>
          </a:p>
          <a:p>
            <a:pPr marL="381000" indent="-381000">
              <a:buClr>
                <a:schemeClr val="tx1"/>
              </a:buClr>
              <a:buFontTx/>
              <a:buNone/>
            </a:pPr>
            <a:endParaRPr lang="cs-CZ" sz="1800" b="1"/>
          </a:p>
          <a:p>
            <a:pPr marL="381000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květní diagram</a:t>
            </a:r>
          </a:p>
          <a:p>
            <a:pPr marL="381000" indent="-381000">
              <a:buClr>
                <a:schemeClr val="tx1"/>
              </a:buClr>
              <a:buFont typeface="Wingdings" pitchFamily="2" charset="2"/>
              <a:buNone/>
            </a:pPr>
            <a:endParaRPr lang="cs-CZ" sz="1800" b="1"/>
          </a:p>
          <a:p>
            <a:pPr marL="381000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barevné obrázky</a:t>
            </a:r>
            <a:r>
              <a:rPr lang="cs-CZ" sz="1800"/>
              <a:t> (min. 10; pro inspiraci viz Deyl &amp;  Hísek, 2003 )</a:t>
            </a:r>
          </a:p>
          <a:p>
            <a:pPr marL="381000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použitá literatura</a:t>
            </a:r>
          </a:p>
          <a:p>
            <a:pPr marL="381000" indent="-381000">
              <a:buClr>
                <a:schemeClr val="tx1"/>
              </a:buClr>
              <a:buFont typeface="Wingdings" pitchFamily="2" charset="2"/>
              <a:buNone/>
            </a:pPr>
            <a:endParaRPr lang="cs-CZ" sz="1800" b="1"/>
          </a:p>
          <a:p>
            <a:pPr marL="381000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800" b="1"/>
              <a:t>autor plakátu:</a:t>
            </a:r>
            <a:r>
              <a:rPr lang="cs-CZ" sz="1800"/>
              <a:t> Jméno PŘÍJEMNÍ,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484313"/>
            <a:ext cx="8027987" cy="4968875"/>
          </a:xfrm>
        </p:spPr>
        <p:txBody>
          <a:bodyPr/>
          <a:lstStyle/>
          <a:p>
            <a:pPr marL="381000" indent="-381000"/>
            <a:r>
              <a:rPr lang="cs-CZ" sz="1600" b="1"/>
              <a:t>Deyl, Miloš &amp;  Hísek, Květoslav (2003): </a:t>
            </a:r>
            <a:r>
              <a:rPr lang="cs-CZ" sz="1600" i="1"/>
              <a:t>Naše květiny.</a:t>
            </a:r>
            <a:r>
              <a:rPr lang="cs-CZ" sz="1600"/>
              <a:t> 3. uprav. vyd. Praha : Academia, 690 s. ISBN 80-200-0940-X. </a:t>
            </a:r>
          </a:p>
          <a:p>
            <a:pPr marL="381000" indent="-381000">
              <a:buFont typeface="Wingdings" pitchFamily="2" charset="2"/>
              <a:buNone/>
            </a:pPr>
            <a:endParaRPr lang="cs-CZ" sz="1600"/>
          </a:p>
          <a:p>
            <a:pPr marL="381000" indent="-381000"/>
            <a:r>
              <a:rPr lang="cs-CZ" sz="1600" b="1"/>
              <a:t>Hendrych, Radovan (1986): </a:t>
            </a:r>
            <a:r>
              <a:rPr lang="cs-CZ" sz="1600" i="1"/>
              <a:t>Systém a evoluce vyšších rostlin: učební přehled. </a:t>
            </a:r>
            <a:r>
              <a:rPr lang="cs-CZ" sz="1600"/>
              <a:t>2., upr. vyd. Praha : Státní pedagogické nakladatelství,  499 s. </a:t>
            </a:r>
          </a:p>
          <a:p>
            <a:pPr marL="381000" indent="-381000">
              <a:buFont typeface="Wingdings" pitchFamily="2" charset="2"/>
              <a:buNone/>
            </a:pPr>
            <a:endParaRPr lang="cs-CZ" sz="1600"/>
          </a:p>
          <a:p>
            <a:pPr marL="381000" indent="-381000"/>
            <a:r>
              <a:rPr lang="cs-CZ" sz="1600" b="1"/>
              <a:t>Kubát Karel, Hrouda Lubomír, Chrtek Jindřich jun., Kaplan Zdeněk, Kirschner Jan &amp; Štěpánek Jan [eds.] (2002</a:t>
            </a:r>
            <a:r>
              <a:rPr lang="cs-CZ" sz="1600"/>
              <a:t>): </a:t>
            </a:r>
            <a:r>
              <a:rPr lang="cs-CZ" sz="1600" i="1"/>
              <a:t>Klíč ke květeně České republiky.</a:t>
            </a:r>
            <a:r>
              <a:rPr lang="cs-CZ" sz="1600"/>
              <a:t> Vyd. 1. Praha : Academia, 928 s. ISBN 80-200-0836-5 </a:t>
            </a:r>
          </a:p>
          <a:p>
            <a:pPr marL="381000" indent="-381000">
              <a:buFont typeface="Wingdings" pitchFamily="2" charset="2"/>
              <a:buNone/>
            </a:pPr>
            <a:endParaRPr lang="cs-CZ" sz="1600"/>
          </a:p>
          <a:p>
            <a:pPr marL="381000" indent="-381000"/>
            <a:r>
              <a:rPr lang="cs-CZ" sz="1600" b="1"/>
              <a:t>Novák, Jan &amp;  Skalický, Milan (2008</a:t>
            </a:r>
            <a:r>
              <a:rPr lang="cs-CZ" sz="1600"/>
              <a:t>): </a:t>
            </a:r>
            <a:r>
              <a:rPr lang="cs-CZ" sz="1600" i="1"/>
              <a:t>Botanika : cytologie, histologie, organologie a systematika. </a:t>
            </a:r>
            <a:r>
              <a:rPr lang="cs-CZ" sz="1600"/>
              <a:t>1. vyd. 1. Praha : Powerprint, 327 s. ISBN 9788090401112. </a:t>
            </a:r>
          </a:p>
          <a:p>
            <a:pPr marL="381000" indent="-381000"/>
            <a:endParaRPr lang="cs-CZ" sz="1600"/>
          </a:p>
          <a:p>
            <a:pPr marL="381000" indent="-381000"/>
            <a:r>
              <a:rPr lang="cs-CZ" sz="1600" b="1"/>
              <a:t>Martonfi, Pavol (2007):</a:t>
            </a:r>
            <a:r>
              <a:rPr lang="cs-CZ" sz="1600"/>
              <a:t> </a:t>
            </a:r>
            <a:r>
              <a:rPr lang="cs-CZ" sz="1600" i="1"/>
              <a:t>Systematika cievntaých rastlín.</a:t>
            </a:r>
            <a:r>
              <a:rPr lang="cs-CZ" sz="1600"/>
              <a:t> 3. vyd., Košice: Univerzita Pavla Jozefa Šafárika, 220 s. ISBN: 978-80-7097-694-4.</a:t>
            </a:r>
          </a:p>
          <a:p>
            <a:pPr marL="381000" indent="-381000">
              <a:lnSpc>
                <a:spcPct val="150000"/>
              </a:lnSpc>
              <a:buFontTx/>
              <a:buAutoNum type="arabicPeriod"/>
            </a:pPr>
            <a:endParaRPr lang="cs-CZ" sz="16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403350" y="981075"/>
            <a:ext cx="48244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b="1">
                <a:solidFill>
                  <a:schemeClr val="tx2"/>
                </a:solidFill>
              </a:rPr>
              <a:t>Doporučená literatura</a:t>
            </a:r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31913" y="1628775"/>
            <a:ext cx="6985000" cy="4679950"/>
          </a:xfrm>
        </p:spPr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Borovicovité</a:t>
            </a:r>
            <a:r>
              <a:rPr lang="cs-CZ" sz="1600" b="1" dirty="0"/>
              <a:t> (</a:t>
            </a:r>
            <a:r>
              <a:rPr lang="cs-CZ" sz="1600" b="1" i="1" dirty="0" err="1"/>
              <a:t>Pinaceae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Krhovská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/>
              <a:t>Cypřišovité (</a:t>
            </a:r>
            <a:r>
              <a:rPr lang="cs-CZ" sz="1600" b="1" i="1" dirty="0" err="1"/>
              <a:t>Cupresaceae</a:t>
            </a:r>
            <a:r>
              <a:rPr lang="cs-CZ" sz="1600" b="1" dirty="0" smtClean="0"/>
              <a:t>): Světlíková</a:t>
            </a:r>
            <a:endParaRPr lang="cs-CZ" sz="1600" b="1" dirty="0">
              <a:latin typeface="Arial" charset="0"/>
            </a:endParaRPr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Bukovité</a:t>
            </a:r>
            <a:r>
              <a:rPr lang="cs-CZ" sz="1600" b="1" dirty="0"/>
              <a:t> (</a:t>
            </a:r>
            <a:r>
              <a:rPr lang="cs-CZ" sz="1600" b="1" i="1" dirty="0" err="1"/>
              <a:t>Fagaceae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Wimmerová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Břízovité</a:t>
            </a:r>
            <a:r>
              <a:rPr lang="cs-CZ" sz="1600" b="1" dirty="0"/>
              <a:t> (</a:t>
            </a:r>
            <a:r>
              <a:rPr lang="cs-CZ" sz="1600" b="1" i="1" dirty="0" err="1"/>
              <a:t>Betulaceae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Čápková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/>
              <a:t>Vrbovité (</a:t>
            </a:r>
            <a:r>
              <a:rPr lang="cs-CZ" sz="1600" b="1" i="1" dirty="0" err="1"/>
              <a:t>Salicaceae</a:t>
            </a:r>
            <a:r>
              <a:rPr lang="cs-CZ" sz="1600" b="1" dirty="0" smtClean="0"/>
              <a:t>):</a:t>
            </a:r>
            <a:r>
              <a:rPr lang="cs-CZ" sz="1600" b="1" dirty="0" err="1" smtClean="0"/>
              <a:t>Mazáková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Javorovité</a:t>
            </a:r>
            <a:r>
              <a:rPr lang="cs-CZ" sz="1600" b="1" dirty="0"/>
              <a:t> (</a:t>
            </a:r>
            <a:r>
              <a:rPr lang="cs-CZ" sz="1600" b="1" i="1" dirty="0" err="1"/>
              <a:t>Aceraceae</a:t>
            </a:r>
            <a:r>
              <a:rPr lang="cs-CZ" sz="1600" b="1" dirty="0"/>
              <a:t>): </a:t>
            </a:r>
            <a:r>
              <a:rPr lang="cs-CZ" sz="1600" b="1" dirty="0" smtClean="0"/>
              <a:t>Králíková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Olivovníkovité</a:t>
            </a:r>
            <a:r>
              <a:rPr lang="cs-CZ" sz="1600" b="1" dirty="0"/>
              <a:t> (</a:t>
            </a:r>
            <a:r>
              <a:rPr lang="cs-CZ" sz="1600" b="1" i="1" dirty="0" err="1"/>
              <a:t>Oleaceae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Folovský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Zimolezovité</a:t>
            </a:r>
            <a:r>
              <a:rPr lang="cs-CZ" sz="1600" b="1" dirty="0"/>
              <a:t> (</a:t>
            </a:r>
            <a:r>
              <a:rPr lang="cs-CZ" sz="1600" b="1" i="1" dirty="0" err="1"/>
              <a:t>Caprifoliaceae</a:t>
            </a:r>
            <a:r>
              <a:rPr lang="cs-CZ" sz="1600" b="1" dirty="0" smtClean="0"/>
              <a:t>): Hanáková</a:t>
            </a:r>
            <a:endParaRPr lang="cs-CZ" sz="1600" b="1" dirty="0"/>
          </a:p>
          <a:p>
            <a:pPr marL="381000" indent="-381000">
              <a:lnSpc>
                <a:spcPct val="80000"/>
              </a:lnSpc>
            </a:pPr>
            <a:endParaRPr lang="cs-CZ" sz="1600" b="1" dirty="0"/>
          </a:p>
          <a:p>
            <a:pPr marL="381000" indent="-381000">
              <a:lnSpc>
                <a:spcPct val="90000"/>
              </a:lnSpc>
            </a:pP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/>
              <a:t>Pryskyřníkovité (</a:t>
            </a:r>
            <a:r>
              <a:rPr lang="cs-CZ" sz="1600" b="1" i="1" dirty="0" err="1"/>
              <a:t>Ranunculaceae</a:t>
            </a:r>
            <a:r>
              <a:rPr lang="cs-CZ" sz="1600" b="1" dirty="0" smtClean="0"/>
              <a:t>): Sedláčková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Hvozdíkovité</a:t>
            </a:r>
            <a:r>
              <a:rPr lang="cs-CZ" sz="1600" b="1" dirty="0"/>
              <a:t> (</a:t>
            </a:r>
            <a:r>
              <a:rPr lang="cs-CZ" sz="1600" b="1" i="1" dirty="0" err="1"/>
              <a:t>Caryophyllaceae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Szabová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Laskavcovité</a:t>
            </a:r>
            <a:r>
              <a:rPr lang="cs-CZ" sz="1600" b="1" dirty="0"/>
              <a:t> (</a:t>
            </a:r>
            <a:r>
              <a:rPr lang="cs-CZ" sz="1600" b="1" i="1" dirty="0" err="1"/>
              <a:t>Amaranthaceae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Jaskulková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Rdesnovité</a:t>
            </a:r>
            <a:r>
              <a:rPr lang="cs-CZ" sz="1600" b="1" dirty="0"/>
              <a:t> (</a:t>
            </a:r>
            <a:r>
              <a:rPr lang="cs-CZ" sz="1600" b="1" i="1" dirty="0" err="1"/>
              <a:t>Polygonaceae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Podborská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/>
              <a:t>Brukvovité (</a:t>
            </a:r>
            <a:r>
              <a:rPr lang="cs-CZ" sz="1600" b="1" i="1" dirty="0" err="1"/>
              <a:t>Brassicaceae</a:t>
            </a:r>
            <a:r>
              <a:rPr lang="cs-CZ" sz="1600" b="1" dirty="0"/>
              <a:t>): </a:t>
            </a:r>
            <a:r>
              <a:rPr lang="cs-CZ" sz="1600" b="1" dirty="0" err="1" smtClean="0"/>
              <a:t>Jandásková</a:t>
            </a:r>
            <a:endParaRPr lang="cs-CZ" sz="1600" b="1" dirty="0"/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Slézovité</a:t>
            </a:r>
            <a:r>
              <a:rPr lang="cs-CZ" sz="1600" b="1" dirty="0"/>
              <a:t> (</a:t>
            </a:r>
            <a:r>
              <a:rPr lang="cs-CZ" sz="1600" b="1" i="1" dirty="0" err="1"/>
              <a:t>Malvaceae</a:t>
            </a:r>
            <a:r>
              <a:rPr lang="cs-CZ" sz="1600" b="1" dirty="0"/>
              <a:t>):</a:t>
            </a:r>
          </a:p>
          <a:p>
            <a:pPr marL="381000" indent="-381000">
              <a:lnSpc>
                <a:spcPct val="90000"/>
              </a:lnSpc>
            </a:pPr>
            <a:r>
              <a:rPr lang="cs-CZ" sz="1600" b="1" dirty="0" err="1"/>
              <a:t>Tlusticovité</a:t>
            </a:r>
            <a:r>
              <a:rPr lang="cs-CZ" sz="1600" b="1" dirty="0"/>
              <a:t> (</a:t>
            </a:r>
            <a:r>
              <a:rPr lang="cs-CZ" sz="1600" b="1" i="1" dirty="0" err="1"/>
              <a:t>Crassulaceae</a:t>
            </a:r>
            <a:r>
              <a:rPr lang="cs-CZ" sz="1600" b="1" dirty="0"/>
              <a:t>): </a:t>
            </a:r>
          </a:p>
        </p:txBody>
      </p:sp>
      <p:sp>
        <p:nvSpPr>
          <p:cNvPr id="52227" name="Text Box 5"/>
          <p:cNvSpPr txBox="1">
            <a:spLocks noChangeArrowheads="1"/>
          </p:cNvSpPr>
          <p:nvPr/>
        </p:nvSpPr>
        <p:spPr bwMode="auto">
          <a:xfrm>
            <a:off x="1403350" y="1052513"/>
            <a:ext cx="3241675" cy="415925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Volba čeledi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03350" y="1557338"/>
            <a:ext cx="7416800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dirty="0"/>
              <a:t>Růžovité (</a:t>
            </a:r>
            <a:r>
              <a:rPr lang="cs-CZ" sz="1600" b="1" i="1" dirty="0" err="1"/>
              <a:t>Rosaceae</a:t>
            </a:r>
            <a:r>
              <a:rPr lang="cs-CZ" sz="1600" b="1" dirty="0"/>
              <a:t>): podčeleď </a:t>
            </a:r>
            <a:r>
              <a:rPr lang="cs-CZ" sz="1600" b="1" i="1" dirty="0" err="1"/>
              <a:t>Rosoideae</a:t>
            </a:r>
            <a:r>
              <a:rPr lang="cs-CZ" sz="1600" b="1" dirty="0"/>
              <a:t> – růžovité </a:t>
            </a:r>
            <a:r>
              <a:rPr lang="cs-CZ" sz="1600" b="1" dirty="0" smtClean="0"/>
              <a:t>vlastní</a:t>
            </a:r>
          </a:p>
          <a:p>
            <a:pPr>
              <a:lnSpc>
                <a:spcPct val="80000"/>
              </a:lnSpc>
              <a:buNone/>
            </a:pP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Růžovité (</a:t>
            </a:r>
            <a:r>
              <a:rPr lang="cs-CZ" sz="1600" b="1" i="1" dirty="0" err="1"/>
              <a:t>Rosaceae</a:t>
            </a:r>
            <a:r>
              <a:rPr lang="cs-CZ" sz="1600" b="1" dirty="0"/>
              <a:t>): podčeleď </a:t>
            </a:r>
            <a:r>
              <a:rPr lang="cs-CZ" sz="1600" b="1" i="1" dirty="0" err="1"/>
              <a:t>Amygdaloideae</a:t>
            </a:r>
            <a:r>
              <a:rPr lang="cs-CZ" sz="1600" b="1" dirty="0"/>
              <a:t> – </a:t>
            </a:r>
            <a:r>
              <a:rPr lang="cs-CZ" sz="1600" b="1" dirty="0" err="1" smtClean="0"/>
              <a:t>mandloňovité</a:t>
            </a:r>
            <a:r>
              <a:rPr lang="cs-CZ" sz="1600" b="1" dirty="0" smtClean="0"/>
              <a:t>: Koubek</a:t>
            </a:r>
          </a:p>
          <a:p>
            <a:pPr>
              <a:lnSpc>
                <a:spcPct val="80000"/>
              </a:lnSpc>
              <a:buNone/>
            </a:pP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Růžovité (</a:t>
            </a:r>
            <a:r>
              <a:rPr lang="cs-CZ" sz="1600" b="1" i="1" dirty="0" err="1"/>
              <a:t>Rosaceae</a:t>
            </a:r>
            <a:r>
              <a:rPr lang="cs-CZ" sz="1600" b="1" dirty="0"/>
              <a:t>): podčeleď </a:t>
            </a:r>
            <a:r>
              <a:rPr lang="cs-CZ" sz="1600" b="1" i="1" dirty="0" err="1"/>
              <a:t>Maloideae</a:t>
            </a:r>
            <a:r>
              <a:rPr lang="cs-CZ" sz="1600" b="1" dirty="0"/>
              <a:t> – </a:t>
            </a:r>
            <a:r>
              <a:rPr lang="cs-CZ" sz="1600" b="1" dirty="0" err="1"/>
              <a:t>jabloňovité</a:t>
            </a:r>
            <a:r>
              <a:rPr lang="cs-CZ" sz="1600" b="1" dirty="0"/>
              <a:t> </a:t>
            </a:r>
            <a:r>
              <a:rPr lang="cs-CZ" sz="1600" b="1" dirty="0" smtClean="0"/>
              <a:t> Zapletalová</a:t>
            </a:r>
          </a:p>
          <a:p>
            <a:pPr>
              <a:lnSpc>
                <a:spcPct val="80000"/>
              </a:lnSpc>
              <a:buNone/>
            </a:pP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Bobovité (</a:t>
            </a:r>
            <a:r>
              <a:rPr lang="cs-CZ" sz="1600" b="1" i="1" dirty="0" err="1"/>
              <a:t>Fabaceae</a:t>
            </a:r>
            <a:r>
              <a:rPr lang="cs-CZ" sz="1600" b="1" dirty="0"/>
              <a:t>): </a:t>
            </a:r>
            <a:r>
              <a:rPr lang="cs-CZ" sz="1600" b="1" dirty="0" err="1" smtClean="0"/>
              <a:t>Koschová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 err="1"/>
              <a:t>Miříkovité</a:t>
            </a:r>
            <a:r>
              <a:rPr lang="cs-CZ" sz="1600" b="1" dirty="0"/>
              <a:t> (</a:t>
            </a:r>
            <a:r>
              <a:rPr lang="cs-CZ" sz="1600" b="1" i="1" dirty="0" err="1"/>
              <a:t>Apiaceae</a:t>
            </a:r>
            <a:r>
              <a:rPr lang="cs-CZ" sz="1600" b="1" dirty="0" smtClean="0"/>
              <a:t>):Lavičková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Mořenovité (</a:t>
            </a:r>
            <a:r>
              <a:rPr lang="cs-CZ" sz="1600" b="1" i="1" dirty="0" err="1"/>
              <a:t>Rubiaceae</a:t>
            </a:r>
            <a:r>
              <a:rPr lang="cs-CZ" sz="1600" b="1" dirty="0" smtClean="0"/>
              <a:t>):  </a:t>
            </a:r>
            <a:r>
              <a:rPr lang="cs-CZ" sz="1600" b="1" dirty="0"/>
              <a:t>Ž</a:t>
            </a:r>
            <a:r>
              <a:rPr lang="cs-CZ" sz="1600" b="1" dirty="0" smtClean="0"/>
              <a:t>áková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 err="1"/>
              <a:t>Brutnákovité</a:t>
            </a:r>
            <a:r>
              <a:rPr lang="cs-CZ" sz="1600" b="1" dirty="0"/>
              <a:t> (</a:t>
            </a:r>
            <a:r>
              <a:rPr lang="cs-CZ" sz="1600" b="1" i="1" dirty="0" err="1"/>
              <a:t>Boraginaceae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Kluková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Lilkovité (</a:t>
            </a:r>
            <a:r>
              <a:rPr lang="cs-CZ" sz="1600" b="1" i="1" dirty="0" err="1"/>
              <a:t>Solanaceae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Fárková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 err="1"/>
              <a:t>Krtičníkovité</a:t>
            </a:r>
            <a:r>
              <a:rPr lang="cs-CZ" sz="1600" b="1" dirty="0"/>
              <a:t> (</a:t>
            </a:r>
            <a:r>
              <a:rPr lang="cs-CZ" sz="1600" b="1" i="1" dirty="0" err="1"/>
              <a:t>Scrophulariaceae</a:t>
            </a:r>
            <a:r>
              <a:rPr lang="cs-CZ" sz="1600" b="1" dirty="0" smtClean="0"/>
              <a:t>): Krejčí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 err="1"/>
              <a:t>Hluchavkovité</a:t>
            </a:r>
            <a:r>
              <a:rPr lang="cs-CZ" sz="1600" b="1" dirty="0"/>
              <a:t> (</a:t>
            </a:r>
            <a:r>
              <a:rPr lang="cs-CZ" sz="1600" b="1" i="1" dirty="0" err="1"/>
              <a:t>Lamiaceae</a:t>
            </a:r>
            <a:r>
              <a:rPr lang="cs-CZ" sz="1600" b="1" dirty="0" smtClean="0"/>
              <a:t>): </a:t>
            </a:r>
            <a:r>
              <a:rPr lang="cs-CZ" sz="1600" b="1" dirty="0" err="1" smtClean="0"/>
              <a:t>Pekáčová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Zvonkovité (</a:t>
            </a:r>
            <a:r>
              <a:rPr lang="cs-CZ" sz="1600" b="1" i="1" dirty="0" err="1"/>
              <a:t>Campanulaceae</a:t>
            </a:r>
            <a:r>
              <a:rPr lang="cs-CZ" sz="1600" b="1" dirty="0" smtClean="0"/>
              <a:t>):Jelínková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 err="1"/>
              <a:t>Hvězdnicovité</a:t>
            </a:r>
            <a:r>
              <a:rPr lang="cs-CZ" sz="1600" b="1" dirty="0"/>
              <a:t> (</a:t>
            </a:r>
            <a:r>
              <a:rPr lang="cs-CZ" sz="1600" b="1" i="1" dirty="0" err="1"/>
              <a:t>Asteraceae</a:t>
            </a:r>
            <a:r>
              <a:rPr lang="cs-CZ" sz="1600" b="1" dirty="0" smtClean="0"/>
              <a:t>): Poláková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Liliovité (</a:t>
            </a:r>
            <a:r>
              <a:rPr lang="cs-CZ" sz="1600" b="1" i="1" dirty="0" err="1"/>
              <a:t>Liliaceae</a:t>
            </a:r>
            <a:r>
              <a:rPr lang="cs-CZ" sz="1600" b="1" dirty="0" smtClean="0"/>
              <a:t>): Ježková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Vstavačovité (</a:t>
            </a:r>
            <a:r>
              <a:rPr lang="cs-CZ" sz="1600" b="1" i="1" dirty="0" err="1"/>
              <a:t>Orchidaceae</a:t>
            </a:r>
            <a:r>
              <a:rPr lang="cs-CZ" sz="1600" b="1" dirty="0"/>
              <a:t>):</a:t>
            </a:r>
          </a:p>
          <a:p>
            <a:pPr>
              <a:lnSpc>
                <a:spcPct val="80000"/>
              </a:lnSpc>
            </a:pPr>
            <a:r>
              <a:rPr lang="cs-CZ" sz="1600" b="1" dirty="0"/>
              <a:t>Sítinovité (</a:t>
            </a:r>
            <a:r>
              <a:rPr lang="cs-CZ" sz="1600" b="1" i="1" dirty="0" err="1"/>
              <a:t>Juncaceae</a:t>
            </a:r>
            <a:r>
              <a:rPr lang="cs-CZ" sz="1600" b="1" dirty="0" smtClean="0"/>
              <a:t>): Drozdová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/>
              <a:t>Šáchorovité (</a:t>
            </a:r>
            <a:r>
              <a:rPr lang="cs-CZ" sz="1600" b="1" i="1" dirty="0" err="1"/>
              <a:t>Cyperaceae</a:t>
            </a:r>
            <a:r>
              <a:rPr lang="cs-CZ" sz="1600" b="1" dirty="0" smtClean="0"/>
              <a:t>): Kyjovská</a:t>
            </a: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b="1" dirty="0" err="1"/>
              <a:t>Lipnicovité</a:t>
            </a:r>
            <a:r>
              <a:rPr lang="cs-CZ" sz="1600" b="1" dirty="0"/>
              <a:t> (</a:t>
            </a:r>
            <a:r>
              <a:rPr lang="cs-CZ" sz="1600" b="1" i="1" dirty="0" err="1"/>
              <a:t>Poaceae</a:t>
            </a:r>
            <a:r>
              <a:rPr lang="cs-CZ" sz="1600" b="1" dirty="0"/>
              <a:t>):</a:t>
            </a:r>
          </a:p>
        </p:txBody>
      </p:sp>
      <p:sp>
        <p:nvSpPr>
          <p:cNvPr id="54275" name="Text Box 5"/>
          <p:cNvSpPr txBox="1">
            <a:spLocks noChangeArrowheads="1"/>
          </p:cNvSpPr>
          <p:nvPr/>
        </p:nvSpPr>
        <p:spPr bwMode="auto">
          <a:xfrm>
            <a:off x="1403350" y="1052513"/>
            <a:ext cx="3241675" cy="415925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Volba čeledi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tmění">
  <a:themeElements>
    <a:clrScheme name="Zatmění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Zatmění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tmění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1295</TotalTime>
  <Words>941</Words>
  <Application>Microsoft Office PowerPoint</Application>
  <PresentationFormat>Předvádění na obrazovce (4:3)</PresentationFormat>
  <Paragraphs>174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Verdana</vt:lpstr>
      <vt:lpstr>Wingdings</vt:lpstr>
      <vt:lpstr>Zatmění</vt:lpstr>
      <vt:lpstr>Didaktika přírodopisu 2</vt:lpstr>
      <vt:lpstr>Náplň semináře z didaktiky přírodopisu 2</vt:lpstr>
      <vt:lpstr>Udělení  zápočtu</vt:lpstr>
      <vt:lpstr> II. Semestrální úkol  výukový plakát na téma vybrané čeledi</vt:lpstr>
      <vt:lpstr>  Obsah plakátu</vt:lpstr>
      <vt:lpstr>Obsah plakátu</vt:lpstr>
      <vt:lpstr>Snímek 7</vt:lpstr>
      <vt:lpstr>Snímek 8</vt:lpstr>
      <vt:lpstr>Snímek 9</vt:lpstr>
      <vt:lpstr> III. Mikrovýstup  demonstrace výukové metody na tématu vybrané čeledi </vt:lpstr>
      <vt:lpstr> IV. Receptář začínajícího učitele  demonstrace výukové metody na tématu vybrané čeledi </vt:lpstr>
      <vt:lpstr>Předběžné rozvržení seminářů od 19.2. do 21.5.2014</vt:lpstr>
      <vt:lpstr>Po absolvování semináře bude student schopen:  </vt:lpstr>
    </vt:vector>
  </TitlesOfParts>
  <Company>PdF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přírodopisu 2 </dc:title>
  <dc:creator>Vodova</dc:creator>
  <cp:lastModifiedBy> </cp:lastModifiedBy>
  <cp:revision>58</cp:revision>
  <dcterms:created xsi:type="dcterms:W3CDTF">2011-02-01T15:13:06Z</dcterms:created>
  <dcterms:modified xsi:type="dcterms:W3CDTF">2014-02-26T15:23:43Z</dcterms:modified>
</cp:coreProperties>
</file>