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88" r:id="rId4"/>
    <p:sldId id="289" r:id="rId5"/>
    <p:sldId id="291" r:id="rId6"/>
    <p:sldId id="290" r:id="rId7"/>
    <p:sldId id="281" r:id="rId8"/>
    <p:sldId id="292" r:id="rId9"/>
    <p:sldId id="282" r:id="rId10"/>
    <p:sldId id="293" r:id="rId11"/>
    <p:sldId id="295" r:id="rId12"/>
    <p:sldId id="294" r:id="rId13"/>
    <p:sldId id="262" r:id="rId14"/>
    <p:sldId id="29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291"/>
            <p14:sldId id="290"/>
            <p14:sldId id="281"/>
            <p14:sldId id="292"/>
            <p14:sldId id="282"/>
          </p14:sldIdLst>
        </p14:section>
        <p14:section name="Oddíl bez názvu" id="{369D9F64-4096-49BA-8CA2-124E6BA15C8A}">
          <p14:sldIdLst>
            <p14:sldId id="293"/>
            <p14:sldId id="295"/>
            <p14:sldId id="294"/>
            <p14:sldId id="26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>
            <p14:sldId id="296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00FF00"/>
    <a:srgbClr val="009ED6"/>
    <a:srgbClr val="096BC5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8" d="100"/>
          <a:sy n="68" d="100"/>
        </p:scale>
        <p:origin x="-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  <a:ln>
                <a:solidFill>
                  <a:srgbClr val="096BC5"/>
                </a:solidFill>
              </a:ln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List1!$A$2:$A$3</c:f>
              <c:strCache>
                <c:ptCount val="2"/>
                <c:pt idx="0">
                  <c:v>Dienstleistungen</c:v>
                </c:pt>
                <c:pt idx="1">
                  <c:v>Industrie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59189862630807533"/>
          <c:y val="0.26731679981608142"/>
          <c:w val="0.4081013736919249"/>
          <c:h val="0.33397953905396871"/>
        </c:manualLayout>
      </c:layout>
      <c:txPr>
        <a:bodyPr/>
        <a:lstStyle/>
        <a:p>
          <a:pPr>
            <a:defRPr sz="2400"/>
          </a:pPr>
          <a:endParaRPr lang="cs-CZ"/>
        </a:p>
      </c:txPr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cs-CZ" sz="28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Normen</a:t>
          </a:r>
          <a:r>
            <a:rPr lang="cs-CZ" sz="2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cs-CZ" sz="28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Regeln</a:t>
          </a:r>
          <a:endParaRPr lang="en-US" sz="2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29D3DA6B-EB34-42F4-BE55-67FB137A73F0}">
      <dgm:prSet phldrT="[Text]" custT="1"/>
      <dgm:spPr/>
      <dgm:t>
        <a:bodyPr/>
        <a:lstStyle/>
        <a:p>
          <a:r>
            <a:rPr lang="cs-CZ" sz="4400" dirty="0" smtClean="0"/>
            <a:t>4</a:t>
          </a:r>
          <a:endParaRPr lang="en-US" sz="4400" dirty="0"/>
        </a:p>
      </dgm:t>
    </dgm:pt>
    <dgm:pt modelId="{52E70196-25CD-4779-A7FC-1CD20DE96E8E}" type="parTrans" cxnId="{2E8E85A5-B5D0-4486-8322-618002575750}">
      <dgm:prSet/>
      <dgm:spPr/>
      <dgm:t>
        <a:bodyPr/>
        <a:lstStyle/>
        <a:p>
          <a:endParaRPr lang="cs-CZ"/>
        </a:p>
      </dgm:t>
    </dgm:pt>
    <dgm:pt modelId="{8B751696-4BBF-4DF6-A0D4-42E441E61E1B}" type="sibTrans" cxnId="{2E8E85A5-B5D0-4486-8322-618002575750}">
      <dgm:prSet/>
      <dgm:spPr/>
      <dgm:t>
        <a:bodyPr/>
        <a:lstStyle/>
        <a:p>
          <a:endParaRPr lang="cs-CZ"/>
        </a:p>
      </dgm:t>
    </dgm:pt>
    <dgm:pt modelId="{DC5A2F1B-3942-4C96-99AA-9A28D624C4D4}">
      <dgm:prSet phldrT="[Text]" custT="1"/>
      <dgm:spPr/>
      <dgm:t>
        <a:bodyPr/>
        <a:lstStyle/>
        <a:p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Konflikte, Kritik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F12B7-6066-43B1-89BF-823C8CAD4C2A}" type="parTrans" cxnId="{257D4425-1B4D-46BB-8A11-C19C59E70C16}">
      <dgm:prSet/>
      <dgm:spPr/>
      <dgm:t>
        <a:bodyPr/>
        <a:lstStyle/>
        <a:p>
          <a:endParaRPr lang="cs-CZ"/>
        </a:p>
      </dgm:t>
    </dgm:pt>
    <dgm:pt modelId="{01BA05C8-DB49-4FC5-953F-326FEB0C9CE6}" type="sibTrans" cxnId="{257D4425-1B4D-46BB-8A11-C19C59E70C16}">
      <dgm:prSet/>
      <dgm:spPr/>
      <dgm:t>
        <a:bodyPr/>
        <a:lstStyle/>
        <a:p>
          <a:endParaRPr lang="cs-CZ"/>
        </a:p>
      </dgm:t>
    </dgm:pt>
    <dgm:pt modelId="{F837523A-365A-43B6-886D-6918EFF00ED3}">
      <dgm:prSet phldrT="[Text]" custT="1"/>
      <dgm:spPr/>
      <dgm:t>
        <a:bodyPr/>
        <a:lstStyle/>
        <a:p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Orientierung</a:t>
          </a:r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auf</a:t>
          </a:r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die</a:t>
          </a:r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 Person x </a:t>
          </a:r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Sache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B619C-9968-40AD-89FB-D8BD3228C616}" type="parTrans" cxnId="{EFD5D7BD-94F4-4F51-ABFB-75A91D49BBF5}">
      <dgm:prSet/>
      <dgm:spPr/>
      <dgm:t>
        <a:bodyPr/>
        <a:lstStyle/>
        <a:p>
          <a:endParaRPr lang="cs-CZ"/>
        </a:p>
      </dgm:t>
    </dgm:pt>
    <dgm:pt modelId="{7A48713F-0C8D-4873-94AD-F64A4E07EEA6}" type="sibTrans" cxnId="{EFD5D7BD-94F4-4F51-ABFB-75A91D49BBF5}">
      <dgm:prSet/>
      <dgm:spPr/>
      <dgm:t>
        <a:bodyPr/>
        <a:lstStyle/>
        <a:p>
          <a:endParaRPr lang="cs-CZ"/>
        </a:p>
      </dgm:t>
    </dgm:pt>
    <dgm:pt modelId="{BA7C984D-8CD1-4935-8613-10238E8A87CA}">
      <dgm:prSet phldrT="[Text]" custT="1"/>
      <dgm:spPr/>
      <dgm:t>
        <a:bodyPr/>
        <a:lstStyle/>
        <a:p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Selbstsicherheit</a:t>
          </a:r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Selbstbewusstsein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E5672-297F-484F-8B04-11B187C75ABC}" type="parTrans" cxnId="{B7CFEA6F-04DE-488D-9139-5D7ADBAC8975}">
      <dgm:prSet/>
      <dgm:spPr/>
      <dgm:t>
        <a:bodyPr/>
        <a:lstStyle/>
        <a:p>
          <a:endParaRPr lang="cs-CZ"/>
        </a:p>
      </dgm:t>
    </dgm:pt>
    <dgm:pt modelId="{6243DAA9-5168-480E-B3BB-9323BF9A4573}" type="sibTrans" cxnId="{B7CFEA6F-04DE-488D-9139-5D7ADBAC8975}">
      <dgm:prSet/>
      <dgm:spPr/>
      <dgm:t>
        <a:bodyPr/>
        <a:lstStyle/>
        <a:p>
          <a:endParaRPr lang="cs-CZ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2CF68E9-7746-4FE3-A227-09294850356A}" type="pres">
      <dgm:prSet presAssocID="{88B75C29-8054-417D-BCE3-878A55118F6D}" presName="sp" presStyleCnt="0"/>
      <dgm:spPr/>
    </dgm:pt>
    <dgm:pt modelId="{7B0C5DE4-4673-45B6-B773-0B1EC3DB90AB}" type="pres">
      <dgm:prSet presAssocID="{29D3DA6B-EB34-42F4-BE55-67FB137A73F0}" presName="linNode" presStyleCnt="0"/>
      <dgm:spPr/>
    </dgm:pt>
    <dgm:pt modelId="{BD069BB6-4FD8-43DA-8A4A-6478F0BD4A44}" type="pres">
      <dgm:prSet presAssocID="{29D3DA6B-EB34-42F4-BE55-67FB137A73F0}" presName="parentText" presStyleLbl="node1" presStyleIdx="3" presStyleCnt="4" custScaleX="513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2D01C0-9C66-409E-83B8-2EA36A4ACC90}" type="pres">
      <dgm:prSet presAssocID="{29D3DA6B-EB34-42F4-BE55-67FB137A73F0}" presName="descendantText" presStyleLbl="alignAccFollowNode1" presStyleIdx="3" presStyleCnt="4" custScaleX="126552" custLinFactNeighborX="11116" custLinFactNeighborY="38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B7CFEA6F-04DE-488D-9139-5D7ADBAC8975}" srcId="{29D3DA6B-EB34-42F4-BE55-67FB137A73F0}" destId="{BA7C984D-8CD1-4935-8613-10238E8A87CA}" srcOrd="0" destOrd="0" parTransId="{946E5672-297F-484F-8B04-11B187C75ABC}" sibTransId="{6243DAA9-5168-480E-B3BB-9323BF9A4573}"/>
    <dgm:cxn modelId="{68AE5E40-ACF3-45EB-9937-61035990CDB2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288B946-FFCC-4FCE-81AA-5A658D3FD9E6}" type="presOf" srcId="{74EE5CD8-078F-4590-BF9C-A341A294A016}" destId="{7E429971-BC57-430F-BB25-C0574E5E39E3}" srcOrd="0" destOrd="0" presId="urn:microsoft.com/office/officeart/2005/8/layout/vList5"/>
    <dgm:cxn modelId="{17E63547-BF7E-48D7-97EB-B753DE49BF80}" type="presOf" srcId="{AA046201-5C4D-445E-BF0B-5C6D2B0A1945}" destId="{C04276DC-EE64-470A-B8BC-09067B8045FA}" srcOrd="0" destOrd="0" presId="urn:microsoft.com/office/officeart/2005/8/layout/vList5"/>
    <dgm:cxn modelId="{4AB8A7FF-1F84-4328-8C16-530DA4AA21E4}" type="presOf" srcId="{F837523A-365A-43B6-886D-6918EFF00ED3}" destId="{D54B1729-BC98-42C1-9C6C-D65DCBA4358F}" srcOrd="0" destOrd="0" presId="urn:microsoft.com/office/officeart/2005/8/layout/vList5"/>
    <dgm:cxn modelId="{0AE54BF3-D942-41F8-9774-8DE07BC12C8E}" type="presOf" srcId="{BA7C984D-8CD1-4935-8613-10238E8A87CA}" destId="{032D01C0-9C66-409E-83B8-2EA36A4ACC90}" srcOrd="0" destOrd="0" presId="urn:microsoft.com/office/officeart/2005/8/layout/vList5"/>
    <dgm:cxn modelId="{FDE9E855-CAB7-4CCB-BC70-A2AA887AFEA9}" type="presOf" srcId="{F6FEADD9-F67D-41F5-BA4C-3C84956E7F46}" destId="{AAE7A1E6-6847-453D-B55B-8A82BF138C1D}" srcOrd="0" destOrd="0" presId="urn:microsoft.com/office/officeart/2005/8/layout/vList5"/>
    <dgm:cxn modelId="{2E8E85A5-B5D0-4486-8322-618002575750}" srcId="{F6FEADD9-F67D-41F5-BA4C-3C84956E7F46}" destId="{29D3DA6B-EB34-42F4-BE55-67FB137A73F0}" srcOrd="3" destOrd="0" parTransId="{52E70196-25CD-4779-A7FC-1CD20DE96E8E}" sibTransId="{8B751696-4BBF-4DF6-A0D4-42E441E61E1B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57D4425-1B4D-46BB-8A11-C19C59E70C16}" srcId="{D1776C8F-2B10-4075-8DF7-7F65AB725ED5}" destId="{DC5A2F1B-3942-4C96-99AA-9A28D624C4D4}" srcOrd="0" destOrd="0" parTransId="{4BBF12B7-6066-43B1-89BF-823C8CAD4C2A}" sibTransId="{01BA05C8-DB49-4FC5-953F-326FEB0C9CE6}"/>
    <dgm:cxn modelId="{AAAB99A7-DD6F-4EDE-9A92-5073AE8B8689}" type="presOf" srcId="{D1776C8F-2B10-4075-8DF7-7F65AB725ED5}" destId="{F5034101-5B7D-4FE7-B47A-5A48CF39606B}" srcOrd="0" destOrd="0" presId="urn:microsoft.com/office/officeart/2005/8/layout/vList5"/>
    <dgm:cxn modelId="{EFD5D7BD-94F4-4F51-ABFB-75A91D49BBF5}" srcId="{74EE5CD8-078F-4590-BF9C-A341A294A016}" destId="{F837523A-365A-43B6-886D-6918EFF00ED3}" srcOrd="0" destOrd="0" parTransId="{2E4B619C-9968-40AD-89FB-D8BD3228C616}" sibTransId="{7A48713F-0C8D-4873-94AD-F64A4E07EEA6}"/>
    <dgm:cxn modelId="{85E48511-6817-4C4D-BB89-5A2DFA4A1F9F}" type="presOf" srcId="{DC5A2F1B-3942-4C96-99AA-9A28D624C4D4}" destId="{C7C3E6FD-D83F-4BDA-907E-B5EE041DA931}" srcOrd="0" destOrd="0" presId="urn:microsoft.com/office/officeart/2005/8/layout/vList5"/>
    <dgm:cxn modelId="{C8A336D0-33CC-4B69-ABC2-FF3E78243061}" type="presOf" srcId="{29D3DA6B-EB34-42F4-BE55-67FB137A73F0}" destId="{BD069BB6-4FD8-43DA-8A4A-6478F0BD4A44}" srcOrd="0" destOrd="0" presId="urn:microsoft.com/office/officeart/2005/8/layout/vList5"/>
    <dgm:cxn modelId="{EC0FB4C1-D976-4C88-9835-33D4A3ECB67B}" type="presParOf" srcId="{AAE7A1E6-6847-453D-B55B-8A82BF138C1D}" destId="{C4407577-18A2-46E0-8805-2838042EB67A}" srcOrd="0" destOrd="0" presId="urn:microsoft.com/office/officeart/2005/8/layout/vList5"/>
    <dgm:cxn modelId="{15F4A137-9BC4-41BD-A86E-F3AE4FB9A93A}" type="presParOf" srcId="{C4407577-18A2-46E0-8805-2838042EB67A}" destId="{7E429971-BC57-430F-BB25-C0574E5E39E3}" srcOrd="0" destOrd="0" presId="urn:microsoft.com/office/officeart/2005/8/layout/vList5"/>
    <dgm:cxn modelId="{9A11C424-7EFC-4635-B556-2BCA9F3178A0}" type="presParOf" srcId="{C4407577-18A2-46E0-8805-2838042EB67A}" destId="{D54B1729-BC98-42C1-9C6C-D65DCBA4358F}" srcOrd="1" destOrd="0" presId="urn:microsoft.com/office/officeart/2005/8/layout/vList5"/>
    <dgm:cxn modelId="{490998A3-228D-4882-BB79-781B7DEB8AA1}" type="presParOf" srcId="{AAE7A1E6-6847-453D-B55B-8A82BF138C1D}" destId="{AB8574CC-D4F2-4555-AEE3-F4EE58B11D03}" srcOrd="1" destOrd="0" presId="urn:microsoft.com/office/officeart/2005/8/layout/vList5"/>
    <dgm:cxn modelId="{739C8493-0CD3-4095-B6DF-EF92CCB15F07}" type="presParOf" srcId="{AAE7A1E6-6847-453D-B55B-8A82BF138C1D}" destId="{85B8F607-FDD8-476A-ADBE-E1250824F294}" srcOrd="2" destOrd="0" presId="urn:microsoft.com/office/officeart/2005/8/layout/vList5"/>
    <dgm:cxn modelId="{E7F57319-8848-4349-BFC7-E21F29035DA3}" type="presParOf" srcId="{85B8F607-FDD8-476A-ADBE-E1250824F294}" destId="{C04276DC-EE64-470A-B8BC-09067B8045FA}" srcOrd="0" destOrd="0" presId="urn:microsoft.com/office/officeart/2005/8/layout/vList5"/>
    <dgm:cxn modelId="{8F800DB4-EE9C-4C78-8915-1C5417C66B74}" type="presParOf" srcId="{85B8F607-FDD8-476A-ADBE-E1250824F294}" destId="{B37A5355-225B-4C6F-AED7-6C620F99EECC}" srcOrd="1" destOrd="0" presId="urn:microsoft.com/office/officeart/2005/8/layout/vList5"/>
    <dgm:cxn modelId="{E902DE19-F002-42B7-AD19-55E545300DA4}" type="presParOf" srcId="{AAE7A1E6-6847-453D-B55B-8A82BF138C1D}" destId="{5ACAA866-A8A8-4183-97B5-CEEAB1525C60}" srcOrd="3" destOrd="0" presId="urn:microsoft.com/office/officeart/2005/8/layout/vList5"/>
    <dgm:cxn modelId="{6FC3A0F9-9AC0-49F8-960A-256046614E7D}" type="presParOf" srcId="{AAE7A1E6-6847-453D-B55B-8A82BF138C1D}" destId="{477213BE-9E91-4950-8451-7F60796F47F4}" srcOrd="4" destOrd="0" presId="urn:microsoft.com/office/officeart/2005/8/layout/vList5"/>
    <dgm:cxn modelId="{933D83C8-255B-461A-9E87-EFF2800C274A}" type="presParOf" srcId="{477213BE-9E91-4950-8451-7F60796F47F4}" destId="{F5034101-5B7D-4FE7-B47A-5A48CF39606B}" srcOrd="0" destOrd="0" presId="urn:microsoft.com/office/officeart/2005/8/layout/vList5"/>
    <dgm:cxn modelId="{61FCF366-BF1C-4935-948B-7A685AAC402B}" type="presParOf" srcId="{477213BE-9E91-4950-8451-7F60796F47F4}" destId="{C7C3E6FD-D83F-4BDA-907E-B5EE041DA931}" srcOrd="1" destOrd="0" presId="urn:microsoft.com/office/officeart/2005/8/layout/vList5"/>
    <dgm:cxn modelId="{0A121CFF-A819-4F64-A120-6FAEF337244A}" type="presParOf" srcId="{AAE7A1E6-6847-453D-B55B-8A82BF138C1D}" destId="{12CF68E9-7746-4FE3-A227-09294850356A}" srcOrd="5" destOrd="0" presId="urn:microsoft.com/office/officeart/2005/8/layout/vList5"/>
    <dgm:cxn modelId="{3C366D69-14BC-4E68-BB7B-9D30CBC8D548}" type="presParOf" srcId="{AAE7A1E6-6847-453D-B55B-8A82BF138C1D}" destId="{7B0C5DE4-4673-45B6-B773-0B1EC3DB90AB}" srcOrd="6" destOrd="0" presId="urn:microsoft.com/office/officeart/2005/8/layout/vList5"/>
    <dgm:cxn modelId="{37960712-9E32-43D3-A2F7-D9693EBE79AA}" type="presParOf" srcId="{7B0C5DE4-4673-45B6-B773-0B1EC3DB90AB}" destId="{BD069BB6-4FD8-43DA-8A4A-6478F0BD4A44}" srcOrd="0" destOrd="0" presId="urn:microsoft.com/office/officeart/2005/8/layout/vList5"/>
    <dgm:cxn modelId="{CB3B7ACA-B0AD-4D56-ABD6-93449932C718}" type="presParOf" srcId="{7B0C5DE4-4673-45B6-B773-0B1EC3DB90AB}" destId="{032D01C0-9C66-409E-83B8-2EA36A4ACC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135838" y="-1934144"/>
          <a:ext cx="909816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Orientierung</a:t>
          </a: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auf</a:t>
          </a: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die</a:t>
          </a: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Person x </a:t>
          </a: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Sache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35838" y="-1934144"/>
        <a:ext cx="909816" cy="5010287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1372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109" y="0"/>
        <a:ext cx="1085492" cy="1137270"/>
      </dsp:txXfrm>
    </dsp:sp>
    <dsp:sp modelId="{B37A5355-225B-4C6F-AED7-6C620F99EECC}">
      <dsp:nvSpPr>
        <dsp:cNvPr id="0" name=""/>
        <dsp:cNvSpPr/>
      </dsp:nvSpPr>
      <dsp:spPr>
        <a:xfrm rot="5400000">
          <a:off x="3135838" y="-740010"/>
          <a:ext cx="909816" cy="5010287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Normen</a:t>
          </a:r>
          <a:r>
            <a:rPr lang="cs-CZ" sz="2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cs-CZ" sz="2800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Regeln</a:t>
          </a:r>
          <a:endParaRPr lang="en-US" sz="2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35838" y="-740010"/>
        <a:ext cx="909816" cy="5010287"/>
      </dsp:txXfrm>
    </dsp:sp>
    <dsp:sp modelId="{C04276DC-EE64-470A-B8BC-09067B8045FA}">
      <dsp:nvSpPr>
        <dsp:cNvPr id="0" name=""/>
        <dsp:cNvSpPr/>
      </dsp:nvSpPr>
      <dsp:spPr>
        <a:xfrm>
          <a:off x="109" y="1196498"/>
          <a:ext cx="1085492" cy="113727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109" y="1196498"/>
        <a:ext cx="1085492" cy="1137270"/>
      </dsp:txXfrm>
    </dsp:sp>
    <dsp:sp modelId="{C7C3E6FD-D83F-4BDA-907E-B5EE041DA931}">
      <dsp:nvSpPr>
        <dsp:cNvPr id="0" name=""/>
        <dsp:cNvSpPr/>
      </dsp:nvSpPr>
      <dsp:spPr>
        <a:xfrm rot="5400000">
          <a:off x="3135838" y="454123"/>
          <a:ext cx="909816" cy="5010287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Konflikte, Kritik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35838" y="454123"/>
        <a:ext cx="909816" cy="5010287"/>
      </dsp:txXfrm>
    </dsp:sp>
    <dsp:sp modelId="{F5034101-5B7D-4FE7-B47A-5A48CF39606B}">
      <dsp:nvSpPr>
        <dsp:cNvPr id="0" name=""/>
        <dsp:cNvSpPr/>
      </dsp:nvSpPr>
      <dsp:spPr>
        <a:xfrm>
          <a:off x="109" y="2390631"/>
          <a:ext cx="1085492" cy="113727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109" y="2390631"/>
        <a:ext cx="1085492" cy="1137270"/>
      </dsp:txXfrm>
    </dsp:sp>
    <dsp:sp modelId="{032D01C0-9C66-409E-83B8-2EA36A4ACC90}">
      <dsp:nvSpPr>
        <dsp:cNvPr id="0" name=""/>
        <dsp:cNvSpPr/>
      </dsp:nvSpPr>
      <dsp:spPr>
        <a:xfrm rot="5400000">
          <a:off x="3172416" y="1720035"/>
          <a:ext cx="909816" cy="4937350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Selbstsicherheit</a:t>
          </a: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Selbstbewusstsein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72416" y="1720035"/>
        <a:ext cx="909816" cy="4937350"/>
      </dsp:txXfrm>
    </dsp:sp>
    <dsp:sp modelId="{BD069BB6-4FD8-43DA-8A4A-6478F0BD4A44}">
      <dsp:nvSpPr>
        <dsp:cNvPr id="0" name=""/>
        <dsp:cNvSpPr/>
      </dsp:nvSpPr>
      <dsp:spPr>
        <a:xfrm>
          <a:off x="109" y="3584765"/>
          <a:ext cx="1127542" cy="113727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4</a:t>
          </a:r>
          <a:endParaRPr lang="en-US" sz="4400" kern="1200" dirty="0"/>
        </a:p>
      </dsp:txBody>
      <dsp:txXfrm>
        <a:off x="109" y="3584765"/>
        <a:ext cx="1127542" cy="113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zso.cz/csu/cizinci.nsf/kapitola/cizinci_uvod" TargetMode="External"/><Relationship Id="rId3" Type="http://schemas.openxmlformats.org/officeDocument/2006/relationships/hyperlink" Target="http://www.spiegel.de/karriere/ausland/auslandseinsatz-tschechien-ist-gut-fuer-meine-karriere-a-759352.html" TargetMode="External"/><Relationship Id="rId7" Type="http://schemas.openxmlformats.org/officeDocument/2006/relationships/hyperlink" Target="http://is.muni.cz/th/327548/pedf_b/Bakalarska_prace_Lucie_Rajmova_32754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ag.diplo.de/Vertretung/prag/cs/06/Deutsche__Minderheit/Deutsche__Minderheit__cz.html" TargetMode="External"/><Relationship Id="rId5" Type="http://schemas.openxmlformats.org/officeDocument/2006/relationships/hyperlink" Target="http://www.radio.cz/de/print/artikel/70371" TargetMode="External"/><Relationship Id="rId4" Type="http://schemas.openxmlformats.org/officeDocument/2006/relationships/hyperlink" Target="https://is.vspj.cz/bp/get-bp/student/28155/thema/21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9.xml"/><Relationship Id="rId7" Type="http://schemas.openxmlformats.org/officeDocument/2006/relationships/diagramLayout" Target="../diagrams/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5000" y="3124200"/>
            <a:ext cx="7696200" cy="24384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Tschechien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0" y="5715000"/>
            <a:ext cx="5029200" cy="99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Ida Hamplová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24. 04. 2014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33600" y="914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Perfekt </a:t>
            </a:r>
            <a:r>
              <a:rPr lang="cs-CZ" sz="44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geplannt</a:t>
            </a:r>
            <a:r>
              <a:rPr lang="cs-CZ" sz="4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cs-CZ" sz="44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Genial</a:t>
            </a:r>
            <a:r>
              <a:rPr lang="cs-CZ" sz="4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improvisiert</a:t>
            </a:r>
            <a:endParaRPr lang="cs-CZ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020762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Selbstsicherheit</a:t>
            </a:r>
            <a:r>
              <a:rPr lang="cs-CZ" sz="40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40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4000" b="1" dirty="0" err="1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Selbstbewusstsein</a:t>
            </a:r>
            <a:endParaRPr lang="cs-CZ" sz="4000" dirty="0">
              <a:solidFill>
                <a:srgbClr val="009E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85800" y="1447801"/>
            <a:ext cx="4038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r>
              <a:rPr lang="cs-CZ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swankend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Bescheidenheit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Verständnis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Selbstüberschätzung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Übertreiben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876800" y="1447801"/>
            <a:ext cx="4038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r>
              <a:rPr lang="cs-CZ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</a:t>
            </a:r>
            <a:endParaRPr lang="cs-CZ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Leistung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Professionalität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Kompetenz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machen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Eindruck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Sache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5800" y="5486400"/>
            <a:ext cx="8305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Westen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gut.“ „Ach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kann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kennt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,“</a:t>
            </a:r>
            <a:endParaRPr lang="cs-CZ" sz="2400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962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381000"/>
            <a:ext cx="6705600" cy="579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von den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von den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integrieren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eindeutig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bereichend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solche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kann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großen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Originalität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cs-CZ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19800" y="-6172200"/>
            <a:ext cx="831613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468581" y="447695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66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3733800"/>
            <a:ext cx="7315200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Nashledanou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Wiedersehen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19600" y="457200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731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Quellen</a:t>
            </a:r>
            <a:endParaRPr lang="en-US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www.spiegel.de/karriere/ausland/auslandseinsatz-tschechien-ist-gut-fuer-meine-karriere-a-759352.html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https://is.vspj.cz/bp/get-bp/student/28155/thema/2189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http://www.radio.cz/de/print/artikel/70371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http://www.prag.diplo.de/Vertretung/prag/cs/06/Deutsche__Minderheit/Deutsche__Minderheit__cz.html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is.muni.cz/th/327548/pedf_b/Bakalarska_prace_Lucie_Rajmova_327548.pdf</a:t>
            </a:r>
            <a:endParaRPr lang="cs-CZ" sz="2000" dirty="0"/>
          </a:p>
          <a:p>
            <a:r>
              <a:rPr lang="cs-CZ" sz="2000" dirty="0">
                <a:hlinkClick r:id="rId8"/>
              </a:rPr>
              <a:t>http://</a:t>
            </a:r>
            <a:r>
              <a:rPr lang="cs-CZ" sz="2000" dirty="0" smtClean="0">
                <a:hlinkClick r:id="rId8"/>
              </a:rPr>
              <a:t>www.czso.cz/csu/cizinci.nsf/kapitola/cizinci_uvod</a:t>
            </a:r>
            <a:endParaRPr lang="cs-CZ" sz="2000" dirty="0"/>
          </a:p>
          <a:p>
            <a:r>
              <a:rPr lang="cs-CZ" sz="2000" dirty="0"/>
              <a:t>NOVÝ, Ivan a Sylvia SCHROLL-MACHL, 2007. Interkulturní komunikace v </a:t>
            </a:r>
            <a:r>
              <a:rPr lang="cs-CZ" sz="2000" dirty="0" smtClean="0"/>
              <a:t>řízení a </a:t>
            </a:r>
            <a:r>
              <a:rPr lang="cs-CZ" sz="2000" dirty="0"/>
              <a:t>podnikání: česko-německá. Praha: Management </a:t>
            </a:r>
            <a:r>
              <a:rPr lang="cs-CZ" sz="2000" dirty="0" err="1" smtClean="0"/>
              <a:t>Press</a:t>
            </a: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79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762000"/>
            <a:ext cx="8077200" cy="8382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Tschechien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752600"/>
            <a:ext cx="8077200" cy="464820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Volkszählung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2001 – 39.906 –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Staatsangehörigkeit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Muttersprache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41.000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xmlns="" val="44393725"/>
              </p:ext>
            </p:extLst>
          </p:nvPr>
        </p:nvGraphicFramePr>
        <p:xfrm>
          <a:off x="1066800" y="3352800"/>
          <a:ext cx="7239000" cy="308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457200"/>
            <a:ext cx="8077200" cy="838200"/>
          </a:xfrm>
        </p:spPr>
        <p:txBody>
          <a:bodyPr/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Kulturelle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97056317"/>
              </p:ext>
            </p:extLst>
          </p:nvPr>
        </p:nvGraphicFramePr>
        <p:xfrm>
          <a:off x="1828800" y="1752600"/>
          <a:ext cx="609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244707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69BB6-4FD8-43DA-8A4A-6478F0BD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D069BB6-4FD8-43DA-8A4A-6478F0BD4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D01C0-9C66-409E-83B8-2EA36A4AC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32D01C0-9C66-409E-83B8-2EA36A4AC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verankerte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Vorstellungen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116388" cy="639762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rinken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erzählen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NICHT EFFEKTIV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76801" y="1535113"/>
            <a:ext cx="4038600" cy="639762"/>
          </a:xfrm>
        </p:spPr>
        <p:txBody>
          <a:bodyPr>
            <a:no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Besprechungen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NICHT EFFEKTIV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1876278" y="3886200"/>
            <a:ext cx="685800" cy="12954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6019800" y="3873305"/>
            <a:ext cx="685800" cy="12954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4707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Orientierung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b="1" dirty="0" err="1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Sache</a:t>
            </a:r>
            <a:r>
              <a:rPr lang="cs-CZ" sz="38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Person</a:t>
            </a:r>
            <a:endParaRPr lang="cs-CZ" sz="3800" b="1" dirty="0">
              <a:solidFill>
                <a:srgbClr val="009E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endParaRPr lang="cs-CZ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persönliche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Beziehung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persönlichen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Kontakt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aufbauen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Grillen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Biertrinken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Kaffeetrinken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Sporttreiben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endParaRPr lang="cs-CZ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„man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bleibt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indeutige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Orientierung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bestimmtes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Argumentazion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Privat-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Arbeitsleben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trennen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627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020762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</a:t>
            </a:r>
            <a:r>
              <a:rPr lang="cs-CZ" sz="4000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4000" dirty="0" err="1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</a:t>
            </a:r>
            <a:r>
              <a:rPr lang="cs-CZ" sz="4000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4000" dirty="0" err="1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Regeln</a:t>
            </a:r>
            <a:endParaRPr lang="cs-CZ" sz="4000" dirty="0">
              <a:solidFill>
                <a:srgbClr val="009E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038600" cy="467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r>
              <a:rPr lang="cs-CZ" b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b="1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ablehnen</a:t>
            </a:r>
            <a:endParaRPr lang="cs-CZ" b="1" u="sng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erschwert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schränkt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Kreativität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vorsichtig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skeptisch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Wahlmöglichkeit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Improvisation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38600" cy="467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r>
              <a:rPr lang="cs-CZ" b="1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überschätzen</a:t>
            </a:r>
            <a:endParaRPr lang="cs-CZ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Ordnung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Normenbildung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Maximum der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Orientierung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Unsicherheit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meiden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Risiko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minimalisieren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890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81000"/>
            <a:ext cx="8077200" cy="60960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cs-CZ" sz="39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IMPROVISATION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Eigenschaften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gehalten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flexibel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kreativ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findig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gleich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führt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innerer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Freiheit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Suverenität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niedrigeren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Qualität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Optimum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Gegenpol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Bereitschaft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kann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völlig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festgelegten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Strategien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verletzen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Kollegen in Tschechien verfügen über ein sehr hohes Improvisationspotential, während der Anteil an systematischer Planung bei der Arbeit eher weniger ausgeprägt ist</a:t>
            </a:r>
            <a:r>
              <a:rPr lang="de-DE" sz="2600" dirty="0" smtClean="0">
                <a:solidFill>
                  <a:srgbClr val="FF0066"/>
                </a:solidFill>
              </a:rPr>
              <a:t>.</a:t>
            </a:r>
            <a:endParaRPr lang="en-US" sz="2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4471" y="-758483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73162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der Konflikte - </a:t>
            </a:r>
            <a:r>
              <a:rPr lang="cs-CZ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 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5800" y="1447801"/>
            <a:ext cx="4040188" cy="609600"/>
          </a:xfrm>
        </p:spPr>
        <p:txBody>
          <a:bodyPr/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Tschechen</a:t>
            </a:r>
            <a:endParaRPr lang="cs-CZ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4040188" cy="4068763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vermeiden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übersehen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machen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Kritik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nklares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JA/NEIN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eilweise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istorisch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873625" y="1371600"/>
            <a:ext cx="4041775" cy="685799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</a:t>
            </a:r>
            <a:endParaRPr lang="cs-CZ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irekte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Konfrontation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Kritik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Verhalten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beziehen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JA/NEIN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939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4956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ástupný symbol pro obsah 22"/>
          <p:cNvSpPr>
            <a:spLocks noGrp="1"/>
          </p:cNvSpPr>
          <p:nvPr>
            <p:ph idx="1"/>
          </p:nvPr>
        </p:nvSpPr>
        <p:spPr>
          <a:xfrm>
            <a:off x="762000" y="2286000"/>
            <a:ext cx="80772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tschechischen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würde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Traum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einfallen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kritisieren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fremden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CZ muss man das wesentlich vorsichtiger tun als in DE, da Kritik in CZ häufig auf den ganzen Menschen bezogen wird und nicht auf das Verhalten in einem bestimmten Fall.</a:t>
            </a:r>
            <a:endParaRPr lang="cs-CZ" sz="3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524000"/>
            <a:ext cx="80010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kritisieren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cs-CZ" sz="24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Vorgesetzten</a:t>
            </a:r>
            <a:r>
              <a:rPr lang="cs-CZ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2400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888</Words>
  <Application>Microsoft Office PowerPoint</Application>
  <PresentationFormat>Předvádění na obrazovce (4:3)</PresentationFormat>
  <Paragraphs>165</Paragraphs>
  <Slides>15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Training New Employees</vt:lpstr>
      <vt:lpstr>Die deutschen auf dem Arbeitsplatz  in Tschechien</vt:lpstr>
      <vt:lpstr>Die Deutschen in Tschechien</vt:lpstr>
      <vt:lpstr>Kulturelle Unterschiede</vt:lpstr>
      <vt:lpstr>Fest verankerte Vorstellungen</vt:lpstr>
      <vt:lpstr>Orientierung auf die Sache x Person</vt:lpstr>
      <vt:lpstr>STRUKTUREN – Normen, Regeln</vt:lpstr>
      <vt:lpstr>Snímek 7</vt:lpstr>
      <vt:lpstr>Lösung der Konflikte - KRITIK </vt:lpstr>
      <vt:lpstr>KRITIK</vt:lpstr>
      <vt:lpstr>Selbstsicherheit        Selbstbewusstsein</vt:lpstr>
      <vt:lpstr>Snímek 11</vt:lpstr>
      <vt:lpstr>Nashledanou                             Auf Wiedersehen</vt:lpstr>
      <vt:lpstr>Quellen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2014-05-09T10:48:51Z</dcterms:modified>
</cp:coreProperties>
</file>