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56" r:id="rId2"/>
    <p:sldId id="259" r:id="rId3"/>
    <p:sldId id="257" r:id="rId4"/>
    <p:sldId id="267" r:id="rId5"/>
    <p:sldId id="272" r:id="rId6"/>
    <p:sldId id="265" r:id="rId7"/>
    <p:sldId id="273" r:id="rId8"/>
    <p:sldId id="274" r:id="rId9"/>
    <p:sldId id="266" r:id="rId10"/>
    <p:sldId id="258" r:id="rId11"/>
    <p:sldId id="271" r:id="rId12"/>
    <p:sldId id="260" r:id="rId13"/>
    <p:sldId id="261" r:id="rId14"/>
    <p:sldId id="262" r:id="rId15"/>
    <p:sldId id="263" r:id="rId16"/>
    <p:sldId id="264" r:id="rId17"/>
    <p:sldId id="268" r:id="rId18"/>
    <p:sldId id="269" r:id="rId19"/>
    <p:sldId id="270" r:id="rId20"/>
    <p:sldId id="275" r:id="rId21"/>
  </p:sldIdLst>
  <p:sldSz cx="12192000" cy="6858000"/>
  <p:notesSz cx="6858000" cy="9144000"/>
  <p:defaultTextStyle>
    <a:defPPr>
      <a:defRPr lang="cs-CZ"/>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6" d="100"/>
          <a:sy n="106" d="100"/>
        </p:scale>
        <p:origin x="-90" y="-25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097280" y="758952"/>
            <a:ext cx="10058400" cy="3566160"/>
          </a:xfrm>
        </p:spPr>
        <p:txBody>
          <a:bodyPr/>
          <a:lstStyle>
            <a:lvl1pPr algn="l">
              <a:lnSpc>
                <a:spcPct val="85000"/>
              </a:lnSpc>
              <a:defRPr sz="8000" spc="-50" baseline="0">
                <a:solidFill>
                  <a:schemeClr val="tx1">
                    <a:lumMod val="85000"/>
                    <a:lumOff val="15000"/>
                  </a:schemeClr>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smtClean="0"/>
              <a:t>Kliknutím lze upravit styl předlohy.</a:t>
            </a:r>
            <a:endParaRPr lang="en-US" dirty="0"/>
          </a:p>
        </p:txBody>
      </p:sp>
      <p:sp>
        <p:nvSpPr>
          <p:cNvPr id="7" name="Date Placeholder 3"/>
          <p:cNvSpPr>
            <a:spLocks noGrp="1"/>
          </p:cNvSpPr>
          <p:nvPr>
            <p:ph type="dt" sz="half" idx="10"/>
          </p:nvPr>
        </p:nvSpPr>
        <p:spPr/>
        <p:txBody>
          <a:bodyPr/>
          <a:lstStyle>
            <a:lvl1pPr>
              <a:defRPr/>
            </a:lvl1pPr>
          </a:lstStyle>
          <a:p>
            <a:pPr>
              <a:defRPr/>
            </a:pPr>
            <a:fld id="{D0E3A026-2FBA-40B6-B1ED-689C337E2266}" type="datetimeFigureOut">
              <a:rPr lang="cs-CZ"/>
              <a:pPr>
                <a:defRPr/>
              </a:pPr>
              <a:t>18.4.2014</a:t>
            </a:fld>
            <a:endParaRPr lang="cs-CZ"/>
          </a:p>
        </p:txBody>
      </p:sp>
      <p:sp>
        <p:nvSpPr>
          <p:cNvPr id="8" name="Footer Placeholder 4"/>
          <p:cNvSpPr>
            <a:spLocks noGrp="1"/>
          </p:cNvSpPr>
          <p:nvPr>
            <p:ph type="ftr" sz="quarter" idx="11"/>
          </p:nvPr>
        </p:nvSpPr>
        <p:spPr/>
        <p:txBody>
          <a:bodyPr/>
          <a:lstStyle>
            <a:lvl1pPr>
              <a:defRPr/>
            </a:lvl1pPr>
          </a:lstStyle>
          <a:p>
            <a:pPr>
              <a:defRPr/>
            </a:pPr>
            <a:endParaRPr lang="cs-CZ"/>
          </a:p>
        </p:txBody>
      </p:sp>
      <p:sp>
        <p:nvSpPr>
          <p:cNvPr id="9" name="Slide Number Placeholder 5"/>
          <p:cNvSpPr>
            <a:spLocks noGrp="1"/>
          </p:cNvSpPr>
          <p:nvPr>
            <p:ph type="sldNum" sz="quarter" idx="12"/>
          </p:nvPr>
        </p:nvSpPr>
        <p:spPr/>
        <p:txBody>
          <a:bodyPr/>
          <a:lstStyle>
            <a:lvl1pPr>
              <a:defRPr/>
            </a:lvl1pPr>
          </a:lstStyle>
          <a:p>
            <a:fld id="{A5B52884-DAB7-4118-BFA4-A185AA945BFC}" type="slidenum">
              <a:rPr lang="cs-CZ"/>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fld id="{25C0BBF7-A6E9-4A05-92DC-87AB0C696659}" type="datetimeFigureOut">
              <a:rPr lang="cs-CZ"/>
              <a:pPr>
                <a:defRPr/>
              </a:pPr>
              <a:t>18.4.2014</a:t>
            </a:fld>
            <a:endParaRPr lang="cs-CZ"/>
          </a:p>
        </p:txBody>
      </p:sp>
      <p:sp>
        <p:nvSpPr>
          <p:cNvPr id="5" name="Footer Placeholder 4"/>
          <p:cNvSpPr>
            <a:spLocks noGrp="1"/>
          </p:cNvSpPr>
          <p:nvPr>
            <p:ph type="ftr" sz="quarter" idx="11"/>
          </p:nvPr>
        </p:nvSpPr>
        <p:spPr/>
        <p:txBody>
          <a:bodyPr/>
          <a:lstStyle>
            <a:lvl1pPr>
              <a:defRPr/>
            </a:lvl1pPr>
          </a:lstStyle>
          <a:p>
            <a:pPr>
              <a:defRPr/>
            </a:pPr>
            <a:endParaRPr lang="cs-CZ"/>
          </a:p>
        </p:txBody>
      </p:sp>
      <p:sp>
        <p:nvSpPr>
          <p:cNvPr id="6" name="Slide Number Placeholder 5"/>
          <p:cNvSpPr>
            <a:spLocks noGrp="1"/>
          </p:cNvSpPr>
          <p:nvPr>
            <p:ph type="sldNum" sz="quarter" idx="12"/>
          </p:nvPr>
        </p:nvSpPr>
        <p:spPr/>
        <p:txBody>
          <a:bodyPr/>
          <a:lstStyle>
            <a:lvl1pPr>
              <a:defRPr/>
            </a:lvl1pPr>
          </a:lstStyle>
          <a:p>
            <a:fld id="{CC56A1EC-0622-43ED-B520-BE81CFE0CF48}" type="slidenum">
              <a:rPr lang="cs-CZ"/>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6" name="Date Placeholder 3"/>
          <p:cNvSpPr>
            <a:spLocks noGrp="1"/>
          </p:cNvSpPr>
          <p:nvPr>
            <p:ph type="dt" sz="half" idx="10"/>
          </p:nvPr>
        </p:nvSpPr>
        <p:spPr/>
        <p:txBody>
          <a:bodyPr/>
          <a:lstStyle>
            <a:lvl1pPr>
              <a:defRPr/>
            </a:lvl1pPr>
          </a:lstStyle>
          <a:p>
            <a:pPr>
              <a:defRPr/>
            </a:pPr>
            <a:fld id="{F2E5B44E-138D-4DD5-ABC3-B9E1CA1198FD}" type="datetimeFigureOut">
              <a:rPr lang="cs-CZ"/>
              <a:pPr>
                <a:defRPr/>
              </a:pPr>
              <a:t>18.4.2014</a:t>
            </a:fld>
            <a:endParaRPr lang="cs-CZ"/>
          </a:p>
        </p:txBody>
      </p:sp>
      <p:sp>
        <p:nvSpPr>
          <p:cNvPr id="7" name="Footer Placeholder 4"/>
          <p:cNvSpPr>
            <a:spLocks noGrp="1"/>
          </p:cNvSpPr>
          <p:nvPr>
            <p:ph type="ftr" sz="quarter" idx="11"/>
          </p:nvPr>
        </p:nvSpPr>
        <p:spPr/>
        <p:txBody>
          <a:bodyPr/>
          <a:lstStyle>
            <a:lvl1pPr>
              <a:defRPr/>
            </a:lvl1pPr>
          </a:lstStyle>
          <a:p>
            <a:pPr>
              <a:defRPr/>
            </a:pPr>
            <a:endParaRPr lang="cs-CZ"/>
          </a:p>
        </p:txBody>
      </p:sp>
      <p:sp>
        <p:nvSpPr>
          <p:cNvPr id="8" name="Slide Number Placeholder 5"/>
          <p:cNvSpPr>
            <a:spLocks noGrp="1"/>
          </p:cNvSpPr>
          <p:nvPr>
            <p:ph type="sldNum" sz="quarter" idx="12"/>
          </p:nvPr>
        </p:nvSpPr>
        <p:spPr/>
        <p:txBody>
          <a:bodyPr/>
          <a:lstStyle>
            <a:lvl1pPr>
              <a:defRPr/>
            </a:lvl1pPr>
          </a:lstStyle>
          <a:p>
            <a:fld id="{CBE18B17-9D87-4786-BC31-68FFA351073C}" type="slidenum">
              <a:rPr lang="cs-CZ"/>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fld id="{64E10AA2-2306-41B7-B77C-0AF6E79FAB45}" type="datetimeFigureOut">
              <a:rPr lang="cs-CZ"/>
              <a:pPr>
                <a:defRPr/>
              </a:pPr>
              <a:t>18.4.2014</a:t>
            </a:fld>
            <a:endParaRPr lang="cs-CZ"/>
          </a:p>
        </p:txBody>
      </p:sp>
      <p:sp>
        <p:nvSpPr>
          <p:cNvPr id="5" name="Footer Placeholder 4"/>
          <p:cNvSpPr>
            <a:spLocks noGrp="1"/>
          </p:cNvSpPr>
          <p:nvPr>
            <p:ph type="ftr" sz="quarter" idx="11"/>
          </p:nvPr>
        </p:nvSpPr>
        <p:spPr/>
        <p:txBody>
          <a:bodyPr/>
          <a:lstStyle>
            <a:lvl1pPr>
              <a:defRPr/>
            </a:lvl1pPr>
          </a:lstStyle>
          <a:p>
            <a:pPr>
              <a:defRPr/>
            </a:pPr>
            <a:endParaRPr lang="cs-CZ"/>
          </a:p>
        </p:txBody>
      </p:sp>
      <p:sp>
        <p:nvSpPr>
          <p:cNvPr id="6" name="Slide Number Placeholder 5"/>
          <p:cNvSpPr>
            <a:spLocks noGrp="1"/>
          </p:cNvSpPr>
          <p:nvPr>
            <p:ph type="sldNum" sz="quarter" idx="12"/>
          </p:nvPr>
        </p:nvSpPr>
        <p:spPr/>
        <p:txBody>
          <a:bodyPr/>
          <a:lstStyle>
            <a:lvl1pPr>
              <a:defRPr/>
            </a:lvl1pPr>
          </a:lstStyle>
          <a:p>
            <a:fld id="{9F44F071-F002-4EA4-98B8-66CACE16EEC1}" type="slidenum">
              <a:rPr lang="cs-CZ"/>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1"/>
        </a:solidFill>
        <a:effectLst/>
      </p:bgPr>
    </p:bg>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97280" y="758952"/>
            <a:ext cx="10058400" cy="3566160"/>
          </a:xfrm>
        </p:spPr>
        <p:txBody>
          <a:bodyPr anchorCtr="0"/>
          <a:lstStyle>
            <a:lvl1pPr>
              <a:lnSpc>
                <a:spcPct val="85000"/>
              </a:lnSpc>
              <a:defRPr sz="8000" b="0">
                <a:solidFill>
                  <a:schemeClr val="tx1">
                    <a:lumMod val="85000"/>
                    <a:lumOff val="15000"/>
                  </a:schemeClr>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7" name="Date Placeholder 3"/>
          <p:cNvSpPr>
            <a:spLocks noGrp="1"/>
          </p:cNvSpPr>
          <p:nvPr>
            <p:ph type="dt" sz="half" idx="10"/>
          </p:nvPr>
        </p:nvSpPr>
        <p:spPr/>
        <p:txBody>
          <a:bodyPr/>
          <a:lstStyle>
            <a:lvl1pPr>
              <a:defRPr/>
            </a:lvl1pPr>
          </a:lstStyle>
          <a:p>
            <a:pPr>
              <a:defRPr/>
            </a:pPr>
            <a:fld id="{6D5E03FE-274D-4C03-B30A-CA2EB7E62810}" type="datetimeFigureOut">
              <a:rPr lang="cs-CZ"/>
              <a:pPr>
                <a:defRPr/>
              </a:pPr>
              <a:t>18.4.2014</a:t>
            </a:fld>
            <a:endParaRPr lang="cs-CZ"/>
          </a:p>
        </p:txBody>
      </p:sp>
      <p:sp>
        <p:nvSpPr>
          <p:cNvPr id="8" name="Footer Placeholder 4"/>
          <p:cNvSpPr>
            <a:spLocks noGrp="1"/>
          </p:cNvSpPr>
          <p:nvPr>
            <p:ph type="ftr" sz="quarter" idx="11"/>
          </p:nvPr>
        </p:nvSpPr>
        <p:spPr/>
        <p:txBody>
          <a:bodyPr/>
          <a:lstStyle>
            <a:lvl1pPr>
              <a:defRPr/>
            </a:lvl1pPr>
          </a:lstStyle>
          <a:p>
            <a:pPr>
              <a:defRPr/>
            </a:pPr>
            <a:endParaRPr lang="cs-CZ"/>
          </a:p>
        </p:txBody>
      </p:sp>
      <p:sp>
        <p:nvSpPr>
          <p:cNvPr id="9" name="Slide Number Placeholder 5"/>
          <p:cNvSpPr>
            <a:spLocks noGrp="1"/>
          </p:cNvSpPr>
          <p:nvPr>
            <p:ph type="sldNum" sz="quarter" idx="12"/>
          </p:nvPr>
        </p:nvSpPr>
        <p:spPr/>
        <p:txBody>
          <a:bodyPr/>
          <a:lstStyle>
            <a:lvl1pPr>
              <a:defRPr/>
            </a:lvl1pPr>
          </a:lstStyle>
          <a:p>
            <a:fld id="{ACF5C04E-F3B1-42EE-9FDF-717ED0204A36}" type="slidenum">
              <a:rPr lang="cs-CZ"/>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3"/>
          <p:cNvSpPr>
            <a:spLocks noGrp="1"/>
          </p:cNvSpPr>
          <p:nvPr>
            <p:ph type="dt" sz="half" idx="10"/>
          </p:nvPr>
        </p:nvSpPr>
        <p:spPr/>
        <p:txBody>
          <a:bodyPr/>
          <a:lstStyle>
            <a:lvl1pPr>
              <a:defRPr/>
            </a:lvl1pPr>
          </a:lstStyle>
          <a:p>
            <a:pPr>
              <a:defRPr/>
            </a:pPr>
            <a:fld id="{D9421AAA-CF08-4ADE-81CC-626F5A5DDB10}" type="datetimeFigureOut">
              <a:rPr lang="cs-CZ"/>
              <a:pPr>
                <a:defRPr/>
              </a:pPr>
              <a:t>18.4.2014</a:t>
            </a:fld>
            <a:endParaRPr lang="cs-CZ"/>
          </a:p>
        </p:txBody>
      </p:sp>
      <p:sp>
        <p:nvSpPr>
          <p:cNvPr id="6" name="Footer Placeholder 4"/>
          <p:cNvSpPr>
            <a:spLocks noGrp="1"/>
          </p:cNvSpPr>
          <p:nvPr>
            <p:ph type="ftr" sz="quarter" idx="11"/>
          </p:nvPr>
        </p:nvSpPr>
        <p:spPr/>
        <p:txBody>
          <a:bodyPr/>
          <a:lstStyle>
            <a:lvl1pPr>
              <a:defRPr/>
            </a:lvl1pPr>
          </a:lstStyle>
          <a:p>
            <a:pPr>
              <a:defRPr/>
            </a:pPr>
            <a:endParaRPr lang="cs-CZ"/>
          </a:p>
        </p:txBody>
      </p:sp>
      <p:sp>
        <p:nvSpPr>
          <p:cNvPr id="7" name="Slide Number Placeholder 5"/>
          <p:cNvSpPr>
            <a:spLocks noGrp="1"/>
          </p:cNvSpPr>
          <p:nvPr>
            <p:ph type="sldNum" sz="quarter" idx="12"/>
          </p:nvPr>
        </p:nvSpPr>
        <p:spPr/>
        <p:txBody>
          <a:bodyPr/>
          <a:lstStyle>
            <a:lvl1pPr>
              <a:defRPr/>
            </a:lvl1pPr>
          </a:lstStyle>
          <a:p>
            <a:fld id="{46B8B905-D557-4F2F-A69B-A19E58786EE5}" type="slidenum">
              <a:rPr lang="cs-CZ"/>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97280" y="2582334"/>
            <a:ext cx="4937760" cy="3378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6217920" y="2582334"/>
            <a:ext cx="4937760" cy="3378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3"/>
          <p:cNvSpPr>
            <a:spLocks noGrp="1"/>
          </p:cNvSpPr>
          <p:nvPr>
            <p:ph type="dt" sz="half" idx="10"/>
          </p:nvPr>
        </p:nvSpPr>
        <p:spPr/>
        <p:txBody>
          <a:bodyPr/>
          <a:lstStyle>
            <a:lvl1pPr>
              <a:defRPr/>
            </a:lvl1pPr>
          </a:lstStyle>
          <a:p>
            <a:pPr>
              <a:defRPr/>
            </a:pPr>
            <a:fld id="{9B15989F-9408-4F35-B002-EA2B5761990E}" type="datetimeFigureOut">
              <a:rPr lang="cs-CZ"/>
              <a:pPr>
                <a:defRPr/>
              </a:pPr>
              <a:t>18.4.2014</a:t>
            </a:fld>
            <a:endParaRPr lang="cs-CZ"/>
          </a:p>
        </p:txBody>
      </p:sp>
      <p:sp>
        <p:nvSpPr>
          <p:cNvPr id="8" name="Footer Placeholder 4"/>
          <p:cNvSpPr>
            <a:spLocks noGrp="1"/>
          </p:cNvSpPr>
          <p:nvPr>
            <p:ph type="ftr" sz="quarter" idx="11"/>
          </p:nvPr>
        </p:nvSpPr>
        <p:spPr/>
        <p:txBody>
          <a:bodyPr/>
          <a:lstStyle>
            <a:lvl1pPr>
              <a:defRPr/>
            </a:lvl1pPr>
          </a:lstStyle>
          <a:p>
            <a:pPr>
              <a:defRPr/>
            </a:pPr>
            <a:endParaRPr lang="cs-CZ"/>
          </a:p>
        </p:txBody>
      </p:sp>
      <p:sp>
        <p:nvSpPr>
          <p:cNvPr id="9" name="Slide Number Placeholder 5"/>
          <p:cNvSpPr>
            <a:spLocks noGrp="1"/>
          </p:cNvSpPr>
          <p:nvPr>
            <p:ph type="sldNum" sz="quarter" idx="12"/>
          </p:nvPr>
        </p:nvSpPr>
        <p:spPr/>
        <p:txBody>
          <a:bodyPr/>
          <a:lstStyle>
            <a:lvl1pPr>
              <a:defRPr/>
            </a:lvl1pPr>
          </a:lstStyle>
          <a:p>
            <a:fld id="{BF19B40F-638E-4022-887E-DA03418ABE2F}" type="slidenum">
              <a:rPr lang="cs-CZ"/>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3"/>
          <p:cNvSpPr>
            <a:spLocks noGrp="1"/>
          </p:cNvSpPr>
          <p:nvPr>
            <p:ph type="dt" sz="half" idx="10"/>
          </p:nvPr>
        </p:nvSpPr>
        <p:spPr/>
        <p:txBody>
          <a:bodyPr/>
          <a:lstStyle>
            <a:lvl1pPr>
              <a:defRPr/>
            </a:lvl1pPr>
          </a:lstStyle>
          <a:p>
            <a:pPr>
              <a:defRPr/>
            </a:pPr>
            <a:fld id="{CCB74C40-5FC7-425C-90EE-A6A7FD68D647}" type="datetimeFigureOut">
              <a:rPr lang="cs-CZ"/>
              <a:pPr>
                <a:defRPr/>
              </a:pPr>
              <a:t>18.4.2014</a:t>
            </a:fld>
            <a:endParaRPr lang="cs-CZ"/>
          </a:p>
        </p:txBody>
      </p:sp>
      <p:sp>
        <p:nvSpPr>
          <p:cNvPr id="4" name="Footer Placeholder 4"/>
          <p:cNvSpPr>
            <a:spLocks noGrp="1"/>
          </p:cNvSpPr>
          <p:nvPr>
            <p:ph type="ftr" sz="quarter" idx="11"/>
          </p:nvPr>
        </p:nvSpPr>
        <p:spPr/>
        <p:txBody>
          <a:bodyPr/>
          <a:lstStyle>
            <a:lvl1pPr>
              <a:defRPr/>
            </a:lvl1pPr>
          </a:lstStyle>
          <a:p>
            <a:pPr>
              <a:defRPr/>
            </a:pPr>
            <a:endParaRPr lang="cs-CZ"/>
          </a:p>
        </p:txBody>
      </p:sp>
      <p:sp>
        <p:nvSpPr>
          <p:cNvPr id="5" name="Slide Number Placeholder 5"/>
          <p:cNvSpPr>
            <a:spLocks noGrp="1"/>
          </p:cNvSpPr>
          <p:nvPr>
            <p:ph type="sldNum" sz="quarter" idx="12"/>
          </p:nvPr>
        </p:nvSpPr>
        <p:spPr/>
        <p:txBody>
          <a:bodyPr/>
          <a:lstStyle>
            <a:lvl1pPr>
              <a:defRPr/>
            </a:lvl1pPr>
          </a:lstStyle>
          <a:p>
            <a:fld id="{FC043C9E-424E-4129-B986-6207F97678D2}" type="slidenum">
              <a:rPr lang="cs-CZ"/>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5"/>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pPr>
              <a:defRPr/>
            </a:pPr>
            <a:fld id="{A4640000-57F9-4962-9810-5306263F648E}" type="datetimeFigureOut">
              <a:rPr lang="cs-CZ"/>
              <a:pPr>
                <a:defRPr/>
              </a:pPr>
              <a:t>18.4.2014</a:t>
            </a:fld>
            <a:endParaRPr lang="cs-CZ"/>
          </a:p>
        </p:txBody>
      </p:sp>
      <p:sp>
        <p:nvSpPr>
          <p:cNvPr id="5" name="Footer Placeholder 7"/>
          <p:cNvSpPr>
            <a:spLocks noGrp="1"/>
          </p:cNvSpPr>
          <p:nvPr>
            <p:ph type="ftr" sz="quarter" idx="11"/>
          </p:nvPr>
        </p:nvSpPr>
        <p:spPr/>
        <p:txBody>
          <a:bodyPr/>
          <a:lstStyle>
            <a:lvl1pPr>
              <a:defRPr>
                <a:solidFill>
                  <a:srgbClr val="FFFFFF"/>
                </a:solidFill>
              </a:defRPr>
            </a:lvl1pPr>
          </a:lstStyle>
          <a:p>
            <a:pPr>
              <a:defRPr/>
            </a:pPr>
            <a:endParaRPr lang="cs-CZ"/>
          </a:p>
        </p:txBody>
      </p:sp>
      <p:sp>
        <p:nvSpPr>
          <p:cNvPr id="6" name="Slide Number Placeholder 8"/>
          <p:cNvSpPr>
            <a:spLocks noGrp="1"/>
          </p:cNvSpPr>
          <p:nvPr>
            <p:ph type="sldNum" sz="quarter" idx="12"/>
          </p:nvPr>
        </p:nvSpPr>
        <p:spPr/>
        <p:txBody>
          <a:bodyPr/>
          <a:lstStyle>
            <a:lvl1pPr>
              <a:defRPr/>
            </a:lvl1pPr>
          </a:lstStyle>
          <a:p>
            <a:fld id="{41FA7119-BEC4-47DC-A5AE-CBF9BE8ECB94}" type="slidenum">
              <a:rPr lang="cs-CZ"/>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5" name="Rectangle 7"/>
          <p:cNvSpPr/>
          <p:nvPr/>
        </p:nvSpPr>
        <p:spPr>
          <a:xfrm>
            <a:off x="0" y="0"/>
            <a:ext cx="40513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4040188" y="0"/>
            <a:ext cx="635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lstStyle>
            <a:lvl1pPr>
              <a:defRPr sz="3600" b="0">
                <a:solidFill>
                  <a:srgbClr val="FFFFFF"/>
                </a:solidFill>
              </a:defRPr>
            </a:lvl1pPr>
          </a:lstStyle>
          <a:p>
            <a:r>
              <a:rPr lang="cs-CZ" smtClean="0"/>
              <a:t>Kliknutím lze upravit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7" name="Date Placeholder 4"/>
          <p:cNvSpPr>
            <a:spLocks noGrp="1"/>
          </p:cNvSpPr>
          <p:nvPr>
            <p:ph type="dt" sz="half" idx="10"/>
          </p:nvPr>
        </p:nvSpPr>
        <p:spPr>
          <a:xfrm>
            <a:off x="465138" y="6459538"/>
            <a:ext cx="2619375" cy="365125"/>
          </a:xfrm>
        </p:spPr>
        <p:txBody>
          <a:bodyPr/>
          <a:lstStyle>
            <a:lvl1pPr algn="l">
              <a:defRPr/>
            </a:lvl1pPr>
          </a:lstStyle>
          <a:p>
            <a:pPr>
              <a:defRPr/>
            </a:pPr>
            <a:fld id="{47EFFA8D-E0EB-4DB1-B62A-5FF75763E3D3}" type="datetimeFigureOut">
              <a:rPr lang="cs-CZ"/>
              <a:pPr>
                <a:defRPr/>
              </a:pPr>
              <a:t>18.4.2014</a:t>
            </a:fld>
            <a:endParaRPr lang="cs-CZ"/>
          </a:p>
        </p:txBody>
      </p:sp>
      <p:sp>
        <p:nvSpPr>
          <p:cNvPr id="8" name="Footer Placeholder 5"/>
          <p:cNvSpPr>
            <a:spLocks noGrp="1"/>
          </p:cNvSpPr>
          <p:nvPr>
            <p:ph type="ftr" sz="quarter" idx="11"/>
          </p:nvPr>
        </p:nvSpPr>
        <p:spPr>
          <a:xfrm>
            <a:off x="4800600" y="6459538"/>
            <a:ext cx="4648200" cy="365125"/>
          </a:xfrm>
        </p:spPr>
        <p:txBody>
          <a:bodyPr/>
          <a:lstStyle>
            <a:lvl1pPr algn="l">
              <a:defRPr>
                <a:solidFill>
                  <a:schemeClr val="tx2"/>
                </a:solidFill>
              </a:defRPr>
            </a:lvl1pPr>
          </a:lstStyle>
          <a:p>
            <a:pPr>
              <a:defRPr/>
            </a:pPr>
            <a:endParaRPr lang="cs-CZ"/>
          </a:p>
        </p:txBody>
      </p:sp>
      <p:sp>
        <p:nvSpPr>
          <p:cNvPr id="9" name="Slide Number Placeholder 6"/>
          <p:cNvSpPr>
            <a:spLocks noGrp="1"/>
          </p:cNvSpPr>
          <p:nvPr>
            <p:ph type="sldNum" sz="quarter" idx="12"/>
          </p:nvPr>
        </p:nvSpPr>
        <p:spPr/>
        <p:txBody>
          <a:bodyPr/>
          <a:lstStyle>
            <a:lvl1pPr>
              <a:defRPr>
                <a:solidFill>
                  <a:schemeClr val="tx2"/>
                </a:solidFill>
              </a:defRPr>
            </a:lvl1pPr>
          </a:lstStyle>
          <a:p>
            <a:fld id="{8AFC67A1-5445-425B-AD45-892C5AEFE3FE}" type="slidenum">
              <a:rPr lang="cs-CZ"/>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0" y="4914900"/>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tIns="0" bIns="0">
            <a:noAutofit/>
          </a:bodyPr>
          <a:lstStyle>
            <a:lvl1pPr>
              <a:defRPr sz="3600" b="0">
                <a:solidFill>
                  <a:srgbClr val="FFFFFF"/>
                </a:solidFill>
              </a:defRPr>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5" y="0"/>
            <a:ext cx="12191985" cy="4915076"/>
          </a:xfrm>
          <a:blipFill>
            <a:blip r:embed="rId2" cstate="print"/>
            <a:stretch>
              <a:fillRect/>
            </a:stretch>
          </a:blipFill>
        </p:spPr>
        <p:txBody>
          <a:bodyPr lIns="457200" tIns="457200" rtlCol="0">
            <a:normAutofit/>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endParaRPr lang="en-US" noProof="0"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7" name="Date Placeholder 4"/>
          <p:cNvSpPr>
            <a:spLocks noGrp="1"/>
          </p:cNvSpPr>
          <p:nvPr>
            <p:ph type="dt" sz="half" idx="10"/>
          </p:nvPr>
        </p:nvSpPr>
        <p:spPr/>
        <p:txBody>
          <a:bodyPr/>
          <a:lstStyle>
            <a:lvl1pPr>
              <a:defRPr/>
            </a:lvl1pPr>
          </a:lstStyle>
          <a:p>
            <a:pPr>
              <a:defRPr/>
            </a:pPr>
            <a:fld id="{23AF8EB3-E763-4244-9350-586B1FB62FFE}" type="datetimeFigureOut">
              <a:rPr lang="cs-CZ"/>
              <a:pPr>
                <a:defRPr/>
              </a:pPr>
              <a:t>18.4.2014</a:t>
            </a:fld>
            <a:endParaRPr lang="cs-CZ"/>
          </a:p>
        </p:txBody>
      </p:sp>
      <p:sp>
        <p:nvSpPr>
          <p:cNvPr id="8" name="Footer Placeholder 5"/>
          <p:cNvSpPr>
            <a:spLocks noGrp="1"/>
          </p:cNvSpPr>
          <p:nvPr>
            <p:ph type="ftr" sz="quarter" idx="11"/>
          </p:nvPr>
        </p:nvSpPr>
        <p:spPr/>
        <p:txBody>
          <a:bodyPr/>
          <a:lstStyle>
            <a:lvl1pPr>
              <a:defRPr/>
            </a:lvl1pPr>
          </a:lstStyle>
          <a:p>
            <a:pPr>
              <a:defRPr/>
            </a:pPr>
            <a:endParaRPr lang="cs-CZ"/>
          </a:p>
        </p:txBody>
      </p:sp>
      <p:sp>
        <p:nvSpPr>
          <p:cNvPr id="9" name="Slide Number Placeholder 6"/>
          <p:cNvSpPr>
            <a:spLocks noGrp="1"/>
          </p:cNvSpPr>
          <p:nvPr>
            <p:ph type="sldNum" sz="quarter" idx="12"/>
          </p:nvPr>
        </p:nvSpPr>
        <p:spPr/>
        <p:txBody>
          <a:bodyPr/>
          <a:lstStyle>
            <a:lvl1pPr>
              <a:defRPr/>
            </a:lvl1pPr>
          </a:lstStyle>
          <a:p>
            <a:fld id="{8E41ECB3-D56D-43D4-B907-98EFEB74154E}" type="slidenum">
              <a:rPr lang="cs-CZ"/>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12192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6963" y="287338"/>
            <a:ext cx="10058400" cy="1449387"/>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1029" name="Text Placeholder 2"/>
          <p:cNvSpPr>
            <a:spLocks noGrp="1"/>
          </p:cNvSpPr>
          <p:nvPr>
            <p:ph type="body" idx="1"/>
          </p:nvPr>
        </p:nvSpPr>
        <p:spPr bwMode="auto">
          <a:xfrm>
            <a:off x="1096963" y="1846263"/>
            <a:ext cx="10058400" cy="4022725"/>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4" name="Date Placeholder 3"/>
          <p:cNvSpPr>
            <a:spLocks noGrp="1"/>
          </p:cNvSpPr>
          <p:nvPr>
            <p:ph type="dt" sz="half" idx="2"/>
          </p:nvPr>
        </p:nvSpPr>
        <p:spPr>
          <a:xfrm>
            <a:off x="1096963" y="6459538"/>
            <a:ext cx="2473325"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rgbClr val="FFFFFF"/>
                </a:solidFill>
                <a:latin typeface="+mn-lt"/>
              </a:defRPr>
            </a:lvl1pPr>
          </a:lstStyle>
          <a:p>
            <a:pPr>
              <a:defRPr/>
            </a:pPr>
            <a:fld id="{8653CB0F-CE33-415A-8A50-CCD5DE15EE3A}" type="datetimeFigureOut">
              <a:rPr lang="cs-CZ"/>
              <a:pPr>
                <a:defRPr/>
              </a:pPr>
              <a:t>18.4.2014</a:t>
            </a:fld>
            <a:endParaRPr lang="cs-CZ"/>
          </a:p>
        </p:txBody>
      </p:sp>
      <p:sp>
        <p:nvSpPr>
          <p:cNvPr id="5" name="Footer Placeholder 4"/>
          <p:cNvSpPr>
            <a:spLocks noGrp="1"/>
          </p:cNvSpPr>
          <p:nvPr>
            <p:ph type="ftr" sz="quarter" idx="3"/>
          </p:nvPr>
        </p:nvSpPr>
        <p:spPr>
          <a:xfrm>
            <a:off x="3686175" y="6459538"/>
            <a:ext cx="4822825" cy="365125"/>
          </a:xfrm>
          <a:prstGeom prst="rect">
            <a:avLst/>
          </a:prstGeom>
        </p:spPr>
        <p:txBody>
          <a:bodyPr vert="horz" lIns="91440" tIns="45720" rIns="91440" bIns="45720" rtlCol="0" anchor="ctr"/>
          <a:lstStyle>
            <a:lvl1pPr algn="ctr" eaLnBrk="1" fontAlgn="auto" hangingPunct="1">
              <a:spcBef>
                <a:spcPts val="0"/>
              </a:spcBef>
              <a:spcAft>
                <a:spcPts val="0"/>
              </a:spcAft>
              <a:defRPr sz="900" cap="all" baseline="0">
                <a:solidFill>
                  <a:srgbClr val="FFFFFF"/>
                </a:solidFill>
                <a:latin typeface="+mn-lt"/>
              </a:defRPr>
            </a:lvl1pPr>
          </a:lstStyle>
          <a:p>
            <a:pPr>
              <a:defRPr/>
            </a:pPr>
            <a:endParaRPr lang="cs-CZ"/>
          </a:p>
        </p:txBody>
      </p:sp>
      <p:sp>
        <p:nvSpPr>
          <p:cNvPr id="6" name="Slide Number Placeholder 5"/>
          <p:cNvSpPr>
            <a:spLocks noGrp="1"/>
          </p:cNvSpPr>
          <p:nvPr>
            <p:ph type="sldNum" sz="quarter" idx="4"/>
          </p:nvPr>
        </p:nvSpPr>
        <p:spPr>
          <a:xfrm>
            <a:off x="9901238" y="6459538"/>
            <a:ext cx="1311275"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solidFill>
                  <a:srgbClr val="FFFFFF"/>
                </a:solidFill>
              </a:defRPr>
            </a:lvl1pPr>
          </a:lstStyle>
          <a:p>
            <a:fld id="{AE10453B-ECB6-4568-A664-CEEFBBF22F81}" type="slidenum">
              <a:rPr lang="cs-CZ"/>
              <a:pPr/>
              <a:t>‹#›</a:t>
            </a:fld>
            <a:endParaRPr lang="cs-CZ"/>
          </a:p>
        </p:txBody>
      </p:sp>
      <p:cxnSp>
        <p:nvCxnSpPr>
          <p:cNvPr id="10" name="Straight Connector 9"/>
          <p:cNvCxnSpPr/>
          <p:nvPr/>
        </p:nvCxnSpPr>
        <p:spPr>
          <a:xfrm>
            <a:off x="1193800" y="1738313"/>
            <a:ext cx="996632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63" r:id="rId1"/>
    <p:sldLayoutId id="2147483758" r:id="rId2"/>
    <p:sldLayoutId id="2147483764" r:id="rId3"/>
    <p:sldLayoutId id="2147483759" r:id="rId4"/>
    <p:sldLayoutId id="2147483760" r:id="rId5"/>
    <p:sldLayoutId id="2147483761" r:id="rId6"/>
    <p:sldLayoutId id="2147483765" r:id="rId7"/>
    <p:sldLayoutId id="2147483766" r:id="rId8"/>
    <p:sldLayoutId id="2147483767" r:id="rId9"/>
    <p:sldLayoutId id="2147483762" r:id="rId10"/>
    <p:sldLayoutId id="2147483768" r:id="rId11"/>
  </p:sldLayoutIdLst>
  <p:txStyles>
    <p:title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itchFamily="34" charset="0"/>
        <a:buChar char=" "/>
        <a:defRPr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Font typeface="Calibri" pitchFamily="34" charset="0"/>
        <a:buChar char="◦"/>
        <a:defRPr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Font typeface="Calibri" pitchFamily="34" charset="0"/>
        <a:buChar char="◦"/>
        <a:defRPr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Font typeface="Calibri" pitchFamily="34" charset="0"/>
        <a:buChar char="◦"/>
        <a:defRPr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Font typeface="Calibri"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help.gv.at/linkaufloesung/applikation-flow?flow=LO&amp;quelle=HELP&amp;leistung=LA-HP-GL-NAG" TargetMode="External"/><Relationship Id="rId2" Type="http://schemas.openxmlformats.org/officeDocument/2006/relationships/hyperlink" Target="https://www.help.gv.at/linkaufloesung/applikation-flow?flow=LO&amp;quelle=HELP&amp;leistung=LA-HP-GL-NAG_21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europaeischer-referenzrahmen.de/sprachkenntnisse.php" TargetMode="External"/><Relationship Id="rId2" Type="http://schemas.openxmlformats.org/officeDocument/2006/relationships/hyperlink" Target="http://www.europaeischer-referenzrahmen.de/sprachzertifikate.php"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help.gv.at/Portal.Node/hlpd/public/content/12/Seite.120309.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help.gv.at/Portal.Node/hlpd/public/content/12/Seite.120222.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help.gv.at/Portal.Node/hlpd/public/content/12/Seite.120308.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help.gv.at/Portal.Node/hlpd/public/content/12/Seite.120500.html" TargetMode="External"/><Relationship Id="rId2" Type="http://schemas.openxmlformats.org/officeDocument/2006/relationships/hyperlink" Target="https://www.help.gv.at/Portal.Node/hlpd/public/content/12/Seite.120402.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help.gv.at/Portal.Node/hlpd/public/content/12/Seite.120110.html" TargetMode="External"/><Relationship Id="rId2" Type="http://schemas.openxmlformats.org/officeDocument/2006/relationships/hyperlink" Target="https://www.help.gv.at/Portal.Node/hlpd/public/content/12/Seite.120000.html" TargetMode="External"/><Relationship Id="rId1" Type="http://schemas.openxmlformats.org/officeDocument/2006/relationships/slideLayout" Target="../slideLayouts/slideLayout2.xml"/><Relationship Id="rId4" Type="http://schemas.openxmlformats.org/officeDocument/2006/relationships/hyperlink" Target="https://www.help.gv.at/Portal.Node/hlpd/public/content/26/Seite.260422.html"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bmeia.gv.at/aussenministerium/integration.html" TargetMode="External"/><Relationship Id="rId2" Type="http://schemas.openxmlformats.org/officeDocument/2006/relationships/hyperlink" Target="http://www.europaeischer-referenzrahmen.de/" TargetMode="External"/><Relationship Id="rId1" Type="http://schemas.openxmlformats.org/officeDocument/2006/relationships/slideLayout" Target="../slideLayouts/slideLayout2.xml"/><Relationship Id="rId5" Type="http://schemas.openxmlformats.org/officeDocument/2006/relationships/hyperlink" Target="https://www.help.gv.at/Portal.Node/hlpd/public/content/12/Seite.120221.html" TargetMode="External"/><Relationship Id="rId4" Type="http://schemas.openxmlformats.org/officeDocument/2006/relationships/hyperlink" Target="http://www.integrationsfonds.at/oeif_dossiers/wie_spricht_oesterreich/"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help.gv.at/Portal.Node/hlpd/public/content/12/Seite.120810.html" TargetMode="External"/><Relationship Id="rId2" Type="http://schemas.openxmlformats.org/officeDocument/2006/relationships/hyperlink" Target="https://www.help.gv.at/Portal.Node/hlpd/public/content/99/Seite.991094.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www.help.gv.at/Portal.Node/hlpd/public/content/12/Seite.120305.html" TargetMode="External"/><Relationship Id="rId3" Type="http://schemas.openxmlformats.org/officeDocument/2006/relationships/hyperlink" Target="https://www.help.gv.at/Portal.Node/hlpd/public/content/12/Seite.120308.html" TargetMode="External"/><Relationship Id="rId7" Type="http://schemas.openxmlformats.org/officeDocument/2006/relationships/hyperlink" Target="https://www.help.gv.at/Portal.Node/hlpd/public/content/12/Seite.120302.html" TargetMode="External"/><Relationship Id="rId2" Type="http://schemas.openxmlformats.org/officeDocument/2006/relationships/hyperlink" Target="https://www.help.gv.at/Portal.Node/hlpd/public/content/12/Seite.120101.html" TargetMode="External"/><Relationship Id="rId1" Type="http://schemas.openxmlformats.org/officeDocument/2006/relationships/slideLayout" Target="../slideLayouts/slideLayout2.xml"/><Relationship Id="rId6" Type="http://schemas.openxmlformats.org/officeDocument/2006/relationships/hyperlink" Target="https://www.help.gv.at/Portal.Node/hlpd/public/content/12/Seite.120310.html" TargetMode="External"/><Relationship Id="rId5" Type="http://schemas.openxmlformats.org/officeDocument/2006/relationships/hyperlink" Target="https://www.help.gv.at/Portal.Node/hlpd/public/content/12/Seite.120309.html" TargetMode="External"/><Relationship Id="rId10" Type="http://schemas.openxmlformats.org/officeDocument/2006/relationships/hyperlink" Target="https://www.help.gv.at/Portal.Node/hlpd/public/content/12/Seite.120402.html" TargetMode="External"/><Relationship Id="rId4" Type="http://schemas.openxmlformats.org/officeDocument/2006/relationships/hyperlink" Target="https://www.help.gv.at/Portal.Node/hlpd/public/content/12/Seite.120307.html" TargetMode="External"/><Relationship Id="rId9" Type="http://schemas.openxmlformats.org/officeDocument/2006/relationships/hyperlink" Target="https://www.help.gv.at/Portal.Node/hlpd/public/content/12/Seite.120401.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096963" y="758825"/>
            <a:ext cx="10058400" cy="3565525"/>
          </a:xfrm>
        </p:spPr>
        <p:txBody>
          <a:bodyPr/>
          <a:lstStyle/>
          <a:p>
            <a:pPr eaLnBrk="1" fontAlgn="auto" hangingPunct="1">
              <a:spcAft>
                <a:spcPts val="0"/>
              </a:spcAft>
              <a:defRPr/>
            </a:pPr>
            <a:r>
              <a:rPr lang="de-AT" dirty="0" smtClean="0"/>
              <a:t>Integrationspolitik</a:t>
            </a:r>
            <a:r>
              <a:rPr lang="cs-CZ" dirty="0" smtClean="0"/>
              <a:t> </a:t>
            </a:r>
            <a:r>
              <a:rPr lang="de-AT" dirty="0" smtClean="0"/>
              <a:t>Österreichs</a:t>
            </a:r>
            <a:endParaRPr lang="cs-CZ" dirty="0"/>
          </a:p>
        </p:txBody>
      </p:sp>
      <p:sp>
        <p:nvSpPr>
          <p:cNvPr id="3" name="Podnadpis 2"/>
          <p:cNvSpPr>
            <a:spLocks noGrp="1"/>
          </p:cNvSpPr>
          <p:nvPr>
            <p:ph type="subTitle" idx="1"/>
          </p:nvPr>
        </p:nvSpPr>
        <p:spPr>
          <a:xfrm>
            <a:off x="1100138" y="4456113"/>
            <a:ext cx="10058400" cy="1143000"/>
          </a:xfrm>
        </p:spPr>
        <p:txBody>
          <a:bodyPr rtlCol="0"/>
          <a:lstStyle/>
          <a:p>
            <a:pPr eaLnBrk="1" fontAlgn="auto" hangingPunct="1">
              <a:defRPr/>
            </a:pPr>
            <a:endParaRPr lang="cs-CZ" dirty="0" smtClean="0"/>
          </a:p>
          <a:p>
            <a:pPr eaLnBrk="1" fontAlgn="auto" hangingPunct="1">
              <a:defRPr/>
            </a:pPr>
            <a:r>
              <a:rPr lang="de-AT" dirty="0" smtClean="0"/>
              <a:t>Jaroslav </a:t>
            </a:r>
            <a:r>
              <a:rPr lang="cs-CZ" dirty="0" smtClean="0"/>
              <a:t>Pokorný</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de-AT" dirty="0" smtClean="0">
                <a:solidFill>
                  <a:schemeClr val="tx1">
                    <a:lumMod val="75000"/>
                    <a:lumOff val="25000"/>
                  </a:schemeClr>
                </a:solidFill>
              </a:rPr>
              <a:t>Aufenthaltstitel</a:t>
            </a:r>
            <a:endParaRPr lang="de-AT" dirty="0">
              <a:solidFill>
                <a:schemeClr val="tx1">
                  <a:lumMod val="75000"/>
                  <a:lumOff val="25000"/>
                </a:schemeClr>
              </a:solidFill>
            </a:endParaRPr>
          </a:p>
        </p:txBody>
      </p:sp>
      <p:sp>
        <p:nvSpPr>
          <p:cNvPr id="17411" name="Zástupný symbol pro obsah 2"/>
          <p:cNvSpPr>
            <a:spLocks noGrp="1"/>
          </p:cNvSpPr>
          <p:nvPr>
            <p:ph idx="1"/>
          </p:nvPr>
        </p:nvSpPr>
        <p:spPr/>
        <p:txBody>
          <a:bodyPr/>
          <a:lstStyle/>
          <a:p>
            <a:pPr eaLnBrk="1" hangingPunct="1"/>
            <a:r>
              <a:rPr lang="de-AT" smtClean="0"/>
              <a:t>Nach § </a:t>
            </a:r>
            <a:r>
              <a:rPr lang="de-AT" smtClean="0">
                <a:solidFill>
                  <a:schemeClr val="tx1"/>
                </a:solidFill>
                <a:hlinkClick r:id="rId2" tooltip="Öffnet in einem neuen Fenster"/>
              </a:rPr>
              <a:t>21a</a:t>
            </a:r>
            <a:r>
              <a:rPr lang="de-AT" smtClean="0">
                <a:solidFill>
                  <a:schemeClr val="tx1"/>
                </a:solidFill>
              </a:rPr>
              <a:t> </a:t>
            </a:r>
            <a:r>
              <a:rPr lang="de-AT" smtClean="0">
                <a:solidFill>
                  <a:schemeClr val="tx1"/>
                </a:solidFill>
                <a:hlinkClick r:id="rId3" tooltip="Öffnet in einem neuen Fenster"/>
              </a:rPr>
              <a:t>Niederlassungs- und Aufenthaltsgesetz</a:t>
            </a:r>
            <a:r>
              <a:rPr lang="de-AT" smtClean="0">
                <a:solidFill>
                  <a:schemeClr val="tx1"/>
                </a:solidFill>
              </a:rPr>
              <a:t> </a:t>
            </a:r>
            <a:r>
              <a:rPr lang="de-AT" smtClean="0"/>
              <a:t>(NAG)</a:t>
            </a:r>
            <a:endParaRPr lang="cs-CZ" smtClean="0"/>
          </a:p>
          <a:p>
            <a:pPr eaLnBrk="1" hangingPunct="1"/>
            <a:r>
              <a:rPr lang="de-AT" smtClean="0"/>
              <a:t>"Rot-Weiß-Rot – Karte plus",</a:t>
            </a:r>
            <a:endParaRPr lang="cs-CZ" smtClean="0"/>
          </a:p>
          <a:p>
            <a:pPr eaLnBrk="1" hangingPunct="1"/>
            <a:r>
              <a:rPr lang="de-AT" smtClean="0"/>
              <a:t> "Familienangehöriger",</a:t>
            </a:r>
            <a:endParaRPr lang="cs-CZ" smtClean="0"/>
          </a:p>
          <a:p>
            <a:pPr eaLnBrk="1" hangingPunct="1"/>
            <a:r>
              <a:rPr lang="de-AT" smtClean="0"/>
              <a:t> "Niederlassungsbewilligung", </a:t>
            </a:r>
            <a:endParaRPr lang="cs-CZ" smtClean="0"/>
          </a:p>
          <a:p>
            <a:pPr eaLnBrk="1" hangingPunct="1"/>
            <a:r>
              <a:rPr lang="de-AT" smtClean="0"/>
              <a:t>"Niederlassungsbewilligung – ausgenommen Erwerbstätigkeit" </a:t>
            </a:r>
            <a:endParaRPr lang="cs-CZ" smtClean="0"/>
          </a:p>
          <a:p>
            <a:pPr eaLnBrk="1" hangingPunct="1"/>
            <a:r>
              <a:rPr lang="de-AT" smtClean="0"/>
              <a:t>oder "Niederlassungsbewilligung – Angehöriger„</a:t>
            </a:r>
            <a:endParaRPr lang="cs-CZ" smtClean="0"/>
          </a:p>
          <a:p>
            <a:pPr eaLnBrk="1" hangingPunct="1"/>
            <a:r>
              <a:rPr lang="de-AT" smtClean="0"/>
              <a:t>erstmalige Stellung eines Antrages auf Erteilung eines Aufenthaltstitel</a:t>
            </a:r>
            <a:r>
              <a:rPr lang="cs-CZ" smtClean="0"/>
              <a:t>s </a:t>
            </a:r>
            <a:r>
              <a:rPr lang="cs-CZ" smtClean="0">
                <a:sym typeface="Wingdings" pitchFamily="2" charset="2"/>
              </a:rPr>
              <a:t></a:t>
            </a:r>
            <a:r>
              <a:rPr lang="de-AT" smtClean="0"/>
              <a:t>" Kenntnisse der deutschen Sprache auf </a:t>
            </a:r>
            <a:r>
              <a:rPr lang="de-AT" u="sng" smtClean="0"/>
              <a:t>A1-Niveau des Gemeinsamen Europäischen Referenzrahmens</a:t>
            </a:r>
            <a:endParaRPr lang="cs-CZ"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de-AT" dirty="0" smtClean="0">
                <a:solidFill>
                  <a:schemeClr val="tx1">
                    <a:lumMod val="75000"/>
                    <a:lumOff val="25000"/>
                  </a:schemeClr>
                </a:solidFill>
              </a:rPr>
              <a:t>Der Gemeinsame Europäische Referenzrahmen</a:t>
            </a:r>
            <a:endParaRPr lang="cs-CZ" dirty="0">
              <a:solidFill>
                <a:schemeClr val="tx1">
                  <a:lumMod val="75000"/>
                  <a:lumOff val="25000"/>
                </a:schemeClr>
              </a:solidFill>
            </a:endParaRPr>
          </a:p>
        </p:txBody>
      </p:sp>
      <p:sp>
        <p:nvSpPr>
          <p:cNvPr id="18435" name="Zástupný symbol pro obsah 2"/>
          <p:cNvSpPr>
            <a:spLocks noGrp="1"/>
          </p:cNvSpPr>
          <p:nvPr>
            <p:ph idx="1"/>
          </p:nvPr>
        </p:nvSpPr>
        <p:spPr/>
        <p:txBody>
          <a:bodyPr/>
          <a:lstStyle/>
          <a:p>
            <a:pPr eaLnBrk="1" hangingPunct="1">
              <a:spcBef>
                <a:spcPct val="0"/>
              </a:spcBef>
              <a:spcAft>
                <a:spcPct val="0"/>
              </a:spcAft>
            </a:pPr>
            <a:r>
              <a:rPr lang="de-DE" smtClean="0"/>
              <a:t>Der Gemeinsame Europäsische Referenzrahmen befasst sich mit der Beurteilung von Fortschritten in den Lernerfolgen bezüglich einer Fremdsprache. Ziel ist, die verschiedenen europäischen </a:t>
            </a:r>
            <a:r>
              <a:rPr lang="de-DE" smtClean="0">
                <a:hlinkClick r:id="rId2"/>
              </a:rPr>
              <a:t>Sprachzertifikate</a:t>
            </a:r>
            <a:r>
              <a:rPr lang="de-DE" smtClean="0"/>
              <a:t> untereinander vergleichbar zu machen und einen Maßstab für den Erwerb von </a:t>
            </a:r>
            <a:r>
              <a:rPr lang="de-DE" smtClean="0">
                <a:hlinkClick r:id="rId3"/>
              </a:rPr>
              <a:t>Sprachkenntnissen</a:t>
            </a:r>
            <a:r>
              <a:rPr lang="de-DE" smtClean="0"/>
              <a:t> zu schaffen.</a:t>
            </a:r>
          </a:p>
          <a:p>
            <a:pPr eaLnBrk="1" hangingPunct="1">
              <a:spcBef>
                <a:spcPct val="0"/>
              </a:spcBef>
              <a:spcAft>
                <a:spcPct val="0"/>
              </a:spcAft>
            </a:pPr>
            <a:endParaRPr lang="de-DE" smtClean="0"/>
          </a:p>
          <a:p>
            <a:pPr eaLnBrk="1" hangingPunct="1"/>
            <a:r>
              <a:rPr lang="de-DE" smtClean="0"/>
              <a:t> </a:t>
            </a:r>
            <a:r>
              <a:rPr lang="de-DE" b="1" smtClean="0"/>
              <a:t>A1 – Anfänger</a:t>
            </a:r>
          </a:p>
          <a:p>
            <a:pPr eaLnBrk="1" hangingPunct="1"/>
            <a:r>
              <a:rPr lang="de-DE" smtClean="0"/>
              <a:t>Kann vertraute, alltägliche Ausdrücke und ganz einfache Sätze verstehen und verwenden, die auf die Befriedigung konkreter Bedürfnisse zielen. Kann sich und andere vorstellen und anderen Leuten Fragen zu ihrer Person stellen – z. B. wo sie wohnen, was für Leute sie kennen oder was für Dinge sie haben – und kann auf Fragen dieser Art Antwort geben. Kann sich auf einfache Art verständigen, wenn die Gesprächspartnerinnen oder Gesprächspartner langsam und deutlich sprechen und bereit sind zu helfen.</a:t>
            </a:r>
          </a:p>
          <a:p>
            <a:pPr eaLnBrk="1" hangingPunct="1">
              <a:spcBef>
                <a:spcPct val="0"/>
              </a:spcBef>
              <a:spcAft>
                <a:spcPct val="0"/>
              </a:spcAft>
            </a:pPr>
            <a:endParaRPr lang="de-DE"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en-US" dirty="0" smtClean="0">
                <a:solidFill>
                  <a:schemeClr val="tx1">
                    <a:lumMod val="75000"/>
                    <a:lumOff val="25000"/>
                  </a:schemeClr>
                </a:solidFill>
              </a:rPr>
              <a:t>Rot</a:t>
            </a:r>
            <a:r>
              <a:rPr lang="de-AT" dirty="0" smtClean="0">
                <a:solidFill>
                  <a:schemeClr val="tx1">
                    <a:lumMod val="75000"/>
                    <a:lumOff val="25000"/>
                  </a:schemeClr>
                </a:solidFill>
              </a:rPr>
              <a:t>-weiß-Rot – Karte Plus</a:t>
            </a:r>
            <a:endParaRPr lang="cs-CZ" dirty="0">
              <a:solidFill>
                <a:schemeClr val="tx1">
                  <a:lumMod val="75000"/>
                  <a:lumOff val="25000"/>
                </a:schemeClr>
              </a:solidFill>
            </a:endParaRPr>
          </a:p>
        </p:txBody>
      </p:sp>
      <p:sp>
        <p:nvSpPr>
          <p:cNvPr id="3" name="Zástupný symbol pro obsah 2"/>
          <p:cNvSpPr>
            <a:spLocks noGrp="1"/>
          </p:cNvSpPr>
          <p:nvPr>
            <p:ph idx="1"/>
          </p:nvPr>
        </p:nvSpPr>
        <p:spPr/>
        <p:txBody>
          <a:bodyPr rtlCol="0">
            <a:normAutofit fontScale="92500" lnSpcReduction="10000"/>
          </a:bodyPr>
          <a:lstStyle/>
          <a:p>
            <a:pPr marL="91440" indent="-91440" eaLnBrk="1" fontAlgn="auto" hangingPunct="1">
              <a:defRPr/>
            </a:pPr>
            <a:r>
              <a:rPr lang="de-DE" dirty="0">
                <a:solidFill>
                  <a:schemeClr val="tx1">
                    <a:lumMod val="75000"/>
                    <a:lumOff val="25000"/>
                  </a:schemeClr>
                </a:solidFill>
              </a:rPr>
              <a:t>Die "Rot-Weiß-Rot – Karte plus" berechtigt zur befristeten Niederlassung und Ausübung einer Beschäftigung (selbstständig oder unselbstständig) im gesamten Bundesgebiet.</a:t>
            </a:r>
          </a:p>
          <a:p>
            <a:pPr marL="91440" indent="-91440" eaLnBrk="1" fontAlgn="auto" hangingPunct="1">
              <a:defRPr/>
            </a:pPr>
            <a:r>
              <a:rPr lang="de-DE" dirty="0">
                <a:solidFill>
                  <a:schemeClr val="tx1">
                    <a:lumMod val="75000"/>
                    <a:lumOff val="25000"/>
                  </a:schemeClr>
                </a:solidFill>
              </a:rPr>
              <a:t>Die "Rot-Weiß-Rot – Karte plus" kann in folgenden Fällen erteilt werden:</a:t>
            </a:r>
          </a:p>
          <a:p>
            <a:pPr marL="0" indent="0">
              <a:lnSpc>
                <a:spcPct val="100000"/>
              </a:lnSpc>
              <a:spcBef>
                <a:spcPct val="0"/>
              </a:spcBef>
              <a:spcAft>
                <a:spcPct val="0"/>
              </a:spcAft>
              <a:buClrTx/>
              <a:buSzTx/>
              <a:buFont typeface="Calibri" pitchFamily="34" charset="0"/>
              <a:buNone/>
              <a:defRPr/>
            </a:pPr>
            <a:endParaRPr lang="de-AT" dirty="0" smtClean="0">
              <a:solidFill>
                <a:schemeClr val="tx1">
                  <a:lumMod val="75000"/>
                  <a:lumOff val="25000"/>
                </a:schemeClr>
              </a:solidFill>
            </a:endParaRPr>
          </a:p>
          <a:p>
            <a:pPr marL="0" indent="0">
              <a:lnSpc>
                <a:spcPct val="100000"/>
              </a:lnSpc>
              <a:spcBef>
                <a:spcPct val="0"/>
              </a:spcBef>
              <a:spcAft>
                <a:spcPct val="0"/>
              </a:spcAft>
              <a:buClrTx/>
              <a:buSzTx/>
              <a:buFont typeface="Calibri" pitchFamily="34" charset="0"/>
              <a:buNone/>
              <a:defRPr/>
            </a:pPr>
            <a:r>
              <a:rPr lang="cs-CZ" dirty="0" err="1" smtClean="0">
                <a:solidFill>
                  <a:schemeClr val="tx1">
                    <a:lumMod val="75000"/>
                    <a:lumOff val="25000"/>
                  </a:schemeClr>
                </a:solidFill>
              </a:rPr>
              <a:t>Voraussetzung</a:t>
            </a:r>
            <a:r>
              <a:rPr lang="cs-CZ" dirty="0" smtClean="0">
                <a:solidFill>
                  <a:schemeClr val="tx1">
                    <a:lumMod val="75000"/>
                    <a:lumOff val="25000"/>
                  </a:schemeClr>
                </a:solidFill>
              </a:rPr>
              <a:t> </a:t>
            </a:r>
            <a:r>
              <a:rPr lang="cs-CZ" dirty="0" err="1">
                <a:solidFill>
                  <a:schemeClr val="tx1">
                    <a:lumMod val="75000"/>
                    <a:lumOff val="25000"/>
                  </a:schemeClr>
                </a:solidFill>
              </a:rPr>
              <a:t>ist</a:t>
            </a:r>
            <a:r>
              <a:rPr lang="cs-CZ" dirty="0">
                <a:solidFill>
                  <a:schemeClr val="tx1">
                    <a:lumMod val="75000"/>
                    <a:lumOff val="25000"/>
                  </a:schemeClr>
                </a:solidFill>
              </a:rPr>
              <a:t>, </a:t>
            </a:r>
            <a:r>
              <a:rPr lang="cs-CZ" dirty="0" err="1">
                <a:solidFill>
                  <a:schemeClr val="tx1">
                    <a:lumMod val="75000"/>
                    <a:lumOff val="25000"/>
                  </a:schemeClr>
                </a:solidFill>
              </a:rPr>
              <a:t>dass</a:t>
            </a:r>
            <a:r>
              <a:rPr lang="cs-CZ" dirty="0">
                <a:solidFill>
                  <a:schemeClr val="tx1">
                    <a:lumMod val="75000"/>
                    <a:lumOff val="25000"/>
                  </a:schemeClr>
                </a:solidFill>
              </a:rPr>
              <a:t> </a:t>
            </a:r>
            <a:r>
              <a:rPr lang="cs-CZ" dirty="0" err="1">
                <a:solidFill>
                  <a:schemeClr val="tx1">
                    <a:lumMod val="75000"/>
                    <a:lumOff val="25000"/>
                  </a:schemeClr>
                </a:solidFill>
              </a:rPr>
              <a:t>die</a:t>
            </a:r>
            <a:r>
              <a:rPr lang="cs-CZ" dirty="0">
                <a:solidFill>
                  <a:schemeClr val="tx1">
                    <a:lumMod val="75000"/>
                    <a:lumOff val="25000"/>
                  </a:schemeClr>
                </a:solidFill>
              </a:rPr>
              <a:t> </a:t>
            </a:r>
            <a:r>
              <a:rPr lang="cs-CZ" dirty="0" err="1">
                <a:solidFill>
                  <a:schemeClr val="tx1">
                    <a:lumMod val="75000"/>
                    <a:lumOff val="25000"/>
                  </a:schemeClr>
                </a:solidFill>
              </a:rPr>
              <a:t>Drittstaatsangehörige</a:t>
            </a:r>
            <a:r>
              <a:rPr lang="cs-CZ" dirty="0">
                <a:solidFill>
                  <a:schemeClr val="tx1">
                    <a:lumMod val="75000"/>
                    <a:lumOff val="25000"/>
                  </a:schemeClr>
                </a:solidFill>
              </a:rPr>
              <a:t>/der </a:t>
            </a:r>
            <a:r>
              <a:rPr lang="cs-CZ" dirty="0" err="1">
                <a:solidFill>
                  <a:schemeClr val="tx1">
                    <a:lumMod val="75000"/>
                    <a:lumOff val="25000"/>
                  </a:schemeClr>
                </a:solidFill>
              </a:rPr>
              <a:t>Drittstaatsangehörige</a:t>
            </a:r>
            <a:endParaRPr lang="cs-CZ" dirty="0">
              <a:solidFill>
                <a:schemeClr val="tx1">
                  <a:lumMod val="75000"/>
                  <a:lumOff val="25000"/>
                </a:schemeClr>
              </a:solidFill>
            </a:endParaRPr>
          </a:p>
          <a:p>
            <a:pPr marL="0" indent="0">
              <a:lnSpc>
                <a:spcPct val="100000"/>
              </a:lnSpc>
              <a:spcBef>
                <a:spcPct val="0"/>
              </a:spcBef>
              <a:spcAft>
                <a:spcPct val="0"/>
              </a:spcAft>
              <a:buClrTx/>
              <a:buSzTx/>
              <a:buFontTx/>
              <a:buChar char="•"/>
              <a:defRPr/>
            </a:pPr>
            <a:r>
              <a:rPr lang="cs-CZ" dirty="0" err="1">
                <a:solidFill>
                  <a:schemeClr val="tx1">
                    <a:lumMod val="75000"/>
                    <a:lumOff val="25000"/>
                  </a:schemeClr>
                </a:solidFill>
              </a:rPr>
              <a:t>bereits</a:t>
            </a:r>
            <a:r>
              <a:rPr lang="cs-CZ" dirty="0">
                <a:solidFill>
                  <a:schemeClr val="tx1">
                    <a:lumMod val="75000"/>
                    <a:lumOff val="25000"/>
                  </a:schemeClr>
                </a:solidFill>
              </a:rPr>
              <a:t> </a:t>
            </a:r>
            <a:r>
              <a:rPr lang="cs-CZ" dirty="0" err="1">
                <a:solidFill>
                  <a:schemeClr val="tx1">
                    <a:lumMod val="75000"/>
                    <a:lumOff val="25000"/>
                  </a:schemeClr>
                </a:solidFill>
              </a:rPr>
              <a:t>zwei</a:t>
            </a:r>
            <a:r>
              <a:rPr lang="cs-CZ" dirty="0">
                <a:solidFill>
                  <a:schemeClr val="tx1">
                    <a:lumMod val="75000"/>
                    <a:lumOff val="25000"/>
                  </a:schemeClr>
                </a:solidFill>
              </a:rPr>
              <a:t> </a:t>
            </a:r>
            <a:r>
              <a:rPr lang="cs-CZ" dirty="0" err="1">
                <a:solidFill>
                  <a:schemeClr val="tx1">
                    <a:lumMod val="75000"/>
                    <a:lumOff val="25000"/>
                  </a:schemeClr>
                </a:solidFill>
              </a:rPr>
              <a:t>Jahre</a:t>
            </a:r>
            <a:r>
              <a:rPr lang="cs-CZ" dirty="0">
                <a:solidFill>
                  <a:schemeClr val="tx1">
                    <a:lumMod val="75000"/>
                    <a:lumOff val="25000"/>
                  </a:schemeClr>
                </a:solidFill>
              </a:rPr>
              <a:t> </a:t>
            </a:r>
            <a:r>
              <a:rPr lang="cs-CZ" dirty="0" err="1">
                <a:solidFill>
                  <a:schemeClr val="tx1">
                    <a:lumMod val="75000"/>
                    <a:lumOff val="25000"/>
                  </a:schemeClr>
                </a:solidFill>
              </a:rPr>
              <a:t>eine</a:t>
            </a:r>
            <a:r>
              <a:rPr lang="cs-CZ" dirty="0">
                <a:solidFill>
                  <a:schemeClr val="tx1">
                    <a:lumMod val="75000"/>
                    <a:lumOff val="25000"/>
                  </a:schemeClr>
                </a:solidFill>
              </a:rPr>
              <a:t> "</a:t>
            </a:r>
            <a:r>
              <a:rPr lang="cs-CZ" dirty="0" err="1">
                <a:solidFill>
                  <a:schemeClr val="tx1">
                    <a:lumMod val="75000"/>
                    <a:lumOff val="25000"/>
                  </a:schemeClr>
                </a:solidFill>
                <a:hlinkClick r:id="rId2"/>
              </a:rPr>
              <a:t>Blaue</a:t>
            </a:r>
            <a:r>
              <a:rPr lang="cs-CZ" dirty="0">
                <a:solidFill>
                  <a:schemeClr val="tx1">
                    <a:lumMod val="75000"/>
                    <a:lumOff val="25000"/>
                  </a:schemeClr>
                </a:solidFill>
                <a:hlinkClick r:id="rId2"/>
              </a:rPr>
              <a:t> </a:t>
            </a:r>
            <a:r>
              <a:rPr lang="cs-CZ" dirty="0" err="1">
                <a:solidFill>
                  <a:schemeClr val="tx1">
                    <a:lumMod val="75000"/>
                    <a:lumOff val="25000"/>
                  </a:schemeClr>
                </a:solidFill>
                <a:hlinkClick r:id="rId2"/>
              </a:rPr>
              <a:t>Karte</a:t>
            </a:r>
            <a:r>
              <a:rPr lang="cs-CZ" dirty="0">
                <a:solidFill>
                  <a:schemeClr val="tx1">
                    <a:lumMod val="75000"/>
                    <a:lumOff val="25000"/>
                  </a:schemeClr>
                </a:solidFill>
                <a:hlinkClick r:id="rId2"/>
              </a:rPr>
              <a:t> EU</a:t>
            </a:r>
            <a:r>
              <a:rPr lang="cs-CZ" dirty="0">
                <a:solidFill>
                  <a:schemeClr val="tx1">
                    <a:lumMod val="75000"/>
                    <a:lumOff val="25000"/>
                  </a:schemeClr>
                </a:solidFill>
              </a:rPr>
              <a:t>" </a:t>
            </a:r>
            <a:r>
              <a:rPr lang="cs-CZ" dirty="0" err="1">
                <a:solidFill>
                  <a:schemeClr val="tx1">
                    <a:lumMod val="75000"/>
                    <a:lumOff val="25000"/>
                  </a:schemeClr>
                </a:solidFill>
              </a:rPr>
              <a:t>besitzt</a:t>
            </a:r>
            <a:r>
              <a:rPr lang="cs-CZ" dirty="0">
                <a:solidFill>
                  <a:schemeClr val="tx1">
                    <a:lumMod val="75000"/>
                    <a:lumOff val="25000"/>
                  </a:schemeClr>
                </a:solidFill>
              </a:rPr>
              <a:t> </a:t>
            </a:r>
            <a:r>
              <a:rPr lang="cs-CZ" dirty="0" err="1">
                <a:solidFill>
                  <a:schemeClr val="tx1">
                    <a:lumMod val="75000"/>
                    <a:lumOff val="25000"/>
                  </a:schemeClr>
                </a:solidFill>
              </a:rPr>
              <a:t>und</a:t>
            </a:r>
            <a:endParaRPr lang="cs-CZ" dirty="0">
              <a:solidFill>
                <a:schemeClr val="tx1">
                  <a:lumMod val="75000"/>
                  <a:lumOff val="25000"/>
                </a:schemeClr>
              </a:solidFill>
            </a:endParaRPr>
          </a:p>
          <a:p>
            <a:pPr marL="0" indent="0">
              <a:lnSpc>
                <a:spcPct val="100000"/>
              </a:lnSpc>
              <a:spcBef>
                <a:spcPct val="0"/>
              </a:spcBef>
              <a:spcAft>
                <a:spcPct val="0"/>
              </a:spcAft>
              <a:buClrTx/>
              <a:buSzTx/>
              <a:buFontTx/>
              <a:buChar char="•"/>
              <a:defRPr/>
            </a:pPr>
            <a:r>
              <a:rPr lang="cs-CZ" dirty="0" err="1">
                <a:solidFill>
                  <a:schemeClr val="tx1">
                    <a:lumMod val="75000"/>
                    <a:lumOff val="25000"/>
                  </a:schemeClr>
                </a:solidFill>
              </a:rPr>
              <a:t>eine</a:t>
            </a:r>
            <a:r>
              <a:rPr lang="cs-CZ" dirty="0">
                <a:solidFill>
                  <a:schemeClr val="tx1">
                    <a:lumMod val="75000"/>
                    <a:lumOff val="25000"/>
                  </a:schemeClr>
                </a:solidFill>
              </a:rPr>
              <a:t> </a:t>
            </a:r>
            <a:r>
              <a:rPr lang="cs-CZ" dirty="0" err="1">
                <a:solidFill>
                  <a:schemeClr val="tx1">
                    <a:lumMod val="75000"/>
                    <a:lumOff val="25000"/>
                  </a:schemeClr>
                </a:solidFill>
              </a:rPr>
              <a:t>Bestätigung</a:t>
            </a:r>
            <a:r>
              <a:rPr lang="cs-CZ" dirty="0">
                <a:solidFill>
                  <a:schemeClr val="tx1">
                    <a:lumMod val="75000"/>
                    <a:lumOff val="25000"/>
                  </a:schemeClr>
                </a:solidFill>
              </a:rPr>
              <a:t> des AMS </a:t>
            </a:r>
            <a:r>
              <a:rPr lang="cs-CZ" dirty="0" err="1">
                <a:solidFill>
                  <a:schemeClr val="tx1">
                    <a:lumMod val="75000"/>
                    <a:lumOff val="25000"/>
                  </a:schemeClr>
                </a:solidFill>
              </a:rPr>
              <a:t>vorliegt</a:t>
            </a:r>
            <a:r>
              <a:rPr lang="cs-CZ" dirty="0">
                <a:solidFill>
                  <a:schemeClr val="tx1">
                    <a:lumMod val="75000"/>
                    <a:lumOff val="25000"/>
                  </a:schemeClr>
                </a:solidFill>
              </a:rPr>
              <a:t>, </a:t>
            </a:r>
            <a:r>
              <a:rPr lang="cs-CZ" dirty="0" err="1">
                <a:solidFill>
                  <a:schemeClr val="tx1">
                    <a:lumMod val="75000"/>
                    <a:lumOff val="25000"/>
                  </a:schemeClr>
                </a:solidFill>
              </a:rPr>
              <a:t>dass</a:t>
            </a:r>
            <a:r>
              <a:rPr lang="cs-CZ" dirty="0">
                <a:solidFill>
                  <a:schemeClr val="tx1">
                    <a:lumMod val="75000"/>
                    <a:lumOff val="25000"/>
                  </a:schemeClr>
                </a:solidFill>
              </a:rPr>
              <a:t> </a:t>
            </a:r>
            <a:r>
              <a:rPr lang="cs-CZ" dirty="0" err="1">
                <a:solidFill>
                  <a:schemeClr val="tx1">
                    <a:lumMod val="75000"/>
                    <a:lumOff val="25000"/>
                  </a:schemeClr>
                </a:solidFill>
              </a:rPr>
              <a:t>die</a:t>
            </a:r>
            <a:r>
              <a:rPr lang="cs-CZ" dirty="0">
                <a:solidFill>
                  <a:schemeClr val="tx1">
                    <a:lumMod val="75000"/>
                    <a:lumOff val="25000"/>
                  </a:schemeClr>
                </a:solidFill>
              </a:rPr>
              <a:t> </a:t>
            </a:r>
            <a:r>
              <a:rPr lang="cs-CZ" dirty="0" err="1">
                <a:solidFill>
                  <a:schemeClr val="tx1">
                    <a:lumMod val="75000"/>
                    <a:lumOff val="25000"/>
                  </a:schemeClr>
                </a:solidFill>
              </a:rPr>
              <a:t>Fremde</a:t>
            </a:r>
            <a:r>
              <a:rPr lang="cs-CZ" dirty="0">
                <a:solidFill>
                  <a:schemeClr val="tx1">
                    <a:lumMod val="75000"/>
                    <a:lumOff val="25000"/>
                  </a:schemeClr>
                </a:solidFill>
              </a:rPr>
              <a:t>/der </a:t>
            </a:r>
            <a:r>
              <a:rPr lang="cs-CZ" dirty="0" err="1">
                <a:solidFill>
                  <a:schemeClr val="tx1">
                    <a:lumMod val="75000"/>
                    <a:lumOff val="25000"/>
                  </a:schemeClr>
                </a:solidFill>
              </a:rPr>
              <a:t>Fremde</a:t>
            </a:r>
            <a:r>
              <a:rPr lang="cs-CZ" dirty="0">
                <a:solidFill>
                  <a:schemeClr val="tx1">
                    <a:lumMod val="75000"/>
                    <a:lumOff val="25000"/>
                  </a:schemeClr>
                </a:solidFill>
              </a:rPr>
              <a:t> </a:t>
            </a:r>
            <a:r>
              <a:rPr lang="cs-CZ" dirty="0" err="1">
                <a:solidFill>
                  <a:schemeClr val="tx1">
                    <a:lumMod val="75000"/>
                    <a:lumOff val="25000"/>
                  </a:schemeClr>
                </a:solidFill>
              </a:rPr>
              <a:t>innerhalb</a:t>
            </a:r>
            <a:r>
              <a:rPr lang="cs-CZ" dirty="0">
                <a:solidFill>
                  <a:schemeClr val="tx1">
                    <a:lumMod val="75000"/>
                    <a:lumOff val="25000"/>
                  </a:schemeClr>
                </a:solidFill>
              </a:rPr>
              <a:t> der </a:t>
            </a:r>
            <a:r>
              <a:rPr lang="cs-CZ" dirty="0" err="1">
                <a:solidFill>
                  <a:schemeClr val="tx1">
                    <a:lumMod val="75000"/>
                    <a:lumOff val="25000"/>
                  </a:schemeClr>
                </a:solidFill>
              </a:rPr>
              <a:t>letzten</a:t>
            </a:r>
            <a:r>
              <a:rPr lang="cs-CZ" dirty="0">
                <a:solidFill>
                  <a:schemeClr val="tx1">
                    <a:lumMod val="75000"/>
                    <a:lumOff val="25000"/>
                  </a:schemeClr>
                </a:solidFill>
              </a:rPr>
              <a:t> 24 </a:t>
            </a:r>
            <a:r>
              <a:rPr lang="cs-CZ" dirty="0" err="1" smtClean="0">
                <a:solidFill>
                  <a:schemeClr val="tx1">
                    <a:lumMod val="75000"/>
                    <a:lumOff val="25000"/>
                  </a:schemeClr>
                </a:solidFill>
              </a:rPr>
              <a:t>Monate</a:t>
            </a:r>
            <a:r>
              <a:rPr lang="cs-CZ" dirty="0" smtClean="0">
                <a:solidFill>
                  <a:schemeClr val="tx1">
                    <a:lumMod val="75000"/>
                    <a:lumOff val="25000"/>
                  </a:schemeClr>
                </a:solidFill>
              </a:rPr>
              <a:t> </a:t>
            </a:r>
            <a:r>
              <a:rPr lang="cs-CZ" dirty="0">
                <a:solidFill>
                  <a:schemeClr val="tx1">
                    <a:lumMod val="75000"/>
                    <a:lumOff val="25000"/>
                  </a:schemeClr>
                </a:solidFill>
              </a:rPr>
              <a:t>21 </a:t>
            </a:r>
            <a:r>
              <a:rPr lang="cs-CZ" dirty="0" err="1">
                <a:solidFill>
                  <a:schemeClr val="tx1">
                    <a:lumMod val="75000"/>
                    <a:lumOff val="25000"/>
                  </a:schemeClr>
                </a:solidFill>
              </a:rPr>
              <a:t>Monate</a:t>
            </a:r>
            <a:r>
              <a:rPr lang="cs-CZ" dirty="0">
                <a:solidFill>
                  <a:schemeClr val="tx1">
                    <a:lumMod val="75000"/>
                    <a:lumOff val="25000"/>
                  </a:schemeClr>
                </a:solidFill>
              </a:rPr>
              <a:t> </a:t>
            </a:r>
            <a:r>
              <a:rPr lang="cs-CZ" dirty="0" err="1">
                <a:solidFill>
                  <a:schemeClr val="tx1">
                    <a:lumMod val="75000"/>
                    <a:lumOff val="25000"/>
                  </a:schemeClr>
                </a:solidFill>
              </a:rPr>
              <a:t>unter</a:t>
            </a:r>
            <a:r>
              <a:rPr lang="cs-CZ" dirty="0">
                <a:solidFill>
                  <a:schemeClr val="tx1">
                    <a:lumMod val="75000"/>
                    <a:lumOff val="25000"/>
                  </a:schemeClr>
                </a:solidFill>
              </a:rPr>
              <a:t> den </a:t>
            </a:r>
            <a:r>
              <a:rPr lang="cs-CZ" dirty="0" err="1">
                <a:solidFill>
                  <a:schemeClr val="tx1">
                    <a:lumMod val="75000"/>
                    <a:lumOff val="25000"/>
                  </a:schemeClr>
                </a:solidFill>
              </a:rPr>
              <a:t>für</a:t>
            </a:r>
            <a:r>
              <a:rPr lang="cs-CZ" dirty="0">
                <a:solidFill>
                  <a:schemeClr val="tx1">
                    <a:lumMod val="75000"/>
                    <a:lumOff val="25000"/>
                  </a:schemeClr>
                </a:solidFill>
              </a:rPr>
              <a:t> </a:t>
            </a:r>
            <a:r>
              <a:rPr lang="cs-CZ" dirty="0" err="1">
                <a:solidFill>
                  <a:schemeClr val="tx1">
                    <a:lumMod val="75000"/>
                    <a:lumOff val="25000"/>
                  </a:schemeClr>
                </a:solidFill>
              </a:rPr>
              <a:t>die</a:t>
            </a:r>
            <a:r>
              <a:rPr lang="cs-CZ" dirty="0">
                <a:solidFill>
                  <a:schemeClr val="tx1">
                    <a:lumMod val="75000"/>
                    <a:lumOff val="25000"/>
                  </a:schemeClr>
                </a:solidFill>
              </a:rPr>
              <a:t> </a:t>
            </a:r>
            <a:r>
              <a:rPr lang="cs-CZ" dirty="0" err="1">
                <a:solidFill>
                  <a:schemeClr val="tx1">
                    <a:lumMod val="75000"/>
                    <a:lumOff val="25000"/>
                  </a:schemeClr>
                </a:solidFill>
              </a:rPr>
              <a:t>Zulassung</a:t>
            </a:r>
            <a:r>
              <a:rPr lang="cs-CZ" dirty="0">
                <a:solidFill>
                  <a:schemeClr val="tx1">
                    <a:lumMod val="75000"/>
                    <a:lumOff val="25000"/>
                  </a:schemeClr>
                </a:solidFill>
              </a:rPr>
              <a:t> </a:t>
            </a:r>
            <a:r>
              <a:rPr lang="cs-CZ" dirty="0" err="1">
                <a:solidFill>
                  <a:schemeClr val="tx1">
                    <a:lumMod val="75000"/>
                    <a:lumOff val="25000"/>
                  </a:schemeClr>
                </a:solidFill>
              </a:rPr>
              <a:t>maßgeblichen</a:t>
            </a:r>
            <a:r>
              <a:rPr lang="cs-CZ" dirty="0">
                <a:solidFill>
                  <a:schemeClr val="tx1">
                    <a:lumMod val="75000"/>
                    <a:lumOff val="25000"/>
                  </a:schemeClr>
                </a:solidFill>
              </a:rPr>
              <a:t> </a:t>
            </a:r>
            <a:r>
              <a:rPr lang="cs-CZ" dirty="0" err="1">
                <a:solidFill>
                  <a:schemeClr val="tx1">
                    <a:lumMod val="75000"/>
                    <a:lumOff val="25000"/>
                  </a:schemeClr>
                </a:solidFill>
              </a:rPr>
              <a:t>Voraussetzungen</a:t>
            </a:r>
            <a:r>
              <a:rPr lang="cs-CZ" dirty="0">
                <a:solidFill>
                  <a:schemeClr val="tx1">
                    <a:lumMod val="75000"/>
                    <a:lumOff val="25000"/>
                  </a:schemeClr>
                </a:solidFill>
              </a:rPr>
              <a:t> </a:t>
            </a:r>
            <a:r>
              <a:rPr lang="cs-CZ" dirty="0" err="1">
                <a:solidFill>
                  <a:schemeClr val="tx1">
                    <a:lumMod val="75000"/>
                    <a:lumOff val="25000"/>
                  </a:schemeClr>
                </a:solidFill>
              </a:rPr>
              <a:t>beschäftigt</a:t>
            </a:r>
            <a:r>
              <a:rPr lang="cs-CZ" dirty="0">
                <a:solidFill>
                  <a:schemeClr val="tx1">
                    <a:lumMod val="75000"/>
                    <a:lumOff val="25000"/>
                  </a:schemeClr>
                </a:solidFill>
              </a:rPr>
              <a:t> </a:t>
            </a:r>
            <a:r>
              <a:rPr lang="cs-CZ" dirty="0" err="1">
                <a:solidFill>
                  <a:schemeClr val="tx1">
                    <a:lumMod val="75000"/>
                    <a:lumOff val="25000"/>
                  </a:schemeClr>
                </a:solidFill>
              </a:rPr>
              <a:t>war</a:t>
            </a:r>
            <a:r>
              <a:rPr lang="cs-CZ" dirty="0" smtClean="0">
                <a:solidFill>
                  <a:schemeClr val="tx1">
                    <a:lumMod val="75000"/>
                    <a:lumOff val="25000"/>
                  </a:schemeClr>
                </a:solidFill>
              </a:rPr>
              <a:t>.</a:t>
            </a:r>
            <a:endParaRPr lang="de-AT" dirty="0" smtClean="0">
              <a:solidFill>
                <a:schemeClr val="tx1">
                  <a:lumMod val="75000"/>
                  <a:lumOff val="25000"/>
                </a:schemeClr>
              </a:solidFill>
            </a:endParaRPr>
          </a:p>
          <a:p>
            <a:pPr marL="0" indent="0">
              <a:lnSpc>
                <a:spcPct val="100000"/>
              </a:lnSpc>
              <a:spcBef>
                <a:spcPct val="0"/>
              </a:spcBef>
              <a:spcAft>
                <a:spcPct val="0"/>
              </a:spcAft>
              <a:buClrTx/>
              <a:buSzTx/>
              <a:buFont typeface="Calibri" pitchFamily="34" charset="0"/>
              <a:buNone/>
              <a:defRPr/>
            </a:pPr>
            <a:endParaRPr lang="de-AT" dirty="0" smtClean="0">
              <a:solidFill>
                <a:schemeClr val="tx1">
                  <a:lumMod val="75000"/>
                  <a:lumOff val="25000"/>
                </a:schemeClr>
              </a:solidFill>
            </a:endParaRPr>
          </a:p>
          <a:p>
            <a:pPr marL="0" indent="0">
              <a:lnSpc>
                <a:spcPct val="100000"/>
              </a:lnSpc>
              <a:spcBef>
                <a:spcPct val="0"/>
              </a:spcBef>
              <a:spcAft>
                <a:spcPct val="0"/>
              </a:spcAft>
              <a:buClrTx/>
              <a:buSzTx/>
              <a:buFont typeface="Calibri" pitchFamily="34" charset="0"/>
              <a:buNone/>
              <a:defRPr/>
            </a:pPr>
            <a:r>
              <a:rPr lang="cs-CZ" dirty="0" err="1">
                <a:solidFill>
                  <a:schemeClr val="tx1">
                    <a:lumMod val="75000"/>
                    <a:lumOff val="25000"/>
                  </a:schemeClr>
                </a:solidFill>
              </a:rPr>
              <a:t>Voraussetzung</a:t>
            </a:r>
            <a:r>
              <a:rPr lang="cs-CZ" dirty="0">
                <a:solidFill>
                  <a:schemeClr val="tx1">
                    <a:lumMod val="75000"/>
                    <a:lumOff val="25000"/>
                  </a:schemeClr>
                </a:solidFill>
              </a:rPr>
              <a:t> </a:t>
            </a:r>
            <a:r>
              <a:rPr lang="cs-CZ" dirty="0" err="1">
                <a:solidFill>
                  <a:schemeClr val="tx1">
                    <a:lumMod val="75000"/>
                    <a:lumOff val="25000"/>
                  </a:schemeClr>
                </a:solidFill>
              </a:rPr>
              <a:t>ist</a:t>
            </a:r>
            <a:r>
              <a:rPr lang="cs-CZ" dirty="0">
                <a:solidFill>
                  <a:schemeClr val="tx1">
                    <a:lumMod val="75000"/>
                    <a:lumOff val="25000"/>
                  </a:schemeClr>
                </a:solidFill>
              </a:rPr>
              <a:t>, </a:t>
            </a:r>
            <a:r>
              <a:rPr lang="cs-CZ" dirty="0" err="1">
                <a:solidFill>
                  <a:schemeClr val="tx1">
                    <a:lumMod val="75000"/>
                    <a:lumOff val="25000"/>
                  </a:schemeClr>
                </a:solidFill>
              </a:rPr>
              <a:t>dass</a:t>
            </a:r>
            <a:r>
              <a:rPr lang="cs-CZ" dirty="0">
                <a:solidFill>
                  <a:schemeClr val="tx1">
                    <a:lumMod val="75000"/>
                    <a:lumOff val="25000"/>
                  </a:schemeClr>
                </a:solidFill>
              </a:rPr>
              <a:t> </a:t>
            </a:r>
            <a:r>
              <a:rPr lang="cs-CZ" dirty="0" err="1">
                <a:solidFill>
                  <a:schemeClr val="tx1">
                    <a:lumMod val="75000"/>
                    <a:lumOff val="25000"/>
                  </a:schemeClr>
                </a:solidFill>
              </a:rPr>
              <a:t>die</a:t>
            </a:r>
            <a:r>
              <a:rPr lang="cs-CZ" dirty="0">
                <a:solidFill>
                  <a:schemeClr val="tx1">
                    <a:lumMod val="75000"/>
                    <a:lumOff val="25000"/>
                  </a:schemeClr>
                </a:solidFill>
              </a:rPr>
              <a:t> </a:t>
            </a:r>
            <a:r>
              <a:rPr lang="cs-CZ" dirty="0" err="1">
                <a:solidFill>
                  <a:schemeClr val="tx1">
                    <a:lumMod val="75000"/>
                    <a:lumOff val="25000"/>
                  </a:schemeClr>
                </a:solidFill>
              </a:rPr>
              <a:t>Drittstaatsangehörige</a:t>
            </a:r>
            <a:r>
              <a:rPr lang="cs-CZ" dirty="0">
                <a:solidFill>
                  <a:schemeClr val="tx1">
                    <a:lumMod val="75000"/>
                    <a:lumOff val="25000"/>
                  </a:schemeClr>
                </a:solidFill>
              </a:rPr>
              <a:t>/der </a:t>
            </a:r>
            <a:r>
              <a:rPr lang="cs-CZ" dirty="0" err="1">
                <a:solidFill>
                  <a:schemeClr val="tx1">
                    <a:lumMod val="75000"/>
                    <a:lumOff val="25000"/>
                  </a:schemeClr>
                </a:solidFill>
              </a:rPr>
              <a:t>Drittstaatsangehörige</a:t>
            </a:r>
            <a:endParaRPr lang="cs-CZ" dirty="0">
              <a:solidFill>
                <a:schemeClr val="tx1">
                  <a:lumMod val="75000"/>
                  <a:lumOff val="25000"/>
                </a:schemeClr>
              </a:solidFill>
            </a:endParaRPr>
          </a:p>
          <a:p>
            <a:pPr marL="0" indent="0">
              <a:lnSpc>
                <a:spcPct val="100000"/>
              </a:lnSpc>
              <a:spcBef>
                <a:spcPct val="0"/>
              </a:spcBef>
              <a:spcAft>
                <a:spcPct val="0"/>
              </a:spcAft>
              <a:buClrTx/>
              <a:buSzTx/>
              <a:buFontTx/>
              <a:buChar char="•"/>
              <a:defRPr/>
            </a:pPr>
            <a:r>
              <a:rPr lang="cs-CZ" dirty="0" err="1">
                <a:solidFill>
                  <a:schemeClr val="tx1">
                    <a:lumMod val="75000"/>
                    <a:lumOff val="25000"/>
                  </a:schemeClr>
                </a:solidFill>
              </a:rPr>
              <a:t>bereits</a:t>
            </a:r>
            <a:r>
              <a:rPr lang="cs-CZ" dirty="0">
                <a:solidFill>
                  <a:schemeClr val="tx1">
                    <a:lumMod val="75000"/>
                    <a:lumOff val="25000"/>
                  </a:schemeClr>
                </a:solidFill>
              </a:rPr>
              <a:t> </a:t>
            </a:r>
            <a:r>
              <a:rPr lang="cs-CZ" dirty="0" err="1">
                <a:solidFill>
                  <a:schemeClr val="tx1">
                    <a:lumMod val="75000"/>
                    <a:lumOff val="25000"/>
                  </a:schemeClr>
                </a:solidFill>
              </a:rPr>
              <a:t>zwölf</a:t>
            </a:r>
            <a:r>
              <a:rPr lang="cs-CZ" dirty="0">
                <a:solidFill>
                  <a:schemeClr val="tx1">
                    <a:lumMod val="75000"/>
                    <a:lumOff val="25000"/>
                  </a:schemeClr>
                </a:solidFill>
              </a:rPr>
              <a:t> </a:t>
            </a:r>
            <a:r>
              <a:rPr lang="cs-CZ" dirty="0" err="1">
                <a:solidFill>
                  <a:schemeClr val="tx1">
                    <a:lumMod val="75000"/>
                    <a:lumOff val="25000"/>
                  </a:schemeClr>
                </a:solidFill>
              </a:rPr>
              <a:t>Monate</a:t>
            </a:r>
            <a:r>
              <a:rPr lang="cs-CZ" dirty="0">
                <a:solidFill>
                  <a:schemeClr val="tx1">
                    <a:lumMod val="75000"/>
                    <a:lumOff val="25000"/>
                  </a:schemeClr>
                </a:solidFill>
              </a:rPr>
              <a:t> </a:t>
            </a:r>
            <a:r>
              <a:rPr lang="cs-CZ" dirty="0" err="1">
                <a:solidFill>
                  <a:schemeClr val="tx1">
                    <a:lumMod val="75000"/>
                    <a:lumOff val="25000"/>
                  </a:schemeClr>
                </a:solidFill>
              </a:rPr>
              <a:t>eine</a:t>
            </a:r>
            <a:r>
              <a:rPr lang="cs-CZ" dirty="0">
                <a:solidFill>
                  <a:schemeClr val="tx1">
                    <a:lumMod val="75000"/>
                    <a:lumOff val="25000"/>
                  </a:schemeClr>
                </a:solidFill>
              </a:rPr>
              <a:t> "Rot-</a:t>
            </a:r>
            <a:r>
              <a:rPr lang="cs-CZ" dirty="0" err="1">
                <a:solidFill>
                  <a:schemeClr val="tx1">
                    <a:lumMod val="75000"/>
                    <a:lumOff val="25000"/>
                  </a:schemeClr>
                </a:solidFill>
              </a:rPr>
              <a:t>Weiß</a:t>
            </a:r>
            <a:r>
              <a:rPr lang="cs-CZ" dirty="0">
                <a:solidFill>
                  <a:schemeClr val="tx1">
                    <a:lumMod val="75000"/>
                    <a:lumOff val="25000"/>
                  </a:schemeClr>
                </a:solidFill>
              </a:rPr>
              <a:t>-Rot – </a:t>
            </a:r>
            <a:r>
              <a:rPr lang="cs-CZ" dirty="0" err="1">
                <a:solidFill>
                  <a:schemeClr val="tx1">
                    <a:lumMod val="75000"/>
                    <a:lumOff val="25000"/>
                  </a:schemeClr>
                </a:solidFill>
              </a:rPr>
              <a:t>Karte</a:t>
            </a:r>
            <a:r>
              <a:rPr lang="cs-CZ" dirty="0">
                <a:solidFill>
                  <a:schemeClr val="tx1">
                    <a:lumMod val="75000"/>
                    <a:lumOff val="25000"/>
                  </a:schemeClr>
                </a:solidFill>
              </a:rPr>
              <a:t>" </a:t>
            </a:r>
            <a:r>
              <a:rPr lang="cs-CZ" dirty="0" err="1">
                <a:solidFill>
                  <a:schemeClr val="tx1">
                    <a:lumMod val="75000"/>
                    <a:lumOff val="25000"/>
                  </a:schemeClr>
                </a:solidFill>
              </a:rPr>
              <a:t>besitzt</a:t>
            </a:r>
            <a:r>
              <a:rPr lang="cs-CZ" dirty="0">
                <a:solidFill>
                  <a:schemeClr val="tx1">
                    <a:lumMod val="75000"/>
                    <a:lumOff val="25000"/>
                  </a:schemeClr>
                </a:solidFill>
              </a:rPr>
              <a:t> </a:t>
            </a:r>
            <a:r>
              <a:rPr lang="cs-CZ" dirty="0" err="1">
                <a:solidFill>
                  <a:schemeClr val="tx1">
                    <a:lumMod val="75000"/>
                    <a:lumOff val="25000"/>
                  </a:schemeClr>
                </a:solidFill>
              </a:rPr>
              <a:t>und</a:t>
            </a:r>
            <a:endParaRPr lang="cs-CZ" dirty="0">
              <a:solidFill>
                <a:schemeClr val="tx1">
                  <a:lumMod val="75000"/>
                  <a:lumOff val="25000"/>
                </a:schemeClr>
              </a:solidFill>
            </a:endParaRPr>
          </a:p>
          <a:p>
            <a:pPr marL="0" indent="0">
              <a:lnSpc>
                <a:spcPct val="100000"/>
              </a:lnSpc>
              <a:spcBef>
                <a:spcPct val="0"/>
              </a:spcBef>
              <a:spcAft>
                <a:spcPct val="0"/>
              </a:spcAft>
              <a:buClrTx/>
              <a:buSzTx/>
              <a:buFontTx/>
              <a:buChar char="•"/>
              <a:defRPr/>
            </a:pPr>
            <a:r>
              <a:rPr lang="cs-CZ" dirty="0" err="1">
                <a:solidFill>
                  <a:schemeClr val="tx1">
                    <a:lumMod val="75000"/>
                    <a:lumOff val="25000"/>
                  </a:schemeClr>
                </a:solidFill>
              </a:rPr>
              <a:t>eine</a:t>
            </a:r>
            <a:r>
              <a:rPr lang="cs-CZ" dirty="0">
                <a:solidFill>
                  <a:schemeClr val="tx1">
                    <a:lumMod val="75000"/>
                    <a:lumOff val="25000"/>
                  </a:schemeClr>
                </a:solidFill>
              </a:rPr>
              <a:t> </a:t>
            </a:r>
            <a:r>
              <a:rPr lang="cs-CZ" dirty="0" err="1">
                <a:solidFill>
                  <a:schemeClr val="tx1">
                    <a:lumMod val="75000"/>
                    <a:lumOff val="25000"/>
                  </a:schemeClr>
                </a:solidFill>
              </a:rPr>
              <a:t>Bestätigung</a:t>
            </a:r>
            <a:r>
              <a:rPr lang="cs-CZ" dirty="0">
                <a:solidFill>
                  <a:schemeClr val="tx1">
                    <a:lumMod val="75000"/>
                    <a:lumOff val="25000"/>
                  </a:schemeClr>
                </a:solidFill>
              </a:rPr>
              <a:t> des AMS </a:t>
            </a:r>
            <a:r>
              <a:rPr lang="cs-CZ" dirty="0" err="1">
                <a:solidFill>
                  <a:schemeClr val="tx1">
                    <a:lumMod val="75000"/>
                    <a:lumOff val="25000"/>
                  </a:schemeClr>
                </a:solidFill>
              </a:rPr>
              <a:t>vorliegt</a:t>
            </a:r>
            <a:r>
              <a:rPr lang="cs-CZ" dirty="0">
                <a:solidFill>
                  <a:schemeClr val="tx1">
                    <a:lumMod val="75000"/>
                    <a:lumOff val="25000"/>
                  </a:schemeClr>
                </a:solidFill>
              </a:rPr>
              <a:t>, </a:t>
            </a:r>
            <a:r>
              <a:rPr lang="cs-CZ" dirty="0" err="1">
                <a:solidFill>
                  <a:schemeClr val="tx1">
                    <a:lumMod val="75000"/>
                    <a:lumOff val="25000"/>
                  </a:schemeClr>
                </a:solidFill>
              </a:rPr>
              <a:t>dass</a:t>
            </a:r>
            <a:r>
              <a:rPr lang="cs-CZ" dirty="0">
                <a:solidFill>
                  <a:schemeClr val="tx1">
                    <a:lumMod val="75000"/>
                    <a:lumOff val="25000"/>
                  </a:schemeClr>
                </a:solidFill>
              </a:rPr>
              <a:t> </a:t>
            </a:r>
            <a:r>
              <a:rPr lang="cs-CZ" dirty="0" err="1">
                <a:solidFill>
                  <a:schemeClr val="tx1">
                    <a:lumMod val="75000"/>
                    <a:lumOff val="25000"/>
                  </a:schemeClr>
                </a:solidFill>
              </a:rPr>
              <a:t>die</a:t>
            </a:r>
            <a:r>
              <a:rPr lang="cs-CZ" dirty="0">
                <a:solidFill>
                  <a:schemeClr val="tx1">
                    <a:lumMod val="75000"/>
                    <a:lumOff val="25000"/>
                  </a:schemeClr>
                </a:solidFill>
              </a:rPr>
              <a:t> </a:t>
            </a:r>
            <a:r>
              <a:rPr lang="cs-CZ" dirty="0" err="1">
                <a:solidFill>
                  <a:schemeClr val="tx1">
                    <a:lumMod val="75000"/>
                    <a:lumOff val="25000"/>
                  </a:schemeClr>
                </a:solidFill>
              </a:rPr>
              <a:t>Drittstaatsangehörige</a:t>
            </a:r>
            <a:r>
              <a:rPr lang="cs-CZ" dirty="0">
                <a:solidFill>
                  <a:schemeClr val="tx1">
                    <a:lumMod val="75000"/>
                    <a:lumOff val="25000"/>
                  </a:schemeClr>
                </a:solidFill>
              </a:rPr>
              <a:t>/der </a:t>
            </a:r>
            <a:r>
              <a:rPr lang="cs-CZ" dirty="0" err="1">
                <a:solidFill>
                  <a:schemeClr val="tx1">
                    <a:lumMod val="75000"/>
                    <a:lumOff val="25000"/>
                  </a:schemeClr>
                </a:solidFill>
              </a:rPr>
              <a:t>Drittstaatsangehörige</a:t>
            </a:r>
            <a:r>
              <a:rPr lang="cs-CZ" dirty="0">
                <a:solidFill>
                  <a:schemeClr val="tx1">
                    <a:lumMod val="75000"/>
                    <a:lumOff val="25000"/>
                  </a:schemeClr>
                </a:solidFill>
              </a:rPr>
              <a:t> </a:t>
            </a:r>
            <a:r>
              <a:rPr lang="cs-CZ" dirty="0" err="1">
                <a:solidFill>
                  <a:schemeClr val="tx1">
                    <a:lumMod val="75000"/>
                    <a:lumOff val="25000"/>
                  </a:schemeClr>
                </a:solidFill>
              </a:rPr>
              <a:t>innerhalb</a:t>
            </a:r>
            <a:r>
              <a:rPr lang="cs-CZ" dirty="0">
                <a:solidFill>
                  <a:schemeClr val="tx1">
                    <a:lumMod val="75000"/>
                    <a:lumOff val="25000"/>
                  </a:schemeClr>
                </a:solidFill>
              </a:rPr>
              <a:t> der </a:t>
            </a:r>
            <a:r>
              <a:rPr lang="cs-CZ" dirty="0" err="1">
                <a:solidFill>
                  <a:schemeClr val="tx1">
                    <a:lumMod val="75000"/>
                    <a:lumOff val="25000"/>
                  </a:schemeClr>
                </a:solidFill>
              </a:rPr>
              <a:t>letzten</a:t>
            </a:r>
            <a:r>
              <a:rPr lang="cs-CZ" dirty="0">
                <a:solidFill>
                  <a:schemeClr val="tx1">
                    <a:lumMod val="75000"/>
                    <a:lumOff val="25000"/>
                  </a:schemeClr>
                </a:solidFill>
              </a:rPr>
              <a:t> </a:t>
            </a:r>
            <a:r>
              <a:rPr lang="cs-CZ" dirty="0" err="1">
                <a:solidFill>
                  <a:schemeClr val="tx1">
                    <a:lumMod val="75000"/>
                    <a:lumOff val="25000"/>
                  </a:schemeClr>
                </a:solidFill>
              </a:rPr>
              <a:t>zwölf</a:t>
            </a:r>
            <a:r>
              <a:rPr lang="cs-CZ" dirty="0">
                <a:solidFill>
                  <a:schemeClr val="tx1">
                    <a:lumMod val="75000"/>
                    <a:lumOff val="25000"/>
                  </a:schemeClr>
                </a:solidFill>
              </a:rPr>
              <a:t> </a:t>
            </a:r>
            <a:r>
              <a:rPr lang="cs-CZ" dirty="0" err="1">
                <a:solidFill>
                  <a:schemeClr val="tx1">
                    <a:lumMod val="75000"/>
                    <a:lumOff val="25000"/>
                  </a:schemeClr>
                </a:solidFill>
              </a:rPr>
              <a:t>Monate</a:t>
            </a:r>
            <a:r>
              <a:rPr lang="cs-CZ" dirty="0">
                <a:solidFill>
                  <a:schemeClr val="tx1">
                    <a:lumMod val="75000"/>
                    <a:lumOff val="25000"/>
                  </a:schemeClr>
                </a:solidFill>
              </a:rPr>
              <a:t> </a:t>
            </a:r>
            <a:r>
              <a:rPr lang="cs-CZ" dirty="0" err="1">
                <a:solidFill>
                  <a:schemeClr val="tx1">
                    <a:lumMod val="75000"/>
                    <a:lumOff val="25000"/>
                  </a:schemeClr>
                </a:solidFill>
              </a:rPr>
              <a:t>zehn</a:t>
            </a:r>
            <a:r>
              <a:rPr lang="cs-CZ" dirty="0">
                <a:solidFill>
                  <a:schemeClr val="tx1">
                    <a:lumMod val="75000"/>
                    <a:lumOff val="25000"/>
                  </a:schemeClr>
                </a:solidFill>
              </a:rPr>
              <a:t> </a:t>
            </a:r>
            <a:r>
              <a:rPr lang="cs-CZ" dirty="0" err="1">
                <a:solidFill>
                  <a:schemeClr val="tx1">
                    <a:lumMod val="75000"/>
                    <a:lumOff val="25000"/>
                  </a:schemeClr>
                </a:solidFill>
              </a:rPr>
              <a:t>Monate</a:t>
            </a:r>
            <a:r>
              <a:rPr lang="cs-CZ" dirty="0">
                <a:solidFill>
                  <a:schemeClr val="tx1">
                    <a:lumMod val="75000"/>
                    <a:lumOff val="25000"/>
                  </a:schemeClr>
                </a:solidFill>
              </a:rPr>
              <a:t> </a:t>
            </a:r>
            <a:r>
              <a:rPr lang="cs-CZ" dirty="0" err="1">
                <a:solidFill>
                  <a:schemeClr val="tx1">
                    <a:lumMod val="75000"/>
                    <a:lumOff val="25000"/>
                  </a:schemeClr>
                </a:solidFill>
              </a:rPr>
              <a:t>unter</a:t>
            </a:r>
            <a:r>
              <a:rPr lang="cs-CZ" dirty="0">
                <a:solidFill>
                  <a:schemeClr val="tx1">
                    <a:lumMod val="75000"/>
                    <a:lumOff val="25000"/>
                  </a:schemeClr>
                </a:solidFill>
              </a:rPr>
              <a:t> den </a:t>
            </a:r>
            <a:r>
              <a:rPr lang="cs-CZ" dirty="0" err="1">
                <a:solidFill>
                  <a:schemeClr val="tx1">
                    <a:lumMod val="75000"/>
                    <a:lumOff val="25000"/>
                  </a:schemeClr>
                </a:solidFill>
              </a:rPr>
              <a:t>für</a:t>
            </a:r>
            <a:r>
              <a:rPr lang="cs-CZ" dirty="0">
                <a:solidFill>
                  <a:schemeClr val="tx1">
                    <a:lumMod val="75000"/>
                    <a:lumOff val="25000"/>
                  </a:schemeClr>
                </a:solidFill>
              </a:rPr>
              <a:t> </a:t>
            </a:r>
            <a:r>
              <a:rPr lang="cs-CZ" dirty="0" err="1">
                <a:solidFill>
                  <a:schemeClr val="tx1">
                    <a:lumMod val="75000"/>
                    <a:lumOff val="25000"/>
                  </a:schemeClr>
                </a:solidFill>
              </a:rPr>
              <a:t>die</a:t>
            </a:r>
            <a:r>
              <a:rPr lang="cs-CZ" dirty="0">
                <a:solidFill>
                  <a:schemeClr val="tx1">
                    <a:lumMod val="75000"/>
                    <a:lumOff val="25000"/>
                  </a:schemeClr>
                </a:solidFill>
              </a:rPr>
              <a:t> </a:t>
            </a:r>
            <a:r>
              <a:rPr lang="cs-CZ" dirty="0" err="1">
                <a:solidFill>
                  <a:schemeClr val="tx1">
                    <a:lumMod val="75000"/>
                    <a:lumOff val="25000"/>
                  </a:schemeClr>
                </a:solidFill>
              </a:rPr>
              <a:t>Zulassung</a:t>
            </a:r>
            <a:r>
              <a:rPr lang="cs-CZ" dirty="0">
                <a:solidFill>
                  <a:schemeClr val="tx1">
                    <a:lumMod val="75000"/>
                    <a:lumOff val="25000"/>
                  </a:schemeClr>
                </a:solidFill>
              </a:rPr>
              <a:t> </a:t>
            </a:r>
            <a:r>
              <a:rPr lang="cs-CZ" dirty="0" err="1">
                <a:solidFill>
                  <a:schemeClr val="tx1">
                    <a:lumMod val="75000"/>
                    <a:lumOff val="25000"/>
                  </a:schemeClr>
                </a:solidFill>
              </a:rPr>
              <a:t>maßgeblichen</a:t>
            </a:r>
            <a:r>
              <a:rPr lang="cs-CZ" dirty="0">
                <a:solidFill>
                  <a:schemeClr val="tx1">
                    <a:lumMod val="75000"/>
                    <a:lumOff val="25000"/>
                  </a:schemeClr>
                </a:solidFill>
              </a:rPr>
              <a:t> </a:t>
            </a:r>
            <a:r>
              <a:rPr lang="cs-CZ" dirty="0" err="1">
                <a:solidFill>
                  <a:schemeClr val="tx1">
                    <a:lumMod val="75000"/>
                    <a:lumOff val="25000"/>
                  </a:schemeClr>
                </a:solidFill>
              </a:rPr>
              <a:t>Voraussetzungen</a:t>
            </a:r>
            <a:r>
              <a:rPr lang="cs-CZ" dirty="0">
                <a:solidFill>
                  <a:schemeClr val="tx1">
                    <a:lumMod val="75000"/>
                    <a:lumOff val="25000"/>
                  </a:schemeClr>
                </a:solidFill>
              </a:rPr>
              <a:t> </a:t>
            </a:r>
            <a:r>
              <a:rPr lang="cs-CZ" dirty="0" err="1">
                <a:solidFill>
                  <a:schemeClr val="tx1">
                    <a:lumMod val="75000"/>
                    <a:lumOff val="25000"/>
                  </a:schemeClr>
                </a:solidFill>
              </a:rPr>
              <a:t>beschäftigt</a:t>
            </a:r>
            <a:r>
              <a:rPr lang="cs-CZ" dirty="0">
                <a:solidFill>
                  <a:schemeClr val="tx1">
                    <a:lumMod val="75000"/>
                    <a:lumOff val="25000"/>
                  </a:schemeClr>
                </a:solidFill>
              </a:rPr>
              <a:t> </a:t>
            </a:r>
            <a:r>
              <a:rPr lang="cs-CZ" dirty="0" err="1">
                <a:solidFill>
                  <a:schemeClr val="tx1">
                    <a:lumMod val="75000"/>
                    <a:lumOff val="25000"/>
                  </a:schemeClr>
                </a:solidFill>
              </a:rPr>
              <a:t>war</a:t>
            </a:r>
            <a:r>
              <a:rPr lang="cs-CZ" dirty="0">
                <a:solidFill>
                  <a:schemeClr val="tx1">
                    <a:lumMod val="75000"/>
                    <a:lumOff val="25000"/>
                  </a:schemeClr>
                </a:solidFill>
              </a:rPr>
              <a:t>.</a:t>
            </a:r>
          </a:p>
          <a:p>
            <a:pPr marL="0" indent="0">
              <a:lnSpc>
                <a:spcPct val="100000"/>
              </a:lnSpc>
              <a:spcBef>
                <a:spcPct val="0"/>
              </a:spcBef>
              <a:spcAft>
                <a:spcPct val="0"/>
              </a:spcAft>
              <a:buClrTx/>
              <a:buSzTx/>
              <a:buFontTx/>
              <a:buChar char="•"/>
              <a:defRPr/>
            </a:pPr>
            <a:endParaRPr lang="cs-CZ" dirty="0">
              <a:solidFill>
                <a:schemeClr val="tx1">
                  <a:lumMod val="75000"/>
                  <a:lumOff val="2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de-AT" dirty="0" smtClean="0">
                <a:solidFill>
                  <a:schemeClr val="tx1">
                    <a:lumMod val="75000"/>
                    <a:lumOff val="25000"/>
                  </a:schemeClr>
                </a:solidFill>
              </a:rPr>
              <a:t>Familienangehöriger</a:t>
            </a:r>
            <a:endParaRPr lang="cs-CZ" dirty="0">
              <a:solidFill>
                <a:schemeClr val="tx1">
                  <a:lumMod val="75000"/>
                  <a:lumOff val="25000"/>
                </a:schemeClr>
              </a:solidFill>
            </a:endParaRPr>
          </a:p>
        </p:txBody>
      </p:sp>
      <p:sp>
        <p:nvSpPr>
          <p:cNvPr id="20483" name="Zástupný symbol pro obsah 2"/>
          <p:cNvSpPr>
            <a:spLocks noGrp="1"/>
          </p:cNvSpPr>
          <p:nvPr>
            <p:ph idx="1"/>
          </p:nvPr>
        </p:nvSpPr>
        <p:spPr/>
        <p:txBody>
          <a:bodyPr/>
          <a:lstStyle/>
          <a:p>
            <a:pPr eaLnBrk="1" hangingPunct="1"/>
            <a:r>
              <a:rPr lang="de-DE" smtClean="0"/>
              <a:t>Neben den </a:t>
            </a:r>
            <a:r>
              <a:rPr lang="de-DE" b="1" smtClean="0">
                <a:hlinkClick r:id="rId2"/>
              </a:rPr>
              <a:t>allgemeinen Voraussetzungen für die Erteilung von Aufenthaltstiteln</a:t>
            </a:r>
            <a:r>
              <a:rPr lang="de-DE" smtClean="0"/>
              <a:t> muss die "Kernfamilieneigenschaft" vorliegen. Zur Kernfamilie der Zusammenführenden/des Zusammenführenden zählen:</a:t>
            </a:r>
          </a:p>
          <a:p>
            <a:pPr eaLnBrk="1" hangingPunct="1">
              <a:buFont typeface="Arial" charset="0"/>
              <a:buChar char="•"/>
            </a:pPr>
            <a:r>
              <a:rPr lang="de-DE" smtClean="0"/>
              <a:t>Ehegattinnen/Ehegatten</a:t>
            </a:r>
          </a:p>
          <a:p>
            <a:pPr eaLnBrk="1" hangingPunct="1">
              <a:buFont typeface="Arial" charset="0"/>
              <a:buChar char="•"/>
            </a:pPr>
            <a:r>
              <a:rPr lang="de-DE" smtClean="0"/>
              <a:t>eingetragene Partnerinnen/Partner und</a:t>
            </a:r>
          </a:p>
          <a:p>
            <a:pPr eaLnBrk="1" hangingPunct="1">
              <a:buFont typeface="Arial" charset="0"/>
              <a:buChar char="•"/>
            </a:pPr>
            <a:r>
              <a:rPr lang="de-DE" smtClean="0"/>
              <a:t>ledige minderjährige Kinder (einschließlich Adoptiv- und Stiefkinder).</a:t>
            </a:r>
          </a:p>
          <a:p>
            <a:pPr eaLnBrk="1" hangingPunct="1"/>
            <a:r>
              <a:rPr lang="de-DE" smtClean="0"/>
              <a:t>Ehegattinnen/Ehegatten und eingetragene Partnerinnen/Partner müssen zum Zeitpunkt der Antragstellung das 21. Lebensjahr bereits vollendet haben.</a:t>
            </a:r>
          </a:p>
          <a:p>
            <a:pPr eaLnBrk="1" hangingPunct="1"/>
            <a:r>
              <a:rPr lang="de-DE" smtClean="0"/>
              <a:t>Darüber hinaus haben Drittstaatsangehörige mit der Stellung eines Erstantrages auf Erteilung eines Aufenthaltstitels "Familienangehöriger" Kenntnisse der deutschen Sprache nachzuweisen </a:t>
            </a:r>
          </a:p>
          <a:p>
            <a:pPr eaLnBrk="1" hangingPunct="1"/>
            <a:endParaRPr lang="cs-CZ"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de-AT" dirty="0" smtClean="0">
                <a:solidFill>
                  <a:schemeClr val="tx1">
                    <a:lumMod val="75000"/>
                    <a:lumOff val="25000"/>
                  </a:schemeClr>
                </a:solidFill>
              </a:rPr>
              <a:t>Niederlassungsbewilligung</a:t>
            </a:r>
            <a:endParaRPr lang="cs-CZ" dirty="0">
              <a:solidFill>
                <a:schemeClr val="tx1">
                  <a:lumMod val="75000"/>
                  <a:lumOff val="25000"/>
                </a:schemeClr>
              </a:solidFill>
            </a:endParaRPr>
          </a:p>
        </p:txBody>
      </p:sp>
      <p:sp>
        <p:nvSpPr>
          <p:cNvPr id="21507" name="Zástupný symbol pro obsah 2"/>
          <p:cNvSpPr>
            <a:spLocks noGrp="1"/>
          </p:cNvSpPr>
          <p:nvPr>
            <p:ph idx="1"/>
          </p:nvPr>
        </p:nvSpPr>
        <p:spPr/>
        <p:txBody>
          <a:bodyPr/>
          <a:lstStyle/>
          <a:p>
            <a:pPr eaLnBrk="1" hangingPunct="1"/>
            <a:r>
              <a:rPr lang="de-AT" smtClean="0"/>
              <a:t>Wichtig für die Staatsbürgerschaft</a:t>
            </a:r>
          </a:p>
          <a:p>
            <a:pPr eaLnBrk="1" hangingPunct="1"/>
            <a:r>
              <a:rPr lang="de-DE" smtClean="0"/>
              <a:t>Der Aufenthaltstitel "Niederlassungsbewilligung" berechtigt zur befristeten Niederlassung und zur Ausübung einer selbstständigen Erwerbstätigkeit.</a:t>
            </a:r>
          </a:p>
          <a:p>
            <a:pPr eaLnBrk="1" hangingPunct="1"/>
            <a:r>
              <a:rPr lang="de-DE" smtClean="0"/>
              <a:t>Voraussetzung ist, dass die Drittstaatsangehörige/der Drittstaatsangehörige in den letzten zwölf Monaten eine Tätigkeit als Inhaberin/Inhaber einer "</a:t>
            </a:r>
            <a:r>
              <a:rPr lang="de-DE" smtClean="0">
                <a:hlinkClick r:id="rId2"/>
              </a:rPr>
              <a:t>Rot-Weiß-Rot – Karte</a:t>
            </a:r>
            <a:r>
              <a:rPr lang="de-DE" smtClean="0"/>
              <a:t>" ausgeübt hat und diese weiter ausgeübt werden soll.</a:t>
            </a:r>
            <a:endParaRPr lang="cs-CZ"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de-AT" dirty="0">
                <a:solidFill>
                  <a:schemeClr val="tx1">
                    <a:lumMod val="75000"/>
                    <a:lumOff val="25000"/>
                  </a:schemeClr>
                </a:solidFill>
              </a:rPr>
              <a:t>Niederlassungsbewilligung – ausgenommen Erwerbstätigkeit</a:t>
            </a:r>
            <a:endParaRPr lang="cs-CZ" dirty="0">
              <a:solidFill>
                <a:schemeClr val="tx1">
                  <a:lumMod val="75000"/>
                  <a:lumOff val="25000"/>
                </a:schemeClr>
              </a:solidFill>
            </a:endParaRPr>
          </a:p>
        </p:txBody>
      </p:sp>
      <p:sp>
        <p:nvSpPr>
          <p:cNvPr id="22531" name="Rectangle 4"/>
          <p:cNvSpPr>
            <a:spLocks noGrp="1" noChangeArrowheads="1"/>
          </p:cNvSpPr>
          <p:nvPr>
            <p:ph idx="1"/>
          </p:nvPr>
        </p:nvSpPr>
        <p:spPr>
          <a:xfrm>
            <a:off x="635000" y="1968500"/>
            <a:ext cx="11253788" cy="2032000"/>
          </a:xfrm>
        </p:spPr>
        <p:txBody>
          <a:bodyPr wrap="none" lIns="91440" rIns="91440" anchor="ctr">
            <a:spAutoFit/>
          </a:bodyPr>
          <a:lstStyle/>
          <a:p>
            <a:pPr marL="0" indent="0" eaLnBrk="1" hangingPunct="1">
              <a:lnSpc>
                <a:spcPct val="100000"/>
              </a:lnSpc>
              <a:spcBef>
                <a:spcPct val="0"/>
              </a:spcBef>
              <a:spcAft>
                <a:spcPct val="0"/>
              </a:spcAft>
              <a:buClrTx/>
              <a:buSzTx/>
              <a:buFontTx/>
              <a:buNone/>
            </a:pPr>
            <a:r>
              <a:rPr lang="cs-CZ" sz="1800" smtClean="0">
                <a:solidFill>
                  <a:schemeClr val="tx1"/>
                </a:solidFill>
              </a:rPr>
              <a:t>Nach fünfjähriger ununterbrochener Niederlassung kann der Inhaberin/dem Inhaber einer</a:t>
            </a:r>
            <a:endParaRPr lang="de-AT" sz="1800" smtClean="0">
              <a:solidFill>
                <a:schemeClr val="tx1"/>
              </a:solidFill>
            </a:endParaRPr>
          </a:p>
          <a:p>
            <a:pPr marL="0" indent="0" eaLnBrk="1" hangingPunct="1">
              <a:lnSpc>
                <a:spcPct val="100000"/>
              </a:lnSpc>
              <a:spcBef>
                <a:spcPct val="0"/>
              </a:spcBef>
              <a:spcAft>
                <a:spcPct val="0"/>
              </a:spcAft>
              <a:buClrTx/>
              <a:buSzTx/>
              <a:buFontTx/>
              <a:buNone/>
            </a:pPr>
            <a:r>
              <a:rPr lang="cs-CZ" sz="1800" smtClean="0">
                <a:solidFill>
                  <a:schemeClr val="tx1"/>
                </a:solidFill>
              </a:rPr>
              <a:t> "Niederlassungsbewilligung – ausgenommen Erwerbstätigkeit" auf Antrag ein Aufenthaltstitel "</a:t>
            </a:r>
            <a:r>
              <a:rPr lang="cs-CZ" sz="1800" smtClean="0">
                <a:solidFill>
                  <a:schemeClr val="tx1"/>
                </a:solidFill>
                <a:hlinkClick r:id="rId2"/>
              </a:rPr>
              <a:t>Daueraufenthalt – EU</a:t>
            </a:r>
            <a:r>
              <a:rPr lang="cs-CZ" sz="1800" smtClean="0">
                <a:solidFill>
                  <a:schemeClr val="tx1"/>
                </a:solidFill>
              </a:rPr>
              <a:t>„</a:t>
            </a:r>
            <a:endParaRPr lang="de-AT" sz="1800" smtClean="0">
              <a:solidFill>
                <a:schemeClr val="tx1"/>
              </a:solidFill>
            </a:endParaRPr>
          </a:p>
          <a:p>
            <a:pPr marL="0" indent="0" eaLnBrk="1" hangingPunct="1">
              <a:lnSpc>
                <a:spcPct val="100000"/>
              </a:lnSpc>
              <a:spcBef>
                <a:spcPct val="0"/>
              </a:spcBef>
              <a:spcAft>
                <a:spcPct val="0"/>
              </a:spcAft>
              <a:buClrTx/>
              <a:buSzTx/>
              <a:buFontTx/>
              <a:buNone/>
            </a:pPr>
            <a:r>
              <a:rPr lang="cs-CZ" sz="1800" smtClean="0">
                <a:solidFill>
                  <a:schemeClr val="tx1"/>
                </a:solidFill>
              </a:rPr>
              <a:t> erteilt werden, sofern diese/dieser das Modul 2 der </a:t>
            </a:r>
            <a:r>
              <a:rPr lang="cs-CZ" sz="1800" smtClean="0">
                <a:solidFill>
                  <a:schemeClr val="tx1"/>
                </a:solidFill>
                <a:hlinkClick r:id="rId3"/>
              </a:rPr>
              <a:t>Integrationsvereinbarung</a:t>
            </a:r>
            <a:r>
              <a:rPr lang="cs-CZ" sz="1800" smtClean="0">
                <a:solidFill>
                  <a:schemeClr val="tx1"/>
                </a:solidFill>
              </a:rPr>
              <a:t> erfüllt hat und die allgemeinen </a:t>
            </a:r>
            <a:endParaRPr lang="de-AT" sz="1800" smtClean="0">
              <a:solidFill>
                <a:schemeClr val="tx1"/>
              </a:solidFill>
            </a:endParaRPr>
          </a:p>
          <a:p>
            <a:pPr marL="0" indent="0" eaLnBrk="1" hangingPunct="1">
              <a:lnSpc>
                <a:spcPct val="100000"/>
              </a:lnSpc>
              <a:spcBef>
                <a:spcPct val="0"/>
              </a:spcBef>
              <a:spcAft>
                <a:spcPct val="0"/>
              </a:spcAft>
              <a:buClrTx/>
              <a:buSzTx/>
              <a:buFontTx/>
              <a:buNone/>
            </a:pPr>
            <a:r>
              <a:rPr lang="cs-CZ" sz="1800" smtClean="0">
                <a:solidFill>
                  <a:schemeClr val="tx1"/>
                </a:solidFill>
              </a:rPr>
              <a:t>Erteilungsvoraussetzungen vorliegen. </a:t>
            </a:r>
            <a:endParaRPr lang="de-AT" sz="1800" smtClean="0">
              <a:solidFill>
                <a:schemeClr val="tx1"/>
              </a:solidFill>
            </a:endParaRPr>
          </a:p>
          <a:p>
            <a:pPr marL="0" indent="0" eaLnBrk="1" hangingPunct="1">
              <a:lnSpc>
                <a:spcPct val="100000"/>
              </a:lnSpc>
              <a:spcBef>
                <a:spcPct val="0"/>
              </a:spcBef>
              <a:spcAft>
                <a:spcPct val="0"/>
              </a:spcAft>
              <a:buClrTx/>
              <a:buSzTx/>
              <a:buFontTx/>
              <a:buNone/>
            </a:pPr>
            <a:endParaRPr lang="de-AT" sz="1800" smtClean="0">
              <a:solidFill>
                <a:schemeClr val="tx1"/>
              </a:solidFill>
            </a:endParaRPr>
          </a:p>
          <a:p>
            <a:pPr marL="0" indent="0" eaLnBrk="1" hangingPunct="1">
              <a:lnSpc>
                <a:spcPct val="100000"/>
              </a:lnSpc>
              <a:spcBef>
                <a:spcPct val="0"/>
              </a:spcBef>
              <a:spcAft>
                <a:spcPct val="0"/>
              </a:spcAft>
              <a:buClrTx/>
              <a:buSzTx/>
              <a:buFontTx/>
              <a:buNone/>
            </a:pPr>
            <a:endParaRPr lang="de-AT" sz="1800" smtClean="0">
              <a:solidFill>
                <a:schemeClr val="tx1"/>
              </a:solidFill>
            </a:endParaRPr>
          </a:p>
          <a:p>
            <a:pPr marL="0" indent="0" eaLnBrk="1" hangingPunct="1">
              <a:lnSpc>
                <a:spcPct val="100000"/>
              </a:lnSpc>
              <a:spcBef>
                <a:spcPct val="0"/>
              </a:spcBef>
              <a:spcAft>
                <a:spcPct val="0"/>
              </a:spcAft>
              <a:buClrTx/>
              <a:buSzTx/>
              <a:buFontTx/>
              <a:buNone/>
            </a:pPr>
            <a:endParaRPr lang="cs-CZ" sz="1800" smtClean="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de-AT" dirty="0">
                <a:solidFill>
                  <a:schemeClr val="tx1">
                    <a:lumMod val="75000"/>
                    <a:lumOff val="25000"/>
                  </a:schemeClr>
                </a:solidFill>
              </a:rPr>
              <a:t>Niederlassungsbewilligung – Angehöriger</a:t>
            </a:r>
            <a:endParaRPr lang="cs-CZ" dirty="0">
              <a:solidFill>
                <a:schemeClr val="tx1">
                  <a:lumMod val="75000"/>
                  <a:lumOff val="25000"/>
                </a:schemeClr>
              </a:solidFill>
            </a:endParaRPr>
          </a:p>
        </p:txBody>
      </p:sp>
      <p:sp>
        <p:nvSpPr>
          <p:cNvPr id="23555" name="Rectangle 4"/>
          <p:cNvSpPr>
            <a:spLocks noGrp="1" noChangeArrowheads="1"/>
          </p:cNvSpPr>
          <p:nvPr>
            <p:ph idx="1"/>
          </p:nvPr>
        </p:nvSpPr>
        <p:spPr>
          <a:xfrm>
            <a:off x="1096963" y="1981200"/>
            <a:ext cx="10947400" cy="3970338"/>
          </a:xfrm>
        </p:spPr>
        <p:txBody>
          <a:bodyPr wrap="none" lIns="91440" rIns="91440" anchor="ctr">
            <a:spAutoFit/>
          </a:bodyPr>
          <a:lstStyle/>
          <a:p>
            <a:pPr marL="0" indent="0" eaLnBrk="1" hangingPunct="1">
              <a:lnSpc>
                <a:spcPct val="100000"/>
              </a:lnSpc>
              <a:spcBef>
                <a:spcPct val="0"/>
              </a:spcBef>
              <a:spcAft>
                <a:spcPct val="0"/>
              </a:spcAft>
              <a:buClrTx/>
              <a:buSzTx/>
              <a:buFontTx/>
              <a:buNone/>
            </a:pPr>
            <a:r>
              <a:rPr lang="cs-CZ" sz="1800" b="1" smtClean="0">
                <a:solidFill>
                  <a:schemeClr val="tx1"/>
                </a:solidFill>
              </a:rPr>
              <a:t>Angehörige</a:t>
            </a:r>
            <a:r>
              <a:rPr lang="cs-CZ" sz="1800" smtClean="0">
                <a:solidFill>
                  <a:schemeClr val="tx1"/>
                </a:solidFill>
              </a:rPr>
              <a:t> in diesem Zusammenhang sind:</a:t>
            </a:r>
          </a:p>
          <a:p>
            <a:pPr marL="0" indent="0">
              <a:lnSpc>
                <a:spcPct val="100000"/>
              </a:lnSpc>
              <a:spcBef>
                <a:spcPct val="0"/>
              </a:spcBef>
              <a:spcAft>
                <a:spcPct val="0"/>
              </a:spcAft>
              <a:buClrTx/>
              <a:buSzTx/>
              <a:buFontTx/>
              <a:buChar char="•"/>
            </a:pPr>
            <a:r>
              <a:rPr lang="cs-CZ" sz="1800" smtClean="0">
                <a:solidFill>
                  <a:schemeClr val="tx1"/>
                </a:solidFill>
              </a:rPr>
              <a:t>Verwandte der Zusammenführenden/des Zusammenführenden bzw. ihres Ehegatten/seiner Ehegattin </a:t>
            </a:r>
            <a:endParaRPr lang="de-AT" sz="1800" smtClean="0">
              <a:solidFill>
                <a:schemeClr val="tx1"/>
              </a:solidFill>
            </a:endParaRPr>
          </a:p>
          <a:p>
            <a:pPr marL="0" indent="0">
              <a:lnSpc>
                <a:spcPct val="100000"/>
              </a:lnSpc>
              <a:spcBef>
                <a:spcPct val="0"/>
              </a:spcBef>
              <a:spcAft>
                <a:spcPct val="0"/>
              </a:spcAft>
              <a:buClrTx/>
              <a:buSzTx/>
              <a:buFont typeface="Calibri" pitchFamily="34" charset="0"/>
              <a:buNone/>
            </a:pPr>
            <a:r>
              <a:rPr lang="cs-CZ" sz="1800" smtClean="0">
                <a:solidFill>
                  <a:schemeClr val="tx1"/>
                </a:solidFill>
              </a:rPr>
              <a:t>bzw. ihrer eingetragenen Partnerin/seines eingetragenen Partners in gerader aufsteigender Linie</a:t>
            </a:r>
            <a:endParaRPr lang="de-AT" sz="1800" smtClean="0">
              <a:solidFill>
                <a:schemeClr val="tx1"/>
              </a:solidFill>
            </a:endParaRPr>
          </a:p>
          <a:p>
            <a:pPr marL="0" indent="0">
              <a:lnSpc>
                <a:spcPct val="100000"/>
              </a:lnSpc>
              <a:spcBef>
                <a:spcPct val="0"/>
              </a:spcBef>
              <a:spcAft>
                <a:spcPct val="0"/>
              </a:spcAft>
              <a:buClrTx/>
              <a:buSzTx/>
              <a:buFont typeface="Calibri" pitchFamily="34" charset="0"/>
              <a:buNone/>
            </a:pPr>
            <a:r>
              <a:rPr lang="cs-CZ" sz="1800" smtClean="0">
                <a:solidFill>
                  <a:schemeClr val="tx1"/>
                </a:solidFill>
              </a:rPr>
              <a:t> (z.B. Eltern, Schwieger- und Großeltern), sofern ihnen von diesen tatsächlich Unterhalt geleistet wird</a:t>
            </a:r>
          </a:p>
          <a:p>
            <a:pPr marL="0" indent="0">
              <a:lnSpc>
                <a:spcPct val="100000"/>
              </a:lnSpc>
              <a:spcBef>
                <a:spcPct val="0"/>
              </a:spcBef>
              <a:spcAft>
                <a:spcPct val="0"/>
              </a:spcAft>
              <a:buClrTx/>
              <a:buSzTx/>
              <a:buFont typeface="Calibri" pitchFamily="34" charset="0"/>
              <a:buNone/>
            </a:pPr>
            <a:r>
              <a:rPr lang="cs-CZ" sz="1800" smtClean="0">
                <a:solidFill>
                  <a:schemeClr val="tx1"/>
                </a:solidFill>
              </a:rPr>
              <a:t>Lebenspartnerinnen/Lebenspartner, die das Bestehen einer dauerhaften Beziehung im Herkunftsstaat nachweisen </a:t>
            </a:r>
            <a:endParaRPr lang="de-AT" sz="1800" smtClean="0">
              <a:solidFill>
                <a:schemeClr val="tx1"/>
              </a:solidFill>
            </a:endParaRPr>
          </a:p>
          <a:p>
            <a:pPr marL="0" indent="0">
              <a:lnSpc>
                <a:spcPct val="100000"/>
              </a:lnSpc>
              <a:spcBef>
                <a:spcPct val="0"/>
              </a:spcBef>
              <a:spcAft>
                <a:spcPct val="0"/>
              </a:spcAft>
              <a:buClrTx/>
              <a:buSzTx/>
              <a:buFont typeface="Calibri" pitchFamily="34" charset="0"/>
              <a:buNone/>
            </a:pPr>
            <a:r>
              <a:rPr lang="de-AT" sz="1800" smtClean="0">
                <a:solidFill>
                  <a:schemeClr val="tx1"/>
                </a:solidFill>
              </a:rPr>
              <a:t>k</a:t>
            </a:r>
            <a:r>
              <a:rPr lang="cs-CZ" sz="1800" smtClean="0">
                <a:solidFill>
                  <a:schemeClr val="tx1"/>
                </a:solidFill>
              </a:rPr>
              <a:t>önnen und für die tatsächlich Unterhalt geleistet wird</a:t>
            </a:r>
          </a:p>
          <a:p>
            <a:pPr marL="0" indent="0">
              <a:lnSpc>
                <a:spcPct val="100000"/>
              </a:lnSpc>
              <a:spcBef>
                <a:spcPct val="0"/>
              </a:spcBef>
              <a:spcAft>
                <a:spcPct val="0"/>
              </a:spcAft>
              <a:buClrTx/>
              <a:buSzTx/>
              <a:buFontTx/>
              <a:buChar char="•"/>
            </a:pPr>
            <a:r>
              <a:rPr lang="cs-CZ" sz="1800" smtClean="0">
                <a:solidFill>
                  <a:schemeClr val="tx1"/>
                </a:solidFill>
              </a:rPr>
              <a:t>Sonstige Angehörige, </a:t>
            </a:r>
          </a:p>
          <a:p>
            <a:pPr marL="457200" lvl="1" indent="0">
              <a:lnSpc>
                <a:spcPct val="100000"/>
              </a:lnSpc>
              <a:spcBef>
                <a:spcPct val="0"/>
              </a:spcBef>
              <a:spcAft>
                <a:spcPct val="0"/>
              </a:spcAft>
              <a:buClrTx/>
              <a:buFontTx/>
              <a:buChar char="•"/>
            </a:pPr>
            <a:r>
              <a:rPr lang="cs-CZ" smtClean="0">
                <a:solidFill>
                  <a:schemeClr val="tx1"/>
                </a:solidFill>
              </a:rPr>
              <a:t>Die von der Zusammenführenden/dem Zusammenführenden bereits im Herkunftsstaat Unterhalt bezogen</a:t>
            </a:r>
            <a:endParaRPr lang="de-AT" smtClean="0">
              <a:solidFill>
                <a:schemeClr val="tx1"/>
              </a:solidFill>
            </a:endParaRPr>
          </a:p>
          <a:p>
            <a:pPr marL="457200" lvl="1" indent="0">
              <a:lnSpc>
                <a:spcPct val="100000"/>
              </a:lnSpc>
              <a:spcBef>
                <a:spcPct val="0"/>
              </a:spcBef>
              <a:spcAft>
                <a:spcPct val="0"/>
              </a:spcAft>
              <a:buClrTx/>
              <a:buFont typeface="Calibri" pitchFamily="34" charset="0"/>
              <a:buNone/>
            </a:pPr>
            <a:r>
              <a:rPr lang="cs-CZ" smtClean="0">
                <a:solidFill>
                  <a:schemeClr val="tx1"/>
                </a:solidFill>
              </a:rPr>
              <a:t> haben oder</a:t>
            </a:r>
          </a:p>
          <a:p>
            <a:pPr marL="457200" lvl="1" indent="0">
              <a:lnSpc>
                <a:spcPct val="100000"/>
              </a:lnSpc>
              <a:spcBef>
                <a:spcPct val="0"/>
              </a:spcBef>
              <a:spcAft>
                <a:spcPct val="0"/>
              </a:spcAft>
              <a:buClrTx/>
              <a:buFontTx/>
              <a:buChar char="•"/>
            </a:pPr>
            <a:r>
              <a:rPr lang="cs-CZ" smtClean="0">
                <a:solidFill>
                  <a:schemeClr val="tx1"/>
                </a:solidFill>
              </a:rPr>
              <a:t>Die mit der Zusammenführenden/dem Zusammenführenden bereits im Herkunftsstaat in häuslicher </a:t>
            </a:r>
            <a:endParaRPr lang="de-AT" smtClean="0">
              <a:solidFill>
                <a:schemeClr val="tx1"/>
              </a:solidFill>
            </a:endParaRPr>
          </a:p>
          <a:p>
            <a:pPr marL="457200" lvl="1" indent="0">
              <a:lnSpc>
                <a:spcPct val="100000"/>
              </a:lnSpc>
              <a:spcBef>
                <a:spcPct val="0"/>
              </a:spcBef>
              <a:spcAft>
                <a:spcPct val="0"/>
              </a:spcAft>
              <a:buClrTx/>
              <a:buFont typeface="Calibri" pitchFamily="34" charset="0"/>
              <a:buNone/>
            </a:pPr>
            <a:r>
              <a:rPr lang="cs-CZ" smtClean="0">
                <a:solidFill>
                  <a:schemeClr val="tx1"/>
                </a:solidFill>
              </a:rPr>
              <a:t>Gemeinschaft gelebt haben oder</a:t>
            </a:r>
          </a:p>
          <a:p>
            <a:pPr marL="457200" lvl="1" indent="0">
              <a:lnSpc>
                <a:spcPct val="100000"/>
              </a:lnSpc>
              <a:spcBef>
                <a:spcPct val="0"/>
              </a:spcBef>
              <a:spcAft>
                <a:spcPct val="0"/>
              </a:spcAft>
              <a:buClrTx/>
              <a:buFontTx/>
              <a:buChar char="•"/>
            </a:pPr>
            <a:r>
              <a:rPr lang="cs-CZ" smtClean="0">
                <a:solidFill>
                  <a:schemeClr val="tx1"/>
                </a:solidFill>
              </a:rPr>
              <a:t>Bei denen schwerwiegende gesundheitliche Gründe die persönliche Pflege </a:t>
            </a:r>
            <a:endParaRPr lang="de-AT" smtClean="0">
              <a:solidFill>
                <a:schemeClr val="tx1"/>
              </a:solidFill>
            </a:endParaRPr>
          </a:p>
          <a:p>
            <a:pPr marL="457200" lvl="1" indent="0">
              <a:lnSpc>
                <a:spcPct val="100000"/>
              </a:lnSpc>
              <a:spcBef>
                <a:spcPct val="0"/>
              </a:spcBef>
              <a:spcAft>
                <a:spcPct val="0"/>
              </a:spcAft>
              <a:buClrTx/>
              <a:buFont typeface="Calibri" pitchFamily="34" charset="0"/>
              <a:buNone/>
            </a:pPr>
            <a:r>
              <a:rPr lang="cs-CZ" smtClean="0">
                <a:solidFill>
                  <a:schemeClr val="tx1"/>
                </a:solidFill>
              </a:rPr>
              <a:t>durch die Zusammenführende/den Zusammenführenden zwingend erforderlich machen.</a:t>
            </a:r>
          </a:p>
          <a:p>
            <a:pPr marL="0" indent="0">
              <a:lnSpc>
                <a:spcPct val="100000"/>
              </a:lnSpc>
              <a:spcBef>
                <a:spcPct val="0"/>
              </a:spcBef>
              <a:spcAft>
                <a:spcPct val="0"/>
              </a:spcAft>
              <a:buClrTx/>
              <a:buSzTx/>
              <a:buFontTx/>
              <a:buNone/>
            </a:pPr>
            <a:endParaRPr lang="cs-CZ" sz="1800" smtClean="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de-AT" dirty="0" smtClean="0">
                <a:solidFill>
                  <a:schemeClr val="tx1">
                    <a:lumMod val="75000"/>
                    <a:lumOff val="25000"/>
                  </a:schemeClr>
                </a:solidFill>
              </a:rPr>
              <a:t>Österreichische Staatsbürgerschaft</a:t>
            </a:r>
            <a:endParaRPr lang="cs-CZ" dirty="0">
              <a:solidFill>
                <a:schemeClr val="tx1">
                  <a:lumMod val="75000"/>
                  <a:lumOff val="25000"/>
                </a:schemeClr>
              </a:solidFill>
            </a:endParaRPr>
          </a:p>
        </p:txBody>
      </p:sp>
      <p:sp>
        <p:nvSpPr>
          <p:cNvPr id="24579" name="Zástupný symbol pro obsah 2"/>
          <p:cNvSpPr>
            <a:spLocks noGrp="1"/>
          </p:cNvSpPr>
          <p:nvPr>
            <p:ph idx="1"/>
          </p:nvPr>
        </p:nvSpPr>
        <p:spPr/>
        <p:txBody>
          <a:bodyPr/>
          <a:lstStyle/>
          <a:p>
            <a:pPr eaLnBrk="1" hangingPunct="1">
              <a:buFont typeface="Wingdings" pitchFamily="2" charset="2"/>
              <a:buChar char="§"/>
            </a:pPr>
            <a:r>
              <a:rPr lang="de-AT" smtClean="0"/>
              <a:t>Mindestens </a:t>
            </a:r>
            <a:r>
              <a:rPr lang="de-AT" b="1" smtClean="0"/>
              <a:t>zehnjähriger</a:t>
            </a:r>
            <a:r>
              <a:rPr lang="de-AT" smtClean="0"/>
              <a:t> rechtmäßiger und ununterbrochener </a:t>
            </a:r>
            <a:r>
              <a:rPr lang="de-AT" u="sng" smtClean="0">
                <a:hlinkClick r:id="rId2"/>
              </a:rPr>
              <a:t>Aufenthalt</a:t>
            </a:r>
            <a:r>
              <a:rPr lang="de-AT" smtClean="0"/>
              <a:t> in Österreich, davon mindestens </a:t>
            </a:r>
            <a:r>
              <a:rPr lang="de-AT" b="1" smtClean="0"/>
              <a:t>fünfjährige</a:t>
            </a:r>
            <a:r>
              <a:rPr lang="de-AT" smtClean="0"/>
              <a:t> </a:t>
            </a:r>
            <a:r>
              <a:rPr lang="de-AT" u="sng" smtClean="0">
                <a:hlinkClick r:id="rId3"/>
              </a:rPr>
              <a:t>Niederlassungsbewilligung</a:t>
            </a:r>
            <a:r>
              <a:rPr lang="de-AT" smtClean="0"/>
              <a:t>; Abweichungen von dieser Voraussetzung bestehen bei der </a:t>
            </a:r>
            <a:r>
              <a:rPr lang="de-AT" u="sng" smtClean="0">
                <a:hlinkClick r:id="rId4"/>
              </a:rPr>
              <a:t>Verleihung der Staatsbürgerschaft aufgrund eines Rechtsanspruches</a:t>
            </a:r>
            <a:endParaRPr lang="cs-CZ" smtClean="0"/>
          </a:p>
          <a:p>
            <a:pPr eaLnBrk="1" hangingPunct="1">
              <a:buFont typeface="Wingdings" pitchFamily="2" charset="2"/>
              <a:buChar char="§"/>
            </a:pPr>
            <a:r>
              <a:rPr lang="de-AT" smtClean="0"/>
              <a:t>Unbescholtenheit </a:t>
            </a:r>
            <a:endParaRPr lang="cs-CZ" smtClean="0"/>
          </a:p>
          <a:p>
            <a:pPr lvl="1" eaLnBrk="1" hangingPunct="1"/>
            <a:r>
              <a:rPr lang="de-AT" smtClean="0"/>
              <a:t>Keine gerichtlichen Verurteilungen</a:t>
            </a:r>
            <a:endParaRPr lang="cs-CZ" smtClean="0"/>
          </a:p>
          <a:p>
            <a:pPr lvl="1" eaLnBrk="1" hangingPunct="1"/>
            <a:r>
              <a:rPr lang="de-AT" smtClean="0"/>
              <a:t>Kein anhängiges Strafverfahren (sowohl im In- als auch im Ausland)</a:t>
            </a:r>
            <a:endParaRPr lang="cs-CZ" smtClean="0"/>
          </a:p>
          <a:p>
            <a:pPr lvl="1" eaLnBrk="1" hangingPunct="1"/>
            <a:r>
              <a:rPr lang="de-AT" smtClean="0"/>
              <a:t>Keine schwerwiegenden Verwaltungsübertretungen mit besonderem Unrechtsgehalt</a:t>
            </a:r>
            <a:endParaRPr lang="cs-CZ" smtClean="0"/>
          </a:p>
          <a:p>
            <a:pPr eaLnBrk="1" hangingPunct="1">
              <a:buFont typeface="Wingdings" pitchFamily="2" charset="2"/>
              <a:buChar char="§"/>
            </a:pPr>
            <a:r>
              <a:rPr lang="de-AT" smtClean="0"/>
              <a:t>Hinreichend gesicherter Lebensunterhalt </a:t>
            </a:r>
            <a:endParaRPr lang="cs-CZ" smtClean="0"/>
          </a:p>
          <a:p>
            <a:pPr lvl="1" eaLnBrk="1" hangingPunct="1"/>
            <a:r>
              <a:rPr lang="de-AT" smtClean="0"/>
              <a:t>Nachweis fester und regelmäßiger eigener Einkünfte aus Erwerb, Einkommen, gesetzlichen Unterhaltsansprüchen oder Versicherungsleistungen im Durchschnitt von 36 Monaten aus den letzten 6 Jahren vor dem Antragszeitpunkt, wobei jedenfalls die letzten geltend gemachten sechs Monate unmittelbar vor dem Antragszeitpunkt liegen müssen</a:t>
            </a:r>
            <a:endParaRPr lang="cs-CZ" smtClean="0"/>
          </a:p>
          <a:p>
            <a:pPr eaLnBrk="1" hangingPunct="1"/>
            <a:endParaRPr lang="cs-CZ"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de-AT" dirty="0" smtClean="0">
                <a:solidFill>
                  <a:schemeClr val="tx1">
                    <a:lumMod val="75000"/>
                    <a:lumOff val="25000"/>
                  </a:schemeClr>
                </a:solidFill>
              </a:rPr>
              <a:t>Österreichische Staatsbürgerschaft</a:t>
            </a:r>
            <a:endParaRPr lang="cs-CZ" dirty="0">
              <a:solidFill>
                <a:schemeClr val="tx1">
                  <a:lumMod val="75000"/>
                  <a:lumOff val="25000"/>
                </a:schemeClr>
              </a:solidFill>
            </a:endParaRPr>
          </a:p>
        </p:txBody>
      </p:sp>
      <p:sp>
        <p:nvSpPr>
          <p:cNvPr id="4" name="Rectangle 1"/>
          <p:cNvSpPr>
            <a:spLocks noGrp="1" noChangeArrowheads="1"/>
          </p:cNvSpPr>
          <p:nvPr>
            <p:ph idx="1"/>
          </p:nvPr>
        </p:nvSpPr>
        <p:spPr>
          <a:xfrm>
            <a:off x="1101725" y="2141538"/>
            <a:ext cx="10110788" cy="4524375"/>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1440" rIns="91440" rtlCol="0" anchor="ctr">
            <a:spAutoFit/>
          </a:bodyPr>
          <a:lstStyle/>
          <a:p>
            <a:pPr marL="91440" indent="-91440">
              <a:lnSpc>
                <a:spcPct val="100000"/>
              </a:lnSpc>
              <a:spcBef>
                <a:spcPct val="0"/>
              </a:spcBef>
              <a:spcAft>
                <a:spcPct val="0"/>
              </a:spcAft>
              <a:buClrTx/>
              <a:buSzTx/>
              <a:buFont typeface="Wingdings" panose="05000000000000000000" pitchFamily="2" charset="2"/>
              <a:buChar char="§"/>
              <a:defRPr/>
            </a:pPr>
            <a:r>
              <a:rPr lang="cs-CZ" sz="1800" dirty="0" err="1" smtClean="0">
                <a:solidFill>
                  <a:schemeClr val="tx1"/>
                </a:solidFill>
                <a:latin typeface="Arial" panose="020B0604020202020204" pitchFamily="34" charset="0"/>
              </a:rPr>
              <a:t>Deutschkenntnisse</a:t>
            </a:r>
            <a:r>
              <a:rPr lang="cs-CZ" sz="1800" dirty="0" smtClean="0">
                <a:solidFill>
                  <a:schemeClr val="tx1"/>
                </a:solidFill>
                <a:latin typeface="Arial" panose="020B0604020202020204" pitchFamily="34" charset="0"/>
              </a:rPr>
              <a:t> </a:t>
            </a:r>
            <a:r>
              <a:rPr lang="cs-CZ" sz="1800" dirty="0" err="1" smtClean="0">
                <a:solidFill>
                  <a:schemeClr val="tx1"/>
                </a:solidFill>
                <a:latin typeface="Arial" panose="020B0604020202020204" pitchFamily="34" charset="0"/>
              </a:rPr>
              <a:t>und</a:t>
            </a:r>
            <a:r>
              <a:rPr lang="cs-CZ" sz="1800" dirty="0" smtClean="0">
                <a:solidFill>
                  <a:schemeClr val="tx1"/>
                </a:solidFill>
                <a:latin typeface="Arial" panose="020B0604020202020204" pitchFamily="34" charset="0"/>
              </a:rPr>
              <a:t> </a:t>
            </a:r>
            <a:r>
              <a:rPr lang="cs-CZ" sz="1800" dirty="0" err="1" smtClean="0">
                <a:solidFill>
                  <a:schemeClr val="tx1"/>
                </a:solidFill>
                <a:latin typeface="Arial" panose="020B0604020202020204" pitchFamily="34" charset="0"/>
              </a:rPr>
              <a:t>Grundkenntnisse</a:t>
            </a:r>
            <a:r>
              <a:rPr lang="cs-CZ" sz="1800" dirty="0" smtClean="0">
                <a:solidFill>
                  <a:schemeClr val="tx1"/>
                </a:solidFill>
                <a:latin typeface="Arial" panose="020B0604020202020204" pitchFamily="34" charset="0"/>
              </a:rPr>
              <a:t> der </a:t>
            </a:r>
            <a:r>
              <a:rPr lang="cs-CZ" sz="1800" dirty="0" err="1" smtClean="0">
                <a:solidFill>
                  <a:schemeClr val="tx1"/>
                </a:solidFill>
                <a:latin typeface="Arial" panose="020B0604020202020204" pitchFamily="34" charset="0"/>
              </a:rPr>
              <a:t>demokratischen</a:t>
            </a:r>
            <a:r>
              <a:rPr lang="cs-CZ" sz="1800" dirty="0" smtClean="0">
                <a:solidFill>
                  <a:schemeClr val="tx1"/>
                </a:solidFill>
                <a:latin typeface="Arial" panose="020B0604020202020204" pitchFamily="34" charset="0"/>
              </a:rPr>
              <a:t> </a:t>
            </a:r>
            <a:r>
              <a:rPr lang="cs-CZ" sz="1800" dirty="0" err="1" smtClean="0">
                <a:solidFill>
                  <a:schemeClr val="tx1"/>
                </a:solidFill>
                <a:latin typeface="Arial" panose="020B0604020202020204" pitchFamily="34" charset="0"/>
              </a:rPr>
              <a:t>Ordnung</a:t>
            </a:r>
            <a:r>
              <a:rPr lang="cs-CZ" sz="1800" dirty="0" smtClean="0">
                <a:solidFill>
                  <a:schemeClr val="tx1"/>
                </a:solidFill>
                <a:latin typeface="Arial" panose="020B0604020202020204" pitchFamily="34" charset="0"/>
              </a:rPr>
              <a:t> </a:t>
            </a:r>
            <a:r>
              <a:rPr lang="cs-CZ" sz="1800" dirty="0" err="1" smtClean="0">
                <a:solidFill>
                  <a:schemeClr val="tx1"/>
                </a:solidFill>
                <a:latin typeface="Arial" panose="020B0604020202020204" pitchFamily="34" charset="0"/>
              </a:rPr>
              <a:t>und</a:t>
            </a:r>
            <a:r>
              <a:rPr lang="cs-CZ" sz="1800" dirty="0" smtClean="0">
                <a:solidFill>
                  <a:schemeClr val="tx1"/>
                </a:solidFill>
                <a:latin typeface="Arial" panose="020B0604020202020204" pitchFamily="34" charset="0"/>
              </a:rPr>
              <a:t> der </a:t>
            </a:r>
            <a:r>
              <a:rPr lang="cs-CZ" sz="1800" dirty="0" err="1" smtClean="0">
                <a:solidFill>
                  <a:schemeClr val="tx1"/>
                </a:solidFill>
                <a:latin typeface="Arial" panose="020B0604020202020204" pitchFamily="34" charset="0"/>
              </a:rPr>
              <a:t>daraus</a:t>
            </a:r>
            <a:r>
              <a:rPr lang="cs-CZ" sz="1800" dirty="0" smtClean="0">
                <a:solidFill>
                  <a:schemeClr val="tx1"/>
                </a:solidFill>
                <a:latin typeface="Arial" panose="020B0604020202020204" pitchFamily="34" charset="0"/>
              </a:rPr>
              <a:t> </a:t>
            </a:r>
            <a:r>
              <a:rPr lang="cs-CZ" sz="1800" dirty="0" err="1" smtClean="0">
                <a:solidFill>
                  <a:schemeClr val="tx1"/>
                </a:solidFill>
                <a:latin typeface="Arial" panose="020B0604020202020204" pitchFamily="34" charset="0"/>
              </a:rPr>
              <a:t>ableitbaren</a:t>
            </a:r>
            <a:r>
              <a:rPr lang="cs-CZ" sz="1800" dirty="0" smtClean="0">
                <a:solidFill>
                  <a:schemeClr val="tx1"/>
                </a:solidFill>
                <a:latin typeface="Arial" panose="020B0604020202020204" pitchFamily="34" charset="0"/>
              </a:rPr>
              <a:t> </a:t>
            </a:r>
            <a:endParaRPr lang="de-AT" sz="1800" dirty="0" smtClean="0">
              <a:solidFill>
                <a:schemeClr val="tx1"/>
              </a:solidFill>
              <a:latin typeface="Arial" panose="020B0604020202020204" pitchFamily="34" charset="0"/>
            </a:endParaRPr>
          </a:p>
          <a:p>
            <a:pPr marL="91440" indent="-91440">
              <a:lnSpc>
                <a:spcPct val="100000"/>
              </a:lnSpc>
              <a:spcBef>
                <a:spcPct val="0"/>
              </a:spcBef>
              <a:spcAft>
                <a:spcPct val="0"/>
              </a:spcAft>
              <a:buClrTx/>
              <a:buSzTx/>
              <a:buFont typeface="Wingdings" panose="05000000000000000000" pitchFamily="2" charset="2"/>
              <a:buChar char="§"/>
              <a:defRPr/>
            </a:pPr>
            <a:r>
              <a:rPr lang="de-AT" sz="1800" dirty="0" smtClean="0">
                <a:solidFill>
                  <a:schemeClr val="tx1"/>
                </a:solidFill>
                <a:latin typeface="Arial" panose="020B0604020202020204" pitchFamily="34" charset="0"/>
              </a:rPr>
              <a:t>Grundprinzipien</a:t>
            </a:r>
            <a:r>
              <a:rPr lang="cs-CZ" sz="1800" dirty="0" smtClean="0">
                <a:solidFill>
                  <a:schemeClr val="tx1"/>
                </a:solidFill>
                <a:latin typeface="Arial" panose="020B0604020202020204" pitchFamily="34" charset="0"/>
              </a:rPr>
              <a:t> </a:t>
            </a:r>
            <a:r>
              <a:rPr lang="cs-CZ" sz="1800" dirty="0" err="1" smtClean="0">
                <a:solidFill>
                  <a:schemeClr val="tx1"/>
                </a:solidFill>
                <a:latin typeface="Arial" panose="020B0604020202020204" pitchFamily="34" charset="0"/>
              </a:rPr>
              <a:t>sowie</a:t>
            </a:r>
            <a:r>
              <a:rPr lang="cs-CZ" sz="1800" dirty="0" smtClean="0">
                <a:solidFill>
                  <a:schemeClr val="tx1"/>
                </a:solidFill>
                <a:latin typeface="Arial" panose="020B0604020202020204" pitchFamily="34" charset="0"/>
              </a:rPr>
              <a:t> der </a:t>
            </a:r>
            <a:r>
              <a:rPr lang="cs-CZ" sz="1800" dirty="0" err="1" smtClean="0">
                <a:solidFill>
                  <a:schemeClr val="tx1"/>
                </a:solidFill>
                <a:latin typeface="Arial" panose="020B0604020202020204" pitchFamily="34" charset="0"/>
              </a:rPr>
              <a:t>Geschichte</a:t>
            </a:r>
            <a:r>
              <a:rPr lang="cs-CZ" sz="1800" dirty="0" smtClean="0">
                <a:solidFill>
                  <a:schemeClr val="tx1"/>
                </a:solidFill>
                <a:latin typeface="Arial" panose="020B0604020202020204" pitchFamily="34" charset="0"/>
              </a:rPr>
              <a:t> </a:t>
            </a:r>
            <a:r>
              <a:rPr lang="cs-CZ" sz="1800" dirty="0" err="1" smtClean="0">
                <a:solidFill>
                  <a:schemeClr val="tx1"/>
                </a:solidFill>
                <a:latin typeface="Arial" panose="020B0604020202020204" pitchFamily="34" charset="0"/>
              </a:rPr>
              <a:t>Österreichs</a:t>
            </a:r>
            <a:r>
              <a:rPr lang="cs-CZ" sz="1800" dirty="0" smtClean="0">
                <a:solidFill>
                  <a:schemeClr val="tx1"/>
                </a:solidFill>
                <a:latin typeface="Arial" panose="020B0604020202020204" pitchFamily="34" charset="0"/>
              </a:rPr>
              <a:t> </a:t>
            </a:r>
            <a:r>
              <a:rPr lang="cs-CZ" sz="1800" dirty="0" err="1" smtClean="0">
                <a:solidFill>
                  <a:schemeClr val="tx1"/>
                </a:solidFill>
                <a:latin typeface="Arial" panose="020B0604020202020204" pitchFamily="34" charset="0"/>
              </a:rPr>
              <a:t>und</a:t>
            </a:r>
            <a:r>
              <a:rPr lang="cs-CZ" sz="1800" dirty="0" smtClean="0">
                <a:solidFill>
                  <a:schemeClr val="tx1"/>
                </a:solidFill>
                <a:latin typeface="Arial" panose="020B0604020202020204" pitchFamily="34" charset="0"/>
              </a:rPr>
              <a:t> des </a:t>
            </a:r>
            <a:r>
              <a:rPr lang="cs-CZ" sz="1800" dirty="0" err="1" smtClean="0">
                <a:solidFill>
                  <a:schemeClr val="tx1"/>
                </a:solidFill>
                <a:latin typeface="Arial" panose="020B0604020202020204" pitchFamily="34" charset="0"/>
              </a:rPr>
              <a:t>jeweiligen</a:t>
            </a:r>
            <a:r>
              <a:rPr lang="cs-CZ" sz="1800" dirty="0" smtClean="0">
                <a:solidFill>
                  <a:schemeClr val="tx1"/>
                </a:solidFill>
                <a:latin typeface="Arial" panose="020B0604020202020204" pitchFamily="34" charset="0"/>
              </a:rPr>
              <a:t> </a:t>
            </a:r>
            <a:r>
              <a:rPr lang="cs-CZ" sz="1800" dirty="0" err="1" smtClean="0">
                <a:solidFill>
                  <a:schemeClr val="tx1"/>
                </a:solidFill>
                <a:latin typeface="Arial" panose="020B0604020202020204" pitchFamily="34" charset="0"/>
              </a:rPr>
              <a:t>Bundeslandes</a:t>
            </a:r>
            <a:r>
              <a:rPr lang="cs-CZ" sz="1800" dirty="0" smtClean="0">
                <a:solidFill>
                  <a:schemeClr val="tx1"/>
                </a:solidFill>
                <a:latin typeface="Arial" panose="020B0604020202020204" pitchFamily="34" charset="0"/>
              </a:rPr>
              <a:t> </a:t>
            </a:r>
          </a:p>
          <a:p>
            <a:pPr marL="0" indent="0">
              <a:lnSpc>
                <a:spcPct val="100000"/>
              </a:lnSpc>
              <a:spcBef>
                <a:spcPct val="0"/>
              </a:spcBef>
              <a:spcAft>
                <a:spcPct val="0"/>
              </a:spcAft>
              <a:buClrTx/>
              <a:buSzTx/>
              <a:buFontTx/>
              <a:buChar char="•"/>
              <a:defRPr/>
            </a:pPr>
            <a:r>
              <a:rPr lang="cs-CZ" sz="1800" dirty="0" err="1" smtClean="0">
                <a:solidFill>
                  <a:schemeClr val="tx1"/>
                </a:solidFill>
                <a:latin typeface="Arial" panose="020B0604020202020204" pitchFamily="34" charset="0"/>
              </a:rPr>
              <a:t>Nachweis</a:t>
            </a:r>
            <a:r>
              <a:rPr lang="cs-CZ" sz="1800" dirty="0" smtClean="0">
                <a:solidFill>
                  <a:schemeClr val="tx1"/>
                </a:solidFill>
                <a:latin typeface="Arial" panose="020B0604020202020204" pitchFamily="34" charset="0"/>
              </a:rPr>
              <a:t> durch </a:t>
            </a:r>
            <a:r>
              <a:rPr lang="cs-CZ" sz="1800" dirty="0" err="1" smtClean="0">
                <a:solidFill>
                  <a:schemeClr val="tx1"/>
                </a:solidFill>
                <a:latin typeface="Arial" panose="020B0604020202020204" pitchFamily="34" charset="0"/>
              </a:rPr>
              <a:t>schriftliche</a:t>
            </a:r>
            <a:r>
              <a:rPr lang="cs-CZ" sz="1800" dirty="0" smtClean="0">
                <a:solidFill>
                  <a:schemeClr val="tx1"/>
                </a:solidFill>
                <a:latin typeface="Arial" panose="020B0604020202020204" pitchFamily="34" charset="0"/>
              </a:rPr>
              <a:t> </a:t>
            </a:r>
            <a:r>
              <a:rPr lang="cs-CZ" sz="1800" dirty="0" err="1" smtClean="0">
                <a:solidFill>
                  <a:schemeClr val="tx1"/>
                </a:solidFill>
                <a:latin typeface="Arial" panose="020B0604020202020204" pitchFamily="34" charset="0"/>
              </a:rPr>
              <a:t>Prüfung</a:t>
            </a:r>
            <a:r>
              <a:rPr lang="cs-CZ" sz="1800" dirty="0" smtClean="0">
                <a:solidFill>
                  <a:schemeClr val="tx1"/>
                </a:solidFill>
                <a:latin typeface="Arial" panose="020B0604020202020204" pitchFamily="34" charset="0"/>
              </a:rPr>
              <a:t>, </a:t>
            </a:r>
            <a:r>
              <a:rPr lang="cs-CZ" sz="1800" dirty="0" err="1" smtClean="0">
                <a:solidFill>
                  <a:schemeClr val="tx1"/>
                </a:solidFill>
                <a:latin typeface="Arial" panose="020B0604020202020204" pitchFamily="34" charset="0"/>
              </a:rPr>
              <a:t>wenn</a:t>
            </a:r>
            <a:r>
              <a:rPr lang="cs-CZ" sz="1800" dirty="0" smtClean="0">
                <a:solidFill>
                  <a:schemeClr val="tx1"/>
                </a:solidFill>
                <a:latin typeface="Arial" panose="020B0604020202020204" pitchFamily="34" charset="0"/>
              </a:rPr>
              <a:t> </a:t>
            </a:r>
            <a:r>
              <a:rPr lang="cs-CZ" sz="1800" dirty="0" err="1" smtClean="0">
                <a:solidFill>
                  <a:schemeClr val="tx1"/>
                </a:solidFill>
                <a:latin typeface="Arial" panose="020B0604020202020204" pitchFamily="34" charset="0"/>
              </a:rPr>
              <a:t>keine</a:t>
            </a:r>
            <a:r>
              <a:rPr lang="cs-CZ" sz="1800" dirty="0" smtClean="0">
                <a:solidFill>
                  <a:schemeClr val="tx1"/>
                </a:solidFill>
                <a:latin typeface="Arial" panose="020B0604020202020204" pitchFamily="34" charset="0"/>
              </a:rPr>
              <a:t> </a:t>
            </a:r>
            <a:r>
              <a:rPr lang="cs-CZ" sz="1800" dirty="0" err="1" smtClean="0">
                <a:solidFill>
                  <a:schemeClr val="tx1"/>
                </a:solidFill>
                <a:latin typeface="Arial" panose="020B0604020202020204" pitchFamily="34" charset="0"/>
              </a:rPr>
              <a:t>Ausnahmeregelungen</a:t>
            </a:r>
            <a:r>
              <a:rPr lang="cs-CZ" sz="1800" dirty="0" smtClean="0">
                <a:solidFill>
                  <a:schemeClr val="tx1"/>
                </a:solidFill>
                <a:latin typeface="Arial" panose="020B0604020202020204" pitchFamily="34" charset="0"/>
              </a:rPr>
              <a:t> </a:t>
            </a:r>
            <a:r>
              <a:rPr lang="cs-CZ" sz="1800" dirty="0" err="1" smtClean="0">
                <a:solidFill>
                  <a:schemeClr val="tx1"/>
                </a:solidFill>
                <a:latin typeface="Arial" panose="020B0604020202020204" pitchFamily="34" charset="0"/>
              </a:rPr>
              <a:t>bestehen</a:t>
            </a:r>
            <a:endParaRPr lang="de-AT" sz="1800" dirty="0" smtClean="0">
              <a:solidFill>
                <a:schemeClr val="tx1"/>
              </a:solidFill>
              <a:latin typeface="Arial" panose="020B0604020202020204" pitchFamily="34" charset="0"/>
            </a:endParaRPr>
          </a:p>
          <a:p>
            <a:pPr marL="0" indent="0">
              <a:lnSpc>
                <a:spcPct val="100000"/>
              </a:lnSpc>
              <a:spcBef>
                <a:spcPct val="0"/>
              </a:spcBef>
              <a:spcAft>
                <a:spcPct val="0"/>
              </a:spcAft>
              <a:buClrTx/>
              <a:buSzTx/>
              <a:buFontTx/>
              <a:buChar char="•"/>
              <a:defRPr/>
            </a:pPr>
            <a:r>
              <a:rPr lang="cs-CZ" sz="1800" dirty="0" smtClean="0">
                <a:solidFill>
                  <a:schemeClr val="tx1"/>
                </a:solidFill>
                <a:latin typeface="Arial" panose="020B0604020202020204" pitchFamily="34" charset="0"/>
              </a:rPr>
              <a:t> (</a:t>
            </a:r>
            <a:r>
              <a:rPr lang="cs-CZ" sz="1800" dirty="0" err="1" smtClean="0">
                <a:solidFill>
                  <a:schemeClr val="tx1"/>
                </a:solidFill>
                <a:latin typeface="Arial" panose="020B0604020202020204" pitchFamily="34" charset="0"/>
              </a:rPr>
              <a:t>z.B</a:t>
            </a:r>
            <a:r>
              <a:rPr lang="cs-CZ" sz="1800" dirty="0" smtClean="0">
                <a:solidFill>
                  <a:schemeClr val="tx1"/>
                </a:solidFill>
                <a:latin typeface="Arial" panose="020B0604020202020204" pitchFamily="34" charset="0"/>
              </a:rPr>
              <a:t>. </a:t>
            </a:r>
            <a:r>
              <a:rPr lang="cs-CZ" sz="1800" dirty="0" err="1" smtClean="0">
                <a:solidFill>
                  <a:schemeClr val="tx1"/>
                </a:solidFill>
                <a:latin typeface="Arial" panose="020B0604020202020204" pitchFamily="34" charset="0"/>
              </a:rPr>
              <a:t>Deutsch</a:t>
            </a:r>
            <a:r>
              <a:rPr lang="cs-CZ" sz="1800" dirty="0" smtClean="0">
                <a:solidFill>
                  <a:schemeClr val="tx1"/>
                </a:solidFill>
                <a:latin typeface="Arial" panose="020B0604020202020204" pitchFamily="34" charset="0"/>
              </a:rPr>
              <a:t> </a:t>
            </a:r>
            <a:r>
              <a:rPr lang="cs-CZ" sz="1800" dirty="0" err="1" smtClean="0">
                <a:solidFill>
                  <a:schemeClr val="tx1"/>
                </a:solidFill>
                <a:latin typeface="Arial" panose="020B0604020202020204" pitchFamily="34" charset="0"/>
              </a:rPr>
              <a:t>ist</a:t>
            </a:r>
            <a:r>
              <a:rPr lang="cs-CZ" sz="1800" dirty="0" smtClean="0">
                <a:solidFill>
                  <a:schemeClr val="tx1"/>
                </a:solidFill>
                <a:latin typeface="Arial" panose="020B0604020202020204" pitchFamily="34" charset="0"/>
              </a:rPr>
              <a:t> </a:t>
            </a:r>
            <a:r>
              <a:rPr lang="cs-CZ" sz="1800" dirty="0" err="1" smtClean="0">
                <a:solidFill>
                  <a:schemeClr val="tx1"/>
                </a:solidFill>
                <a:latin typeface="Arial" panose="020B0604020202020204" pitchFamily="34" charset="0"/>
              </a:rPr>
              <a:t>Muttersprache</a:t>
            </a:r>
            <a:r>
              <a:rPr lang="cs-CZ" sz="1800" dirty="0" smtClean="0">
                <a:solidFill>
                  <a:schemeClr val="tx1"/>
                </a:solidFill>
                <a:latin typeface="Arial" panose="020B0604020202020204" pitchFamily="34" charset="0"/>
              </a:rPr>
              <a:t>, </a:t>
            </a:r>
            <a:r>
              <a:rPr lang="cs-CZ" sz="1800" dirty="0" err="1" smtClean="0">
                <a:solidFill>
                  <a:schemeClr val="tx1"/>
                </a:solidFill>
                <a:latin typeface="Arial" panose="020B0604020202020204" pitchFamily="34" charset="0"/>
              </a:rPr>
              <a:t>Minderjährigkeit</a:t>
            </a:r>
            <a:r>
              <a:rPr lang="cs-CZ" sz="1800" dirty="0" smtClean="0">
                <a:solidFill>
                  <a:schemeClr val="tx1"/>
                </a:solidFill>
                <a:latin typeface="Arial" panose="020B0604020202020204" pitchFamily="34" charset="0"/>
              </a:rPr>
              <a:t>, </a:t>
            </a:r>
            <a:r>
              <a:rPr lang="cs-CZ" sz="1800" dirty="0" err="1" smtClean="0">
                <a:solidFill>
                  <a:schemeClr val="tx1"/>
                </a:solidFill>
                <a:latin typeface="Arial" panose="020B0604020202020204" pitchFamily="34" charset="0"/>
              </a:rPr>
              <a:t>Schulbesuch</a:t>
            </a:r>
            <a:r>
              <a:rPr lang="cs-CZ" sz="1800" dirty="0" smtClean="0">
                <a:solidFill>
                  <a:schemeClr val="tx1"/>
                </a:solidFill>
                <a:latin typeface="Arial" panose="020B0604020202020204" pitchFamily="34" charset="0"/>
              </a:rPr>
              <a:t> </a:t>
            </a:r>
            <a:r>
              <a:rPr lang="cs-CZ" sz="1800" dirty="0" err="1" smtClean="0">
                <a:solidFill>
                  <a:schemeClr val="tx1"/>
                </a:solidFill>
                <a:latin typeface="Arial" panose="020B0604020202020204" pitchFamily="34" charset="0"/>
              </a:rPr>
              <a:t>mit</a:t>
            </a:r>
            <a:r>
              <a:rPr lang="cs-CZ" sz="1800" dirty="0" smtClean="0">
                <a:solidFill>
                  <a:schemeClr val="tx1"/>
                </a:solidFill>
                <a:latin typeface="Arial" panose="020B0604020202020204" pitchFamily="34" charset="0"/>
              </a:rPr>
              <a:t> </a:t>
            </a:r>
            <a:r>
              <a:rPr lang="cs-CZ" sz="1800" dirty="0" err="1" smtClean="0">
                <a:solidFill>
                  <a:schemeClr val="tx1"/>
                </a:solidFill>
                <a:latin typeface="Arial" panose="020B0604020202020204" pitchFamily="34" charset="0"/>
              </a:rPr>
              <a:t>positiver</a:t>
            </a:r>
            <a:r>
              <a:rPr lang="cs-CZ" sz="1800" dirty="0" smtClean="0">
                <a:solidFill>
                  <a:schemeClr val="tx1"/>
                </a:solidFill>
                <a:latin typeface="Arial" panose="020B0604020202020204" pitchFamily="34" charset="0"/>
              </a:rPr>
              <a:t> </a:t>
            </a:r>
            <a:r>
              <a:rPr lang="cs-CZ" sz="1800" dirty="0" err="1" smtClean="0">
                <a:solidFill>
                  <a:schemeClr val="tx1"/>
                </a:solidFill>
                <a:latin typeface="Arial" panose="020B0604020202020204" pitchFamily="34" charset="0"/>
              </a:rPr>
              <a:t>Beurteilung</a:t>
            </a:r>
            <a:r>
              <a:rPr lang="cs-CZ" sz="1800" dirty="0" smtClean="0">
                <a:solidFill>
                  <a:schemeClr val="tx1"/>
                </a:solidFill>
                <a:latin typeface="Arial" panose="020B0604020202020204" pitchFamily="34" charset="0"/>
              </a:rPr>
              <a:t> </a:t>
            </a:r>
            <a:r>
              <a:rPr lang="cs-CZ" sz="1800" dirty="0" err="1" smtClean="0">
                <a:solidFill>
                  <a:schemeClr val="tx1"/>
                </a:solidFill>
                <a:latin typeface="Arial" panose="020B0604020202020204" pitchFamily="34" charset="0"/>
              </a:rPr>
              <a:t>im</a:t>
            </a:r>
            <a:r>
              <a:rPr lang="cs-CZ" sz="1800" dirty="0" smtClean="0">
                <a:solidFill>
                  <a:schemeClr val="tx1"/>
                </a:solidFill>
                <a:latin typeface="Arial" panose="020B0604020202020204" pitchFamily="34" charset="0"/>
              </a:rPr>
              <a:t> </a:t>
            </a:r>
            <a:r>
              <a:rPr lang="cs-CZ" sz="1800" dirty="0" err="1" smtClean="0">
                <a:solidFill>
                  <a:schemeClr val="tx1"/>
                </a:solidFill>
                <a:latin typeface="Arial" panose="020B0604020202020204" pitchFamily="34" charset="0"/>
              </a:rPr>
              <a:t>Unterrichtsgegenstand</a:t>
            </a:r>
            <a:r>
              <a:rPr lang="cs-CZ" sz="1800" dirty="0" smtClean="0">
                <a:solidFill>
                  <a:schemeClr val="tx1"/>
                </a:solidFill>
                <a:latin typeface="Arial" panose="020B0604020202020204" pitchFamily="34" charset="0"/>
              </a:rPr>
              <a:t> "</a:t>
            </a:r>
            <a:r>
              <a:rPr lang="cs-CZ" sz="1800" dirty="0" err="1" smtClean="0">
                <a:solidFill>
                  <a:schemeClr val="tx1"/>
                </a:solidFill>
                <a:latin typeface="Arial" panose="020B0604020202020204" pitchFamily="34" charset="0"/>
              </a:rPr>
              <a:t>Deutsch</a:t>
            </a:r>
            <a:r>
              <a:rPr lang="cs-CZ" sz="1800" dirty="0" smtClean="0">
                <a:solidFill>
                  <a:schemeClr val="tx1"/>
                </a:solidFill>
                <a:latin typeface="Arial" panose="020B0604020202020204" pitchFamily="34" charset="0"/>
              </a:rPr>
              <a:t>")</a:t>
            </a:r>
            <a:endParaRPr lang="de-AT" sz="1800" dirty="0" smtClean="0">
              <a:solidFill>
                <a:schemeClr val="tx1"/>
              </a:solidFill>
              <a:latin typeface="Arial" panose="020B0604020202020204" pitchFamily="34" charset="0"/>
            </a:endParaRPr>
          </a:p>
          <a:p>
            <a:pPr marL="91440" indent="-91440">
              <a:lnSpc>
                <a:spcPct val="100000"/>
              </a:lnSpc>
              <a:spcBef>
                <a:spcPct val="0"/>
              </a:spcBef>
              <a:spcAft>
                <a:spcPct val="0"/>
              </a:spcAft>
              <a:buClrTx/>
              <a:buSzTx/>
              <a:buFont typeface="Wingdings" panose="05000000000000000000" pitchFamily="2" charset="2"/>
              <a:buChar char="§"/>
              <a:defRPr/>
            </a:pPr>
            <a:r>
              <a:rPr lang="de-AT" sz="1800" dirty="0" smtClean="0">
                <a:solidFill>
                  <a:schemeClr val="tx1"/>
                </a:solidFill>
                <a:latin typeface="Arial" panose="020B0604020202020204" pitchFamily="34" charset="0"/>
              </a:rPr>
              <a:t> Bejahende Einstellung zur Republik Österreich und Gewährleistung, dass keine Gefahr für die öffentliche Ruhe, Ordnung und Sicherheit besteht</a:t>
            </a:r>
          </a:p>
          <a:p>
            <a:pPr marL="91440" indent="-91440">
              <a:lnSpc>
                <a:spcPct val="100000"/>
              </a:lnSpc>
              <a:spcBef>
                <a:spcPct val="0"/>
              </a:spcBef>
              <a:spcAft>
                <a:spcPct val="0"/>
              </a:spcAft>
              <a:buClrTx/>
              <a:buSzTx/>
              <a:buFont typeface="Wingdings" panose="05000000000000000000" pitchFamily="2" charset="2"/>
              <a:buChar char="§"/>
              <a:defRPr/>
            </a:pPr>
            <a:r>
              <a:rPr lang="de-AT" sz="1800" dirty="0" smtClean="0">
                <a:solidFill>
                  <a:schemeClr val="tx1"/>
                </a:solidFill>
                <a:latin typeface="Arial" panose="020B0604020202020204" pitchFamily="34" charset="0"/>
              </a:rPr>
              <a:t>Kein bestehendes Aufenthaltsverbot und kein anhängiges Verfahren zur Aufenthaltsbeendigung</a:t>
            </a:r>
          </a:p>
          <a:p>
            <a:pPr marL="91440" indent="-91440">
              <a:lnSpc>
                <a:spcPct val="100000"/>
              </a:lnSpc>
              <a:spcBef>
                <a:spcPct val="0"/>
              </a:spcBef>
              <a:spcAft>
                <a:spcPct val="0"/>
              </a:spcAft>
              <a:buClrTx/>
              <a:buSzTx/>
              <a:buFont typeface="Wingdings" panose="05000000000000000000" pitchFamily="2" charset="2"/>
              <a:buChar char="§"/>
              <a:defRPr/>
            </a:pPr>
            <a:r>
              <a:rPr lang="de-AT" sz="1800" dirty="0" smtClean="0">
                <a:solidFill>
                  <a:schemeClr val="tx1"/>
                </a:solidFill>
                <a:latin typeface="Arial" panose="020B0604020202020204" pitchFamily="34" charset="0"/>
              </a:rPr>
              <a:t>Keine Rückkehrentscheidung</a:t>
            </a:r>
          </a:p>
          <a:p>
            <a:pPr marL="91440" indent="-91440">
              <a:lnSpc>
                <a:spcPct val="100000"/>
              </a:lnSpc>
              <a:spcBef>
                <a:spcPct val="0"/>
              </a:spcBef>
              <a:spcAft>
                <a:spcPct val="0"/>
              </a:spcAft>
              <a:buClrTx/>
              <a:buSzTx/>
              <a:buFont typeface="Wingdings" panose="05000000000000000000" pitchFamily="2" charset="2"/>
              <a:buChar char="§"/>
              <a:defRPr/>
            </a:pPr>
            <a:r>
              <a:rPr lang="de-AT" sz="1800" dirty="0" smtClean="0">
                <a:solidFill>
                  <a:schemeClr val="tx1"/>
                </a:solidFill>
                <a:latin typeface="Arial" panose="020B0604020202020204" pitchFamily="34" charset="0"/>
              </a:rPr>
              <a:t>Keine Rückführungsentscheidung eines anderen EWR-Staates oder der Schweiz</a:t>
            </a:r>
          </a:p>
          <a:p>
            <a:pPr marL="91440" indent="-91440">
              <a:lnSpc>
                <a:spcPct val="100000"/>
              </a:lnSpc>
              <a:spcBef>
                <a:spcPct val="0"/>
              </a:spcBef>
              <a:spcAft>
                <a:spcPct val="0"/>
              </a:spcAft>
              <a:buClrTx/>
              <a:buSzTx/>
              <a:buFont typeface="Wingdings" panose="05000000000000000000" pitchFamily="2" charset="2"/>
              <a:buChar char="§"/>
              <a:defRPr/>
            </a:pPr>
            <a:r>
              <a:rPr lang="de-AT" sz="1800" dirty="0" smtClean="0">
                <a:solidFill>
                  <a:schemeClr val="tx1"/>
                </a:solidFill>
                <a:latin typeface="Arial" panose="020B0604020202020204" pitchFamily="34" charset="0"/>
              </a:rPr>
              <a:t>Keine Ausweisung innerhalb der letzten 18 Monate</a:t>
            </a:r>
          </a:p>
          <a:p>
            <a:pPr marL="91440" indent="-91440">
              <a:lnSpc>
                <a:spcPct val="100000"/>
              </a:lnSpc>
              <a:spcBef>
                <a:spcPct val="0"/>
              </a:spcBef>
              <a:spcAft>
                <a:spcPct val="0"/>
              </a:spcAft>
              <a:buClrTx/>
              <a:buSzTx/>
              <a:buFont typeface="Wingdings" panose="05000000000000000000" pitchFamily="2" charset="2"/>
              <a:buChar char="§"/>
              <a:defRPr/>
            </a:pPr>
            <a:endParaRPr lang="de-AT" sz="1800" dirty="0" smtClean="0">
              <a:solidFill>
                <a:schemeClr val="tx1"/>
              </a:solidFill>
              <a:latin typeface="Arial" panose="020B0604020202020204" pitchFamily="34" charset="0"/>
            </a:endParaRPr>
          </a:p>
          <a:p>
            <a:pPr marL="0" indent="0">
              <a:lnSpc>
                <a:spcPct val="100000"/>
              </a:lnSpc>
              <a:spcBef>
                <a:spcPct val="0"/>
              </a:spcBef>
              <a:spcAft>
                <a:spcPct val="0"/>
              </a:spcAft>
              <a:buClrTx/>
              <a:buSzTx/>
              <a:buFont typeface="Calibri" pitchFamily="34" charset="0"/>
              <a:buNone/>
              <a:defRPr/>
            </a:pPr>
            <a:endParaRPr lang="de-AT" sz="1800" dirty="0" smtClean="0">
              <a:solidFill>
                <a:schemeClr val="tx1"/>
              </a:solidFill>
              <a:latin typeface="Arial" panose="020B0604020202020204" pitchFamily="34" charset="0"/>
            </a:endParaRPr>
          </a:p>
          <a:p>
            <a:pPr marL="0" indent="0">
              <a:lnSpc>
                <a:spcPct val="100000"/>
              </a:lnSpc>
              <a:spcBef>
                <a:spcPct val="0"/>
              </a:spcBef>
              <a:spcAft>
                <a:spcPct val="0"/>
              </a:spcAft>
              <a:buClrTx/>
              <a:buSzTx/>
              <a:buFont typeface="Calibri" pitchFamily="34" charset="0"/>
              <a:buNone/>
              <a:defRPr/>
            </a:pPr>
            <a:endParaRPr lang="cs-CZ" sz="1800" dirty="0" smtClean="0">
              <a:solidFill>
                <a:schemeClr val="tx1"/>
              </a:solidFill>
              <a:latin typeface="Arial" panose="020B0604020202020204" pitchFamily="34" charset="0"/>
            </a:endParaRPr>
          </a:p>
          <a:p>
            <a:pPr marL="0" indent="0">
              <a:lnSpc>
                <a:spcPct val="100000"/>
              </a:lnSpc>
              <a:spcBef>
                <a:spcPct val="0"/>
              </a:spcBef>
              <a:spcAft>
                <a:spcPct val="0"/>
              </a:spcAft>
              <a:buClrTx/>
              <a:buSzTx/>
              <a:buFontTx/>
              <a:buNone/>
              <a:defRPr/>
            </a:pPr>
            <a:endParaRPr lang="cs-CZ" sz="1800" dirty="0" smtClean="0">
              <a:solidFill>
                <a:schemeClr val="tx1"/>
              </a:solidFill>
              <a:latin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de-AT" dirty="0" smtClean="0">
                <a:solidFill>
                  <a:schemeClr val="tx1">
                    <a:lumMod val="75000"/>
                    <a:lumOff val="25000"/>
                  </a:schemeClr>
                </a:solidFill>
              </a:rPr>
              <a:t>Österreichische Staatsbürgerschaft</a:t>
            </a:r>
            <a:endParaRPr lang="cs-CZ" dirty="0">
              <a:solidFill>
                <a:schemeClr val="tx1">
                  <a:lumMod val="75000"/>
                  <a:lumOff val="25000"/>
                </a:schemeClr>
              </a:solidFill>
            </a:endParaRPr>
          </a:p>
        </p:txBody>
      </p:sp>
      <p:sp>
        <p:nvSpPr>
          <p:cNvPr id="26627" name="Zástupný symbol pro obsah 2"/>
          <p:cNvSpPr>
            <a:spLocks noGrp="1"/>
          </p:cNvSpPr>
          <p:nvPr>
            <p:ph idx="1"/>
          </p:nvPr>
        </p:nvSpPr>
        <p:spPr/>
        <p:txBody>
          <a:bodyPr/>
          <a:lstStyle/>
          <a:p>
            <a:pPr eaLnBrk="1" hangingPunct="1">
              <a:buFont typeface="Wingdings" pitchFamily="2" charset="2"/>
              <a:buChar char="§"/>
            </a:pPr>
            <a:r>
              <a:rPr lang="de-DE" smtClean="0"/>
              <a:t>Kein Naheverhältnis zu einer extremistischen oder terroristischen Gruppierung</a:t>
            </a:r>
          </a:p>
          <a:p>
            <a:pPr eaLnBrk="1" hangingPunct="1">
              <a:buFont typeface="Wingdings" pitchFamily="2" charset="2"/>
              <a:buChar char="§"/>
            </a:pPr>
            <a:r>
              <a:rPr lang="de-DE" smtClean="0"/>
              <a:t>Grundsätzlich Verlust der bisherigen Staatsangehörigkeit</a:t>
            </a:r>
          </a:p>
          <a:p>
            <a:pPr eaLnBrk="1" hangingPunct="1">
              <a:buFont typeface="Wingdings" pitchFamily="2" charset="2"/>
              <a:buChar char="§"/>
            </a:pPr>
            <a:r>
              <a:rPr lang="de-DE" smtClean="0"/>
              <a:t>Durch die Verleihung der Staatsbürgerschaft dürfen </a:t>
            </a:r>
          </a:p>
          <a:p>
            <a:pPr lvl="1" eaLnBrk="1" hangingPunct="1"/>
            <a:r>
              <a:rPr lang="de-DE" smtClean="0"/>
              <a:t>Die internationalen Beziehungen der Republik Österreich nicht wesentlich beeinträchtigt werden und</a:t>
            </a:r>
          </a:p>
          <a:p>
            <a:pPr lvl="1" eaLnBrk="1" hangingPunct="1"/>
            <a:r>
              <a:rPr lang="de-DE" smtClean="0"/>
              <a:t>Die Interessen der Republik Österreich nicht geschädigt werden</a:t>
            </a:r>
          </a:p>
          <a:p>
            <a:pPr eaLnBrk="1" hangingPunct="1"/>
            <a:endParaRPr lang="cs-CZ"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de-AT" dirty="0" smtClean="0">
                <a:solidFill>
                  <a:schemeClr val="tx1">
                    <a:lumMod val="75000"/>
                    <a:lumOff val="25000"/>
                  </a:schemeClr>
                </a:solidFill>
              </a:rPr>
              <a:t>Inhalt</a:t>
            </a:r>
            <a:endParaRPr lang="de-AT" dirty="0">
              <a:solidFill>
                <a:schemeClr val="tx1">
                  <a:lumMod val="75000"/>
                  <a:lumOff val="25000"/>
                </a:schemeClr>
              </a:solidFill>
            </a:endParaRPr>
          </a:p>
        </p:txBody>
      </p:sp>
      <p:sp>
        <p:nvSpPr>
          <p:cNvPr id="9219" name="Zástupný symbol pro obsah 2"/>
          <p:cNvSpPr>
            <a:spLocks noGrp="1"/>
          </p:cNvSpPr>
          <p:nvPr>
            <p:ph idx="1"/>
          </p:nvPr>
        </p:nvSpPr>
        <p:spPr/>
        <p:txBody>
          <a:bodyPr/>
          <a:lstStyle/>
          <a:p>
            <a:pPr eaLnBrk="1" hangingPunct="1"/>
            <a:r>
              <a:rPr lang="de-AT" smtClean="0"/>
              <a:t>Integrationspolitik</a:t>
            </a:r>
          </a:p>
          <a:p>
            <a:pPr eaLnBrk="1" hangingPunct="1"/>
            <a:r>
              <a:rPr lang="de-AT" smtClean="0"/>
              <a:t>Aufenthaltstitel</a:t>
            </a:r>
          </a:p>
          <a:p>
            <a:pPr eaLnBrk="1" hangingPunct="1"/>
            <a:r>
              <a:rPr lang="de-AT" smtClean="0"/>
              <a:t>Staatsbürgerschaft</a:t>
            </a:r>
          </a:p>
          <a:p>
            <a:pPr eaLnBrk="1" hangingPunct="1"/>
            <a:endParaRPr lang="de-AT"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defRPr/>
            </a:pPr>
            <a:r>
              <a:rPr lang="cs-CZ" dirty="0" err="1" smtClean="0"/>
              <a:t>Quellen</a:t>
            </a:r>
            <a:endParaRPr lang="cs-CZ" dirty="0"/>
          </a:p>
        </p:txBody>
      </p:sp>
      <p:sp>
        <p:nvSpPr>
          <p:cNvPr id="27651" name="Zástupný symbol pro obsah 2"/>
          <p:cNvSpPr>
            <a:spLocks noGrp="1"/>
          </p:cNvSpPr>
          <p:nvPr>
            <p:ph idx="1"/>
          </p:nvPr>
        </p:nvSpPr>
        <p:spPr/>
        <p:txBody>
          <a:bodyPr/>
          <a:lstStyle/>
          <a:p>
            <a:r>
              <a:rPr lang="de-AT" u="sng" smtClean="0">
                <a:hlinkClick r:id="rId2"/>
              </a:rPr>
              <a:t>http://www.europaeischer-referenzrahmen.de/</a:t>
            </a:r>
            <a:r>
              <a:rPr lang="de-AT" smtClean="0"/>
              <a:t> </a:t>
            </a:r>
            <a:endParaRPr lang="cs-CZ" smtClean="0"/>
          </a:p>
          <a:p>
            <a:r>
              <a:rPr lang="de-AT" u="sng" smtClean="0">
                <a:hlinkClick r:id="rId3"/>
              </a:rPr>
              <a:t>http://www.bmeia.gv.at/aussenministerium/integration.html</a:t>
            </a:r>
            <a:r>
              <a:rPr lang="cs-CZ" u="sng" smtClean="0"/>
              <a:t> </a:t>
            </a:r>
          </a:p>
          <a:p>
            <a:r>
              <a:rPr lang="de-AT" u="sng" smtClean="0">
                <a:hlinkClick r:id="rId4"/>
              </a:rPr>
              <a:t>http://www.integrationsfonds.at/oeif_dossiers/wie_spricht_oesterreich/</a:t>
            </a:r>
            <a:r>
              <a:rPr lang="de-AT" smtClean="0"/>
              <a:t> </a:t>
            </a:r>
            <a:endParaRPr lang="cs-CZ" smtClean="0"/>
          </a:p>
          <a:p>
            <a:r>
              <a:rPr lang="de-AT" u="sng" smtClean="0">
                <a:hlinkClick r:id="rId5"/>
              </a:rPr>
              <a:t>https://www.help.gv.at/Portal.Node/hlpd/public/content/12/Seite.120221.html</a:t>
            </a:r>
            <a:r>
              <a:rPr lang="de-AT" smtClean="0"/>
              <a:t> </a:t>
            </a:r>
            <a:endParaRPr lang="cs-CZ" smtClean="0"/>
          </a:p>
          <a:p>
            <a:endParaRPr lang="cs-CZ"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err="1" smtClean="0">
                <a:solidFill>
                  <a:schemeClr val="tx1">
                    <a:lumMod val="75000"/>
                    <a:lumOff val="25000"/>
                  </a:schemeClr>
                </a:solidFill>
              </a:rPr>
              <a:t>Integrationspolitik</a:t>
            </a:r>
            <a:endParaRPr lang="cs-CZ" dirty="0">
              <a:solidFill>
                <a:schemeClr val="tx1">
                  <a:lumMod val="75000"/>
                  <a:lumOff val="25000"/>
                </a:schemeClr>
              </a:solidFill>
            </a:endParaRPr>
          </a:p>
        </p:txBody>
      </p:sp>
      <p:sp>
        <p:nvSpPr>
          <p:cNvPr id="3" name="Zástupný symbol pro obsah 2"/>
          <p:cNvSpPr>
            <a:spLocks noGrp="1"/>
          </p:cNvSpPr>
          <p:nvPr>
            <p:ph idx="1"/>
          </p:nvPr>
        </p:nvSpPr>
        <p:spPr/>
        <p:txBody>
          <a:bodyPr rtlCol="0">
            <a:normAutofit lnSpcReduction="10000"/>
          </a:bodyPr>
          <a:lstStyle/>
          <a:p>
            <a:pPr marL="91440" indent="-91440" eaLnBrk="1" fontAlgn="auto" hangingPunct="1">
              <a:defRPr/>
            </a:pPr>
            <a:r>
              <a:rPr lang="de-AT" sz="3200" dirty="0">
                <a:solidFill>
                  <a:schemeClr val="tx1">
                    <a:lumMod val="75000"/>
                    <a:lumOff val="25000"/>
                  </a:schemeClr>
                </a:solidFill>
              </a:rPr>
              <a:t>„Integration ist ein langfristiger und umfassender Prozess: Ziel ist es "Integration durch Leistung" möglich zu machen, das heißt, Menschen sollen nicht nach ihrer Herkunft, Sprache, Religion oder Kultur beurteilt werden, sondern danach, was sie in Österreich beitragen wollen. Dazu ist es wichtig, Leistung zu </a:t>
            </a:r>
            <a:r>
              <a:rPr lang="de-AT" sz="3200" dirty="0" smtClean="0">
                <a:solidFill>
                  <a:schemeClr val="tx1">
                    <a:lumMod val="75000"/>
                    <a:lumOff val="25000"/>
                  </a:schemeClr>
                </a:solidFill>
              </a:rPr>
              <a:t>ermöglichen, </a:t>
            </a:r>
            <a:r>
              <a:rPr lang="de-AT" sz="3200" dirty="0">
                <a:solidFill>
                  <a:schemeClr val="tx1">
                    <a:lumMod val="75000"/>
                    <a:lumOff val="25000"/>
                  </a:schemeClr>
                </a:solidFill>
              </a:rPr>
              <a:t>einzufordern und anzuerkennen, um eine umfassende Teilhabe an der Gesellschaft allen Bürgerinnen und Bürgern zu ermöglichen.“</a:t>
            </a:r>
            <a:endParaRPr lang="cs-CZ" sz="3200" dirty="0">
              <a:solidFill>
                <a:schemeClr val="tx1">
                  <a:lumMod val="75000"/>
                  <a:lumOff val="25000"/>
                </a:schemeClr>
              </a:solidFill>
            </a:endParaRPr>
          </a:p>
          <a:p>
            <a:pPr marL="91440" indent="-91440" eaLnBrk="1" fontAlgn="auto" hangingPunct="1">
              <a:defRPr/>
            </a:pPr>
            <a:endParaRPr lang="cs-CZ" dirty="0">
              <a:solidFill>
                <a:schemeClr val="tx1">
                  <a:lumMod val="75000"/>
                  <a:lumOff val="2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endParaRPr lang="cs-CZ" dirty="0">
              <a:solidFill>
                <a:schemeClr val="tx1">
                  <a:lumMod val="75000"/>
                  <a:lumOff val="25000"/>
                </a:schemeClr>
              </a:solidFill>
            </a:endParaRPr>
          </a:p>
        </p:txBody>
      </p:sp>
      <p:pic>
        <p:nvPicPr>
          <p:cNvPr id="11267" name="Picture 3" descr="8546298a7c"/>
          <p:cNvPicPr>
            <a:picLocks noChangeAspect="1" noChangeArrowheads="1"/>
          </p:cNvPicPr>
          <p:nvPr/>
        </p:nvPicPr>
        <p:blipFill>
          <a:blip r:embed="rId2" cstate="print"/>
          <a:srcRect/>
          <a:stretch>
            <a:fillRect/>
          </a:stretch>
        </p:blipFill>
        <p:spPr bwMode="auto">
          <a:xfrm>
            <a:off x="1096963" y="1811338"/>
            <a:ext cx="8334375" cy="4532312"/>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de-AT" dirty="0" smtClean="0">
                <a:solidFill>
                  <a:schemeClr val="tx1">
                    <a:lumMod val="75000"/>
                    <a:lumOff val="25000"/>
                  </a:schemeClr>
                </a:solidFill>
              </a:rPr>
              <a:t>Die fünf größten Migrantengruppen</a:t>
            </a:r>
            <a:endParaRPr lang="cs-CZ" dirty="0">
              <a:solidFill>
                <a:schemeClr val="tx1">
                  <a:lumMod val="75000"/>
                  <a:lumOff val="25000"/>
                </a:schemeClr>
              </a:solidFill>
            </a:endParaRPr>
          </a:p>
        </p:txBody>
      </p:sp>
      <p:pic>
        <p:nvPicPr>
          <p:cNvPr id="12291" name="Picture 4" descr="5cf01d1edc"/>
          <p:cNvPicPr>
            <a:picLocks noChangeAspect="1" noChangeArrowheads="1"/>
          </p:cNvPicPr>
          <p:nvPr/>
        </p:nvPicPr>
        <p:blipFill>
          <a:blip r:embed="rId2" cstate="print"/>
          <a:srcRect/>
          <a:stretch>
            <a:fillRect/>
          </a:stretch>
        </p:blipFill>
        <p:spPr bwMode="auto">
          <a:xfrm>
            <a:off x="1890713" y="2641600"/>
            <a:ext cx="6913562" cy="298132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de-AT" dirty="0" smtClean="0">
                <a:solidFill>
                  <a:schemeClr val="tx1">
                    <a:lumMod val="75000"/>
                    <a:lumOff val="25000"/>
                  </a:schemeClr>
                </a:solidFill>
              </a:rPr>
              <a:t>Aufenthaltstitel</a:t>
            </a:r>
            <a:endParaRPr lang="cs-CZ" dirty="0">
              <a:solidFill>
                <a:schemeClr val="tx1">
                  <a:lumMod val="75000"/>
                  <a:lumOff val="25000"/>
                </a:schemeClr>
              </a:solidFill>
            </a:endParaRPr>
          </a:p>
        </p:txBody>
      </p:sp>
      <p:sp>
        <p:nvSpPr>
          <p:cNvPr id="13315" name="Zástupný symbol pro obsah 2"/>
          <p:cNvSpPr>
            <a:spLocks noGrp="1"/>
          </p:cNvSpPr>
          <p:nvPr>
            <p:ph idx="1"/>
          </p:nvPr>
        </p:nvSpPr>
        <p:spPr/>
        <p:txBody>
          <a:bodyPr/>
          <a:lstStyle/>
          <a:p>
            <a:pPr eaLnBrk="1" hangingPunct="1"/>
            <a:r>
              <a:rPr lang="de-AT" smtClean="0"/>
              <a:t>Für </a:t>
            </a:r>
            <a:r>
              <a:rPr lang="de-AT" b="1" smtClean="0"/>
              <a:t>Drittstaatsangehörige </a:t>
            </a:r>
            <a:r>
              <a:rPr lang="de-AT" smtClean="0"/>
              <a:t>(Personen, die weder EWR‑Bürgerinnen/EWR-Bürger noch Schweizerinnen/Schweizer sind), die sich in Österreich </a:t>
            </a:r>
            <a:r>
              <a:rPr lang="de-AT" b="1" smtClean="0"/>
              <a:t>länger als sechs Monate</a:t>
            </a:r>
            <a:r>
              <a:rPr lang="de-AT" smtClean="0"/>
              <a:t> aufhalten</a:t>
            </a:r>
          </a:p>
          <a:p>
            <a:pPr eaLnBrk="1" hangingPunct="1"/>
            <a:endParaRPr lang="de-AT" smtClean="0"/>
          </a:p>
          <a:p>
            <a:pPr eaLnBrk="1" hangingPunct="1"/>
            <a:r>
              <a:rPr lang="de-AT" b="1" smtClean="0"/>
              <a:t>Staatsangehörige eines </a:t>
            </a:r>
            <a:r>
              <a:rPr lang="de-AT" b="1" u="sng" smtClean="0">
                <a:hlinkClick r:id="rId2"/>
              </a:rPr>
              <a:t>EWR-Staates</a:t>
            </a:r>
            <a:r>
              <a:rPr lang="de-AT" b="1" smtClean="0"/>
              <a:t> oder der Schweiz </a:t>
            </a:r>
            <a:r>
              <a:rPr lang="en-US" b="1" smtClean="0">
                <a:sym typeface="Wingdings" pitchFamily="2" charset="2"/>
              </a:rPr>
              <a:t></a:t>
            </a:r>
            <a:r>
              <a:rPr lang="de-AT" smtClean="0"/>
              <a:t> </a:t>
            </a:r>
            <a:r>
              <a:rPr lang="de-AT" b="1" smtClean="0"/>
              <a:t>kein Aufenthaltstitel</a:t>
            </a:r>
            <a:r>
              <a:rPr lang="de-AT" smtClean="0"/>
              <a:t>.</a:t>
            </a:r>
          </a:p>
          <a:p>
            <a:pPr eaLnBrk="1" hangingPunct="1"/>
            <a:r>
              <a:rPr lang="de-AT" smtClean="0"/>
              <a:t> wenn länger als drei Monate im Bundesgebiet </a:t>
            </a:r>
            <a:r>
              <a:rPr lang="de-AT" smtClean="0">
                <a:sym typeface="Wingdings" pitchFamily="2" charset="2"/>
              </a:rPr>
              <a:t></a:t>
            </a:r>
            <a:r>
              <a:rPr lang="de-AT" smtClean="0"/>
              <a:t>  innerhalb von vier Monaten nach der Einreise in das Bundesgebiet bei der zuständigen Behörde eine "</a:t>
            </a:r>
            <a:r>
              <a:rPr lang="de-AT" u="sng" smtClean="0">
                <a:hlinkClick r:id="rId3"/>
              </a:rPr>
              <a:t>Anmeldebescheinigung</a:t>
            </a:r>
            <a:r>
              <a:rPr lang="de-AT" smtClean="0"/>
              <a:t>".</a:t>
            </a:r>
            <a:endParaRPr lang="cs-CZ" smtClean="0"/>
          </a:p>
          <a:p>
            <a:pPr eaLnBrk="1" hangingPunct="1"/>
            <a:endParaRPr lang="cs-CZ"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de-AT" dirty="0" smtClean="0">
                <a:solidFill>
                  <a:schemeClr val="tx1">
                    <a:lumMod val="75000"/>
                    <a:lumOff val="25000"/>
                  </a:schemeClr>
                </a:solidFill>
              </a:rPr>
              <a:t>Allgemeine Voraussetzungen für die Erteilung von Aufenthaltstiteln</a:t>
            </a:r>
            <a:endParaRPr lang="cs-CZ" dirty="0">
              <a:solidFill>
                <a:schemeClr val="tx1">
                  <a:lumMod val="75000"/>
                  <a:lumOff val="25000"/>
                </a:schemeClr>
              </a:solidFill>
            </a:endParaRPr>
          </a:p>
        </p:txBody>
      </p:sp>
      <p:sp>
        <p:nvSpPr>
          <p:cNvPr id="14339" name="Zástupný symbol pro obsah 2"/>
          <p:cNvSpPr>
            <a:spLocks noGrp="1"/>
          </p:cNvSpPr>
          <p:nvPr>
            <p:ph idx="1"/>
          </p:nvPr>
        </p:nvSpPr>
        <p:spPr/>
        <p:txBody>
          <a:bodyPr/>
          <a:lstStyle/>
          <a:p>
            <a:pPr eaLnBrk="1" hangingPunct="1"/>
            <a:r>
              <a:rPr lang="de-AT" sz="2800" smtClean="0"/>
              <a:t>Gesicherter Lebensunterhalt:</a:t>
            </a:r>
          </a:p>
          <a:p>
            <a:pPr eaLnBrk="1" hangingPunct="1"/>
            <a:r>
              <a:rPr lang="de-DE" sz="2400" smtClean="0"/>
              <a:t>Die Ausgleichszulagenrichtsätze ab 01.01.2014:</a:t>
            </a:r>
          </a:p>
          <a:p>
            <a:pPr eaLnBrk="1" hangingPunct="1">
              <a:buFont typeface="Arial" charset="0"/>
              <a:buChar char="•"/>
            </a:pPr>
            <a:r>
              <a:rPr lang="de-DE" sz="2400" smtClean="0"/>
              <a:t>Für Alleinstehende: 857,73 Euro</a:t>
            </a:r>
          </a:p>
          <a:p>
            <a:pPr eaLnBrk="1" hangingPunct="1">
              <a:buFont typeface="Arial" charset="0"/>
              <a:buChar char="•"/>
            </a:pPr>
            <a:r>
              <a:rPr lang="de-DE" sz="2400" smtClean="0"/>
              <a:t>Für Ehepaare: 1.286,03 Euro</a:t>
            </a:r>
          </a:p>
          <a:p>
            <a:pPr eaLnBrk="1" hangingPunct="1">
              <a:buFont typeface="Arial" charset="0"/>
              <a:buChar char="•"/>
            </a:pPr>
            <a:r>
              <a:rPr lang="de-DE" sz="2400" smtClean="0"/>
              <a:t>Für jedes Kind: zusätzlich 132,85 Euro</a:t>
            </a:r>
          </a:p>
          <a:p>
            <a:pPr eaLnBrk="1" hangingPunct="1"/>
            <a:r>
              <a:rPr lang="de-AT" sz="2800" smtClean="0"/>
              <a:t>Krankenversicherung</a:t>
            </a:r>
          </a:p>
          <a:p>
            <a:pPr eaLnBrk="1" hangingPunct="1"/>
            <a:r>
              <a:rPr lang="de-AT" sz="2800" smtClean="0"/>
              <a:t>Unterkunft</a:t>
            </a:r>
            <a:endParaRPr lang="cs-CZ" sz="28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de-AT" dirty="0" smtClean="0">
                <a:solidFill>
                  <a:schemeClr val="tx1">
                    <a:lumMod val="75000"/>
                    <a:lumOff val="25000"/>
                  </a:schemeClr>
                </a:solidFill>
              </a:rPr>
              <a:t>Erteilungshindernisse</a:t>
            </a:r>
            <a:endParaRPr lang="cs-CZ" dirty="0">
              <a:solidFill>
                <a:schemeClr val="tx1">
                  <a:lumMod val="75000"/>
                  <a:lumOff val="25000"/>
                </a:schemeClr>
              </a:solidFill>
            </a:endParaRPr>
          </a:p>
        </p:txBody>
      </p:sp>
      <p:sp>
        <p:nvSpPr>
          <p:cNvPr id="15363" name="Rectangle 1"/>
          <p:cNvSpPr>
            <a:spLocks noGrp="1" noChangeArrowheads="1"/>
          </p:cNvSpPr>
          <p:nvPr>
            <p:ph idx="1"/>
          </p:nvPr>
        </p:nvSpPr>
        <p:spPr>
          <a:xfrm>
            <a:off x="846138" y="2284413"/>
            <a:ext cx="10710862" cy="3111500"/>
          </a:xfrm>
        </p:spPr>
        <p:txBody>
          <a:bodyPr wrap="none" tIns="0" bIns="63480" anchor="ctr">
            <a:spAutoFit/>
          </a:bodyPr>
          <a:lstStyle/>
          <a:p>
            <a:pPr marL="0" indent="0">
              <a:lnSpc>
                <a:spcPct val="100000"/>
              </a:lnSpc>
              <a:spcBef>
                <a:spcPct val="0"/>
              </a:spcBef>
              <a:spcAft>
                <a:spcPct val="0"/>
              </a:spcAft>
              <a:buClrTx/>
              <a:buSzTx/>
              <a:buFont typeface="Calibri" pitchFamily="34" charset="0"/>
              <a:buNone/>
            </a:pPr>
            <a:r>
              <a:rPr lang="de-AT" sz="1800" smtClean="0">
                <a:solidFill>
                  <a:schemeClr val="tx1"/>
                </a:solidFill>
                <a:latin typeface="Arial" charset="0"/>
              </a:rPr>
              <a:t>Wenn: </a:t>
            </a:r>
          </a:p>
          <a:p>
            <a:pPr marL="0" indent="0">
              <a:lnSpc>
                <a:spcPct val="100000"/>
              </a:lnSpc>
              <a:spcBef>
                <a:spcPct val="0"/>
              </a:spcBef>
              <a:spcAft>
                <a:spcPct val="0"/>
              </a:spcAft>
              <a:buClrTx/>
              <a:buSzTx/>
              <a:buFontTx/>
              <a:buChar char="•"/>
            </a:pPr>
            <a:r>
              <a:rPr lang="cs-CZ" sz="1800" smtClean="0">
                <a:solidFill>
                  <a:schemeClr val="tx1"/>
                </a:solidFill>
                <a:latin typeface="Arial" charset="0"/>
              </a:rPr>
              <a:t>gegen sie/ihn aufgrund des Fremdenpolizeigesetzes eine durchsetzbare Rückkehrentscheidung</a:t>
            </a:r>
            <a:endParaRPr lang="de-AT" sz="1800" smtClean="0">
              <a:solidFill>
                <a:schemeClr val="tx1"/>
              </a:solidFill>
              <a:latin typeface="Arial" charset="0"/>
            </a:endParaRPr>
          </a:p>
          <a:p>
            <a:pPr marL="0" indent="0">
              <a:lnSpc>
                <a:spcPct val="100000"/>
              </a:lnSpc>
              <a:spcBef>
                <a:spcPct val="0"/>
              </a:spcBef>
              <a:spcAft>
                <a:spcPct val="0"/>
              </a:spcAft>
              <a:buClrTx/>
              <a:buSzTx/>
              <a:buFont typeface="Calibri" pitchFamily="34" charset="0"/>
              <a:buNone/>
            </a:pPr>
            <a:r>
              <a:rPr lang="cs-CZ" sz="1800" smtClean="0">
                <a:solidFill>
                  <a:schemeClr val="tx1"/>
                </a:solidFill>
                <a:latin typeface="Arial" charset="0"/>
              </a:rPr>
              <a:t> erlassen wurde oder ein aufrechtes Aufenthaltsverbot besteht,</a:t>
            </a:r>
            <a:endParaRPr lang="de-AT" sz="1800" smtClean="0">
              <a:solidFill>
                <a:schemeClr val="tx1"/>
              </a:solidFill>
              <a:latin typeface="Arial" charset="0"/>
            </a:endParaRPr>
          </a:p>
          <a:p>
            <a:pPr marL="0" indent="0">
              <a:lnSpc>
                <a:spcPct val="100000"/>
              </a:lnSpc>
              <a:spcBef>
                <a:spcPct val="0"/>
              </a:spcBef>
              <a:spcAft>
                <a:spcPct val="0"/>
              </a:spcAft>
              <a:buClrTx/>
              <a:buSzTx/>
              <a:buFont typeface="Calibri" pitchFamily="34" charset="0"/>
              <a:buNone/>
            </a:pPr>
            <a:endParaRPr lang="cs-CZ" sz="1800" smtClean="0">
              <a:solidFill>
                <a:schemeClr val="tx1"/>
              </a:solidFill>
              <a:latin typeface="Arial" charset="0"/>
            </a:endParaRPr>
          </a:p>
          <a:p>
            <a:pPr marL="0" indent="0">
              <a:lnSpc>
                <a:spcPct val="100000"/>
              </a:lnSpc>
              <a:spcBef>
                <a:spcPct val="0"/>
              </a:spcBef>
              <a:spcAft>
                <a:spcPct val="0"/>
              </a:spcAft>
              <a:buClrTx/>
              <a:buSzTx/>
              <a:buFontTx/>
              <a:buChar char="•"/>
            </a:pPr>
            <a:r>
              <a:rPr lang="cs-CZ" sz="1800" smtClean="0">
                <a:solidFill>
                  <a:schemeClr val="tx1"/>
                </a:solidFill>
                <a:latin typeface="Arial" charset="0"/>
              </a:rPr>
              <a:t>gegen sie/ihn eine Rückführungsentscheidung eines anderen EWR-Staates oder der Schweiz besteht,</a:t>
            </a:r>
            <a:endParaRPr lang="de-AT" sz="1800" smtClean="0">
              <a:solidFill>
                <a:schemeClr val="tx1"/>
              </a:solidFill>
              <a:latin typeface="Arial" charset="0"/>
            </a:endParaRPr>
          </a:p>
          <a:p>
            <a:pPr marL="0" indent="0">
              <a:lnSpc>
                <a:spcPct val="100000"/>
              </a:lnSpc>
              <a:spcBef>
                <a:spcPct val="0"/>
              </a:spcBef>
              <a:spcAft>
                <a:spcPct val="0"/>
              </a:spcAft>
              <a:buClrTx/>
              <a:buSzTx/>
              <a:buFont typeface="Calibri" pitchFamily="34" charset="0"/>
              <a:buNone/>
            </a:pPr>
            <a:endParaRPr lang="cs-CZ" sz="1800" smtClean="0">
              <a:solidFill>
                <a:schemeClr val="tx1"/>
              </a:solidFill>
              <a:latin typeface="Arial" charset="0"/>
            </a:endParaRPr>
          </a:p>
          <a:p>
            <a:pPr marL="0" indent="0">
              <a:lnSpc>
                <a:spcPct val="100000"/>
              </a:lnSpc>
              <a:spcBef>
                <a:spcPct val="0"/>
              </a:spcBef>
              <a:spcAft>
                <a:spcPct val="0"/>
              </a:spcAft>
              <a:buClrTx/>
              <a:buSzTx/>
              <a:buFontTx/>
              <a:buChar char="•"/>
            </a:pPr>
            <a:r>
              <a:rPr lang="cs-CZ" sz="1800" smtClean="0">
                <a:solidFill>
                  <a:schemeClr val="tx1"/>
                </a:solidFill>
                <a:latin typeface="Arial" charset="0"/>
              </a:rPr>
              <a:t>eine Aufenthaltsehe, Aufenthaltspartnerschaft oder Aufenthaltsadoption vorliegt,</a:t>
            </a:r>
            <a:endParaRPr lang="de-AT" sz="1800" smtClean="0">
              <a:solidFill>
                <a:schemeClr val="tx1"/>
              </a:solidFill>
              <a:latin typeface="Arial" charset="0"/>
            </a:endParaRPr>
          </a:p>
          <a:p>
            <a:pPr marL="0" indent="0">
              <a:lnSpc>
                <a:spcPct val="100000"/>
              </a:lnSpc>
              <a:spcBef>
                <a:spcPct val="0"/>
              </a:spcBef>
              <a:spcAft>
                <a:spcPct val="0"/>
              </a:spcAft>
              <a:buClrTx/>
              <a:buSzTx/>
              <a:buFont typeface="Calibri" pitchFamily="34" charset="0"/>
              <a:buNone/>
            </a:pPr>
            <a:endParaRPr lang="cs-CZ" sz="1800" smtClean="0">
              <a:solidFill>
                <a:schemeClr val="tx1"/>
              </a:solidFill>
              <a:latin typeface="Arial" charset="0"/>
            </a:endParaRPr>
          </a:p>
          <a:p>
            <a:pPr marL="0" indent="0">
              <a:lnSpc>
                <a:spcPct val="100000"/>
              </a:lnSpc>
              <a:spcBef>
                <a:spcPct val="0"/>
              </a:spcBef>
              <a:spcAft>
                <a:spcPct val="0"/>
              </a:spcAft>
              <a:buClrTx/>
              <a:buSzTx/>
              <a:buFontTx/>
              <a:buChar char="•"/>
            </a:pPr>
            <a:r>
              <a:rPr lang="cs-CZ" sz="1800" smtClean="0">
                <a:solidFill>
                  <a:schemeClr val="tx1"/>
                </a:solidFill>
                <a:latin typeface="Arial" charset="0"/>
              </a:rPr>
              <a:t>eine Überschreitung der Dauer des erlaubten visumfreien oder visumpflichtigen Aufenthalts vorliegt oder</a:t>
            </a:r>
          </a:p>
          <a:p>
            <a:pPr marL="0" indent="0">
              <a:lnSpc>
                <a:spcPct val="100000"/>
              </a:lnSpc>
              <a:spcBef>
                <a:spcPct val="0"/>
              </a:spcBef>
              <a:spcAft>
                <a:spcPct val="0"/>
              </a:spcAft>
              <a:buClrTx/>
              <a:buSzTx/>
              <a:buFont typeface="Calibri" pitchFamily="34" charset="0"/>
              <a:buNone/>
            </a:pPr>
            <a:r>
              <a:rPr lang="cs-CZ" sz="1800" smtClean="0">
                <a:solidFill>
                  <a:schemeClr val="tx1"/>
                </a:solidFill>
                <a:latin typeface="Arial" charset="0"/>
              </a:rPr>
              <a:t>sie/er in den letzten 12 Monaten wegen Umgehung der Grenzkontrolle oder nicht rechtmäßiger Einreise</a:t>
            </a:r>
            <a:endParaRPr lang="de-AT" sz="1800" smtClean="0">
              <a:solidFill>
                <a:schemeClr val="tx1"/>
              </a:solidFill>
              <a:latin typeface="Arial" charset="0"/>
            </a:endParaRPr>
          </a:p>
          <a:p>
            <a:pPr marL="0" indent="0">
              <a:lnSpc>
                <a:spcPct val="100000"/>
              </a:lnSpc>
              <a:spcBef>
                <a:spcPct val="0"/>
              </a:spcBef>
              <a:spcAft>
                <a:spcPct val="0"/>
              </a:spcAft>
              <a:buClrTx/>
              <a:buSzTx/>
              <a:buFont typeface="Calibri" pitchFamily="34" charset="0"/>
              <a:buNone/>
            </a:pPr>
            <a:r>
              <a:rPr lang="cs-CZ" sz="1800" smtClean="0">
                <a:solidFill>
                  <a:schemeClr val="tx1"/>
                </a:solidFill>
                <a:latin typeface="Arial" charset="0"/>
              </a:rPr>
              <a:t>in das Bundesgebiet rechtskräftig bestraft wurde.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de-AT" dirty="0" smtClean="0">
                <a:solidFill>
                  <a:schemeClr val="tx1">
                    <a:lumMod val="75000"/>
                    <a:lumOff val="25000"/>
                  </a:schemeClr>
                </a:solidFill>
              </a:rPr>
              <a:t>Aufenthaltstitel</a:t>
            </a:r>
            <a:endParaRPr lang="cs-CZ" dirty="0">
              <a:solidFill>
                <a:schemeClr val="tx1">
                  <a:lumMod val="75000"/>
                  <a:lumOff val="25000"/>
                </a:schemeClr>
              </a:solidFill>
            </a:endParaRPr>
          </a:p>
        </p:txBody>
      </p:sp>
      <p:sp>
        <p:nvSpPr>
          <p:cNvPr id="3" name="Zástupný symbol pro obsah 2"/>
          <p:cNvSpPr>
            <a:spLocks noGrp="1"/>
          </p:cNvSpPr>
          <p:nvPr>
            <p:ph idx="1"/>
          </p:nvPr>
        </p:nvSpPr>
        <p:spPr/>
        <p:txBody>
          <a:bodyPr rtlCol="0">
            <a:normAutofit lnSpcReduction="10000"/>
          </a:bodyPr>
          <a:lstStyle/>
          <a:p>
            <a:pPr marL="91440" indent="-91440" eaLnBrk="1" fontAlgn="auto" hangingPunct="1">
              <a:defRPr/>
            </a:pPr>
            <a:r>
              <a:rPr lang="de-AT" dirty="0">
                <a:solidFill>
                  <a:schemeClr val="tx1">
                    <a:lumMod val="75000"/>
                    <a:lumOff val="25000"/>
                  </a:schemeClr>
                </a:solidFill>
              </a:rPr>
              <a:t>"</a:t>
            </a:r>
            <a:r>
              <a:rPr lang="de-AT" u="sng" dirty="0">
                <a:solidFill>
                  <a:schemeClr val="tx1">
                    <a:lumMod val="75000"/>
                    <a:lumOff val="25000"/>
                  </a:schemeClr>
                </a:solidFill>
                <a:hlinkClick r:id="rId2"/>
              </a:rPr>
              <a:t>Aufenthaltsbewilligung</a:t>
            </a:r>
            <a:r>
              <a:rPr lang="de-AT" dirty="0">
                <a:solidFill>
                  <a:schemeClr val="tx1">
                    <a:lumMod val="75000"/>
                    <a:lumOff val="25000"/>
                  </a:schemeClr>
                </a:solidFill>
              </a:rPr>
              <a:t>" (vorübergehender befristeter Aufenthalt)</a:t>
            </a:r>
            <a:endParaRPr lang="cs-CZ" dirty="0">
              <a:solidFill>
                <a:schemeClr val="tx1">
                  <a:lumMod val="75000"/>
                  <a:lumOff val="25000"/>
                </a:schemeClr>
              </a:solidFill>
            </a:endParaRPr>
          </a:p>
          <a:p>
            <a:pPr marL="91440" indent="-91440" eaLnBrk="1" fontAlgn="auto" hangingPunct="1">
              <a:defRPr/>
            </a:pPr>
            <a:r>
              <a:rPr lang="de-AT" dirty="0">
                <a:solidFill>
                  <a:schemeClr val="tx1">
                    <a:lumMod val="75000"/>
                    <a:lumOff val="25000"/>
                  </a:schemeClr>
                </a:solidFill>
              </a:rPr>
              <a:t>"</a:t>
            </a:r>
            <a:r>
              <a:rPr lang="de-AT" u="sng" dirty="0">
                <a:solidFill>
                  <a:schemeClr val="tx1">
                    <a:lumMod val="75000"/>
                    <a:lumOff val="25000"/>
                  </a:schemeClr>
                </a:solidFill>
                <a:hlinkClick r:id="rId3"/>
              </a:rPr>
              <a:t>Rot-Weiß-Rot – Karte</a:t>
            </a:r>
            <a:r>
              <a:rPr lang="de-AT" dirty="0">
                <a:solidFill>
                  <a:schemeClr val="tx1">
                    <a:lumMod val="75000"/>
                    <a:lumOff val="25000"/>
                  </a:schemeClr>
                </a:solidFill>
              </a:rPr>
              <a:t>" (befristete Niederlassung mit beschränktem Arbeitsmarktzugang)</a:t>
            </a:r>
            <a:endParaRPr lang="cs-CZ" dirty="0">
              <a:solidFill>
                <a:schemeClr val="tx1">
                  <a:lumMod val="75000"/>
                  <a:lumOff val="25000"/>
                </a:schemeClr>
              </a:solidFill>
            </a:endParaRPr>
          </a:p>
          <a:p>
            <a:pPr marL="91440" indent="-91440" eaLnBrk="1" fontAlgn="auto" hangingPunct="1">
              <a:defRPr/>
            </a:pPr>
            <a:r>
              <a:rPr lang="de-AT" dirty="0">
                <a:solidFill>
                  <a:schemeClr val="tx1">
                    <a:lumMod val="75000"/>
                    <a:lumOff val="25000"/>
                  </a:schemeClr>
                </a:solidFill>
              </a:rPr>
              <a:t>"</a:t>
            </a:r>
            <a:r>
              <a:rPr lang="de-AT" u="sng" dirty="0">
                <a:solidFill>
                  <a:schemeClr val="tx1">
                    <a:lumMod val="75000"/>
                    <a:lumOff val="25000"/>
                  </a:schemeClr>
                </a:solidFill>
                <a:hlinkClick r:id="rId4"/>
              </a:rPr>
              <a:t>Rot-Weiß-Rot – Karte plus</a:t>
            </a:r>
            <a:r>
              <a:rPr lang="de-AT" dirty="0">
                <a:solidFill>
                  <a:schemeClr val="tx1">
                    <a:lumMod val="75000"/>
                    <a:lumOff val="25000"/>
                  </a:schemeClr>
                </a:solidFill>
              </a:rPr>
              <a:t>" (befristete Niederlassung mit unbeschränktem Arbeitsmarktzugang)</a:t>
            </a:r>
            <a:endParaRPr lang="cs-CZ" dirty="0">
              <a:solidFill>
                <a:schemeClr val="tx1">
                  <a:lumMod val="75000"/>
                  <a:lumOff val="25000"/>
                </a:schemeClr>
              </a:solidFill>
            </a:endParaRPr>
          </a:p>
          <a:p>
            <a:pPr marL="91440" indent="-91440" eaLnBrk="1" fontAlgn="auto" hangingPunct="1">
              <a:defRPr/>
            </a:pPr>
            <a:r>
              <a:rPr lang="de-AT" dirty="0">
                <a:solidFill>
                  <a:schemeClr val="tx1">
                    <a:lumMod val="75000"/>
                    <a:lumOff val="25000"/>
                  </a:schemeClr>
                </a:solidFill>
              </a:rPr>
              <a:t>"</a:t>
            </a:r>
            <a:r>
              <a:rPr lang="de-AT" u="sng" dirty="0">
                <a:solidFill>
                  <a:schemeClr val="tx1">
                    <a:lumMod val="75000"/>
                    <a:lumOff val="25000"/>
                  </a:schemeClr>
                </a:solidFill>
                <a:hlinkClick r:id="rId5"/>
              </a:rPr>
              <a:t>Blaue Karte EU</a:t>
            </a:r>
            <a:r>
              <a:rPr lang="de-AT" dirty="0">
                <a:solidFill>
                  <a:schemeClr val="tx1">
                    <a:lumMod val="75000"/>
                    <a:lumOff val="25000"/>
                  </a:schemeClr>
                </a:solidFill>
              </a:rPr>
              <a:t>" (befristete Niederlassung mit beschränktem Arbeitsmarktzugang)</a:t>
            </a:r>
            <a:endParaRPr lang="cs-CZ" dirty="0">
              <a:solidFill>
                <a:schemeClr val="tx1">
                  <a:lumMod val="75000"/>
                  <a:lumOff val="25000"/>
                </a:schemeClr>
              </a:solidFill>
            </a:endParaRPr>
          </a:p>
          <a:p>
            <a:pPr marL="91440" indent="-91440" eaLnBrk="1" fontAlgn="auto" hangingPunct="1">
              <a:defRPr/>
            </a:pPr>
            <a:r>
              <a:rPr lang="de-AT" dirty="0">
                <a:solidFill>
                  <a:schemeClr val="tx1">
                    <a:lumMod val="75000"/>
                    <a:lumOff val="25000"/>
                  </a:schemeClr>
                </a:solidFill>
              </a:rPr>
              <a:t>"</a:t>
            </a:r>
            <a:r>
              <a:rPr lang="de-AT" u="sng" dirty="0">
                <a:solidFill>
                  <a:schemeClr val="tx1">
                    <a:lumMod val="75000"/>
                    <a:lumOff val="25000"/>
                  </a:schemeClr>
                </a:solidFill>
                <a:hlinkClick r:id="rId6"/>
              </a:rPr>
              <a:t>Niederlassungsbewilligung</a:t>
            </a:r>
            <a:r>
              <a:rPr lang="de-AT" dirty="0">
                <a:solidFill>
                  <a:schemeClr val="tx1">
                    <a:lumMod val="75000"/>
                    <a:lumOff val="25000"/>
                  </a:schemeClr>
                </a:solidFill>
              </a:rPr>
              <a:t>" (befristete Niederlassung mit beschränktem Arbeitsmarktzugang)</a:t>
            </a:r>
            <a:endParaRPr lang="cs-CZ" dirty="0">
              <a:solidFill>
                <a:schemeClr val="tx1">
                  <a:lumMod val="75000"/>
                  <a:lumOff val="25000"/>
                </a:schemeClr>
              </a:solidFill>
            </a:endParaRPr>
          </a:p>
          <a:p>
            <a:pPr marL="91440" indent="-91440" eaLnBrk="1" fontAlgn="auto" hangingPunct="1">
              <a:defRPr/>
            </a:pPr>
            <a:r>
              <a:rPr lang="de-AT" dirty="0">
                <a:solidFill>
                  <a:schemeClr val="tx1">
                    <a:lumMod val="75000"/>
                    <a:lumOff val="25000"/>
                  </a:schemeClr>
                </a:solidFill>
              </a:rPr>
              <a:t>"</a:t>
            </a:r>
            <a:r>
              <a:rPr lang="de-AT" u="sng" dirty="0">
                <a:solidFill>
                  <a:schemeClr val="tx1">
                    <a:lumMod val="75000"/>
                    <a:lumOff val="25000"/>
                  </a:schemeClr>
                </a:solidFill>
                <a:hlinkClick r:id="rId7"/>
              </a:rPr>
              <a:t>Niederlassungsbewilligung – ausgenommen Erwerbstätigkeit</a:t>
            </a:r>
            <a:r>
              <a:rPr lang="de-AT" dirty="0">
                <a:solidFill>
                  <a:schemeClr val="tx1">
                    <a:lumMod val="75000"/>
                    <a:lumOff val="25000"/>
                  </a:schemeClr>
                </a:solidFill>
              </a:rPr>
              <a:t>" (befristete Niederlassung ohne Arbeitsmarktzugang)</a:t>
            </a:r>
            <a:endParaRPr lang="cs-CZ" dirty="0">
              <a:solidFill>
                <a:schemeClr val="tx1">
                  <a:lumMod val="75000"/>
                  <a:lumOff val="25000"/>
                </a:schemeClr>
              </a:solidFill>
            </a:endParaRPr>
          </a:p>
          <a:p>
            <a:pPr marL="91440" indent="-91440" eaLnBrk="1" fontAlgn="auto" hangingPunct="1">
              <a:defRPr/>
            </a:pPr>
            <a:r>
              <a:rPr lang="de-AT" dirty="0">
                <a:solidFill>
                  <a:schemeClr val="tx1">
                    <a:lumMod val="75000"/>
                    <a:lumOff val="25000"/>
                  </a:schemeClr>
                </a:solidFill>
              </a:rPr>
              <a:t>"</a:t>
            </a:r>
            <a:r>
              <a:rPr lang="de-AT" u="sng" dirty="0">
                <a:solidFill>
                  <a:schemeClr val="tx1">
                    <a:lumMod val="75000"/>
                    <a:lumOff val="25000"/>
                  </a:schemeClr>
                </a:solidFill>
                <a:hlinkClick r:id="rId8"/>
              </a:rPr>
              <a:t>Niederlassungsbewilligung – Angehöriger</a:t>
            </a:r>
            <a:r>
              <a:rPr lang="de-AT" dirty="0">
                <a:solidFill>
                  <a:schemeClr val="tx1">
                    <a:lumMod val="75000"/>
                    <a:lumOff val="25000"/>
                  </a:schemeClr>
                </a:solidFill>
              </a:rPr>
              <a:t>" (befristete Niederlassung ohne Arbeitsmarktzugang)</a:t>
            </a:r>
            <a:endParaRPr lang="cs-CZ" dirty="0">
              <a:solidFill>
                <a:schemeClr val="tx1">
                  <a:lumMod val="75000"/>
                  <a:lumOff val="25000"/>
                </a:schemeClr>
              </a:solidFill>
            </a:endParaRPr>
          </a:p>
          <a:p>
            <a:pPr marL="91440" indent="-91440" eaLnBrk="1" fontAlgn="auto" hangingPunct="1">
              <a:defRPr/>
            </a:pPr>
            <a:r>
              <a:rPr lang="de-AT" dirty="0">
                <a:solidFill>
                  <a:schemeClr val="tx1">
                    <a:lumMod val="75000"/>
                    <a:lumOff val="25000"/>
                  </a:schemeClr>
                </a:solidFill>
              </a:rPr>
              <a:t>"</a:t>
            </a:r>
            <a:r>
              <a:rPr lang="de-AT" u="sng" dirty="0">
                <a:solidFill>
                  <a:schemeClr val="tx1">
                    <a:lumMod val="75000"/>
                    <a:lumOff val="25000"/>
                  </a:schemeClr>
                </a:solidFill>
                <a:hlinkClick r:id="rId9"/>
              </a:rPr>
              <a:t>Familienangehöriger</a:t>
            </a:r>
            <a:r>
              <a:rPr lang="de-AT" dirty="0">
                <a:solidFill>
                  <a:schemeClr val="tx1">
                    <a:lumMod val="75000"/>
                    <a:lumOff val="25000"/>
                  </a:schemeClr>
                </a:solidFill>
              </a:rPr>
              <a:t>" (befristete Niederlassung mit unbeschränktem Arbeitsmarktzugang)</a:t>
            </a:r>
            <a:endParaRPr lang="cs-CZ" dirty="0">
              <a:solidFill>
                <a:schemeClr val="tx1">
                  <a:lumMod val="75000"/>
                  <a:lumOff val="25000"/>
                </a:schemeClr>
              </a:solidFill>
            </a:endParaRPr>
          </a:p>
          <a:p>
            <a:pPr marL="91440" indent="-91440" eaLnBrk="1" fontAlgn="auto" hangingPunct="1">
              <a:defRPr/>
            </a:pPr>
            <a:r>
              <a:rPr lang="de-AT" dirty="0">
                <a:solidFill>
                  <a:schemeClr val="tx1">
                    <a:lumMod val="75000"/>
                    <a:lumOff val="25000"/>
                  </a:schemeClr>
                </a:solidFill>
              </a:rPr>
              <a:t>"</a:t>
            </a:r>
            <a:r>
              <a:rPr lang="de-AT" u="sng" dirty="0">
                <a:solidFill>
                  <a:schemeClr val="tx1">
                    <a:lumMod val="75000"/>
                    <a:lumOff val="25000"/>
                  </a:schemeClr>
                </a:solidFill>
                <a:hlinkClick r:id="rId10"/>
              </a:rPr>
              <a:t>Daueraufenthalt – EU</a:t>
            </a:r>
            <a:r>
              <a:rPr lang="de-AT" dirty="0">
                <a:solidFill>
                  <a:schemeClr val="tx1">
                    <a:lumMod val="75000"/>
                    <a:lumOff val="25000"/>
                  </a:schemeClr>
                </a:solidFill>
              </a:rPr>
              <a:t>" (unbefristete Niederlassung mit unbeschränktem Arbeitsmarktzugang)</a:t>
            </a:r>
            <a:endParaRPr lang="cs-CZ" dirty="0">
              <a:solidFill>
                <a:schemeClr val="tx1">
                  <a:lumMod val="75000"/>
                  <a:lumOff val="25000"/>
                </a:schemeClr>
              </a:solidFill>
            </a:endParaRPr>
          </a:p>
          <a:p>
            <a:pPr marL="91440" indent="-91440" eaLnBrk="1" fontAlgn="auto" hangingPunct="1">
              <a:defRPr/>
            </a:pPr>
            <a:endParaRPr lang="cs-CZ" dirty="0">
              <a:solidFill>
                <a:schemeClr val="tx1">
                  <a:lumMod val="75000"/>
                  <a:lumOff val="25000"/>
                </a:schemeClr>
              </a:solidFill>
            </a:endParaRPr>
          </a:p>
        </p:txBody>
      </p:sp>
    </p:spTree>
  </p:cSld>
  <p:clrMapOvr>
    <a:masterClrMapping/>
  </p:clrMapOvr>
</p:sld>
</file>

<file path=ppt/theme/theme1.xml><?xml version="1.0" encoding="utf-8"?>
<a:theme xmlns:a="http://schemas.openxmlformats.org/drawingml/2006/main" name="Retrospektiva">
  <a:themeElements>
    <a:clrScheme name="Retrospektiva">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tiva">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277</TotalTime>
  <Words>975</Words>
  <Application>Microsoft Office PowerPoint</Application>
  <PresentationFormat>Vlastní</PresentationFormat>
  <Paragraphs>131</Paragraphs>
  <Slides>20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20</vt:i4>
      </vt:variant>
    </vt:vector>
  </HeadingPairs>
  <TitlesOfParts>
    <vt:vector size="25" baseType="lpstr">
      <vt:lpstr>Calibri</vt:lpstr>
      <vt:lpstr>Arial</vt:lpstr>
      <vt:lpstr>Calibri Light</vt:lpstr>
      <vt:lpstr>Wingdings</vt:lpstr>
      <vt:lpstr>Retrospektiva</vt:lpstr>
      <vt:lpstr>Integrationspolitik Österreichs</vt:lpstr>
      <vt:lpstr>Inhalt</vt:lpstr>
      <vt:lpstr>Integrationspolitik</vt:lpstr>
      <vt:lpstr>Snímek 4</vt:lpstr>
      <vt:lpstr>Die fünf größten Migrantengruppen</vt:lpstr>
      <vt:lpstr>Aufenthaltstitel</vt:lpstr>
      <vt:lpstr>Allgemeine Voraussetzungen für die Erteilung von Aufenthaltstiteln</vt:lpstr>
      <vt:lpstr>Erteilungshindernisse</vt:lpstr>
      <vt:lpstr>Aufenthaltstitel</vt:lpstr>
      <vt:lpstr>Aufenthaltstitel</vt:lpstr>
      <vt:lpstr>Der Gemeinsame Europäische Referenzrahmen</vt:lpstr>
      <vt:lpstr>Rot-weiß-Rot – Karte Plus</vt:lpstr>
      <vt:lpstr>Familienangehöriger</vt:lpstr>
      <vt:lpstr>Niederlassungsbewilligung</vt:lpstr>
      <vt:lpstr>Niederlassungsbewilligung – ausgenommen Erwerbstätigkeit</vt:lpstr>
      <vt:lpstr>Niederlassungsbewilligung – Angehöriger</vt:lpstr>
      <vt:lpstr>Österreichische Staatsbürgerschaft</vt:lpstr>
      <vt:lpstr>Österreichische Staatsbürgerschaft</vt:lpstr>
      <vt:lpstr>Österreichische Staatsbürgerschaft</vt:lpstr>
      <vt:lpstr>Quellen</vt:lpstr>
    </vt:vector>
  </TitlesOfParts>
  <Company>Masarykova univerzita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Integrationspolitik Österreichs</dc:title>
  <dc:creator>Jaroslav Pokorný</dc:creator>
  <cp:lastModifiedBy>Your User Name</cp:lastModifiedBy>
  <cp:revision>20</cp:revision>
  <dcterms:created xsi:type="dcterms:W3CDTF">2014-04-11T05:58:52Z</dcterms:created>
  <dcterms:modified xsi:type="dcterms:W3CDTF">2014-04-18T10:56:08Z</dcterms:modified>
</cp:coreProperties>
</file>