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45F183-5CA0-4B52-9D93-A90DF8E01F96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7E0C37-F0BD-4B1E-B9E9-AB794AE07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Sprachenpolitik</a:t>
            </a:r>
            <a:r>
              <a:rPr lang="cs-CZ" dirty="0" smtClean="0"/>
              <a:t> der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Verfasserin</a:t>
            </a:r>
            <a:r>
              <a:rPr lang="cs-CZ" dirty="0" smtClean="0"/>
              <a:t>: Jana Popelková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2001 </a:t>
            </a:r>
            <a:r>
              <a:rPr lang="cs-CZ" dirty="0" err="1" smtClean="0"/>
              <a:t>Europäisches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 der </a:t>
            </a:r>
            <a:r>
              <a:rPr lang="cs-CZ" dirty="0" err="1" smtClean="0"/>
              <a:t>Sprachen</a:t>
            </a:r>
            <a:r>
              <a:rPr lang="cs-CZ" dirty="0" smtClean="0"/>
              <a:t> – der </a:t>
            </a:r>
            <a:r>
              <a:rPr lang="cs-CZ" dirty="0" err="1" smtClean="0"/>
              <a:t>Ziel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sprachliche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kulturelle</a:t>
            </a:r>
            <a:r>
              <a:rPr lang="cs-CZ" dirty="0" smtClean="0"/>
              <a:t> </a:t>
            </a:r>
            <a:r>
              <a:rPr lang="cs-CZ" dirty="0" err="1" smtClean="0"/>
              <a:t>Vielfalt</a:t>
            </a:r>
            <a:r>
              <a:rPr lang="cs-CZ" dirty="0" smtClean="0"/>
              <a:t> </a:t>
            </a:r>
            <a:r>
              <a:rPr lang="cs-CZ" dirty="0" err="1" smtClean="0"/>
              <a:t>erhlaten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26. </a:t>
            </a:r>
            <a:r>
              <a:rPr lang="cs-CZ" dirty="0" err="1" smtClean="0"/>
              <a:t>September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der </a:t>
            </a:r>
            <a:r>
              <a:rPr lang="cs-CZ" dirty="0" err="1" smtClean="0"/>
              <a:t>Europäischer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der </a:t>
            </a:r>
            <a:r>
              <a:rPr lang="cs-CZ" dirty="0" err="1" smtClean="0"/>
              <a:t>Sprachen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www.poliglotti4.eu </a:t>
            </a:r>
            <a:r>
              <a:rPr lang="cs-CZ" dirty="0" smtClean="0"/>
              <a:t>– Projekt </a:t>
            </a:r>
            <a:r>
              <a:rPr lang="cs-CZ" dirty="0" err="1" smtClean="0"/>
              <a:t>zielgerichtet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Unterstützung</a:t>
            </a:r>
            <a:r>
              <a:rPr lang="cs-CZ" dirty="0" smtClean="0"/>
              <a:t> der </a:t>
            </a:r>
            <a:r>
              <a:rPr lang="cs-CZ" dirty="0" err="1" smtClean="0"/>
              <a:t>Mehrsprachigkeit</a:t>
            </a:r>
            <a:r>
              <a:rPr lang="cs-CZ" dirty="0" smtClean="0"/>
              <a:t> in der EU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 dirty="0" smtClean="0"/>
              <a:t/>
            </a:r>
            <a:br>
              <a:rPr lang="cs-CZ" b="0" dirty="0" smtClean="0"/>
            </a:br>
            <a:r>
              <a:rPr lang="de-DE" b="0" dirty="0" smtClean="0"/>
              <a:t>Sensibilisierung für die Bedeutung von Fremdsprachen</a:t>
            </a:r>
            <a:br>
              <a:rPr lang="de-DE" b="0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Hauptziel</a:t>
            </a:r>
            <a:r>
              <a:rPr lang="cs-CZ" dirty="0" smtClean="0"/>
              <a:t> der </a:t>
            </a:r>
            <a:r>
              <a:rPr lang="cs-CZ" dirty="0" err="1" smtClean="0"/>
              <a:t>Sprachenpolitik</a:t>
            </a:r>
            <a:r>
              <a:rPr lang="cs-CZ" dirty="0" smtClean="0"/>
              <a:t> der EU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b="1" dirty="0" err="1" smtClean="0"/>
              <a:t>Mehrsprachigkeit</a:t>
            </a:r>
            <a:r>
              <a:rPr lang="cs-CZ" b="1" dirty="0" smtClean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Fähigkeit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Person </a:t>
            </a:r>
            <a:r>
              <a:rPr lang="cs-CZ" dirty="0" err="1" smtClean="0"/>
              <a:t>mehrere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benutzen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Die </a:t>
            </a:r>
            <a:r>
              <a:rPr lang="cs-CZ" dirty="0" err="1" smtClean="0"/>
              <a:t>Bürger</a:t>
            </a:r>
            <a:r>
              <a:rPr lang="cs-CZ" dirty="0" smtClean="0"/>
              <a:t>/-</a:t>
            </a:r>
            <a:r>
              <a:rPr lang="cs-CZ" dirty="0" err="1" smtClean="0"/>
              <a:t>innen</a:t>
            </a:r>
            <a:r>
              <a:rPr lang="cs-CZ" dirty="0" smtClean="0"/>
              <a:t> </a:t>
            </a:r>
            <a:r>
              <a:rPr lang="cs-CZ" dirty="0" err="1" smtClean="0"/>
              <a:t>sollen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Sprachkenntnisse</a:t>
            </a:r>
            <a:r>
              <a:rPr lang="cs-CZ" dirty="0" smtClean="0"/>
              <a:t> </a:t>
            </a:r>
            <a:r>
              <a:rPr lang="cs-CZ" dirty="0" err="1" smtClean="0"/>
              <a:t>verbessern</a:t>
            </a:r>
            <a:r>
              <a:rPr lang="cs-CZ" dirty="0" smtClean="0"/>
              <a:t>, bis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zusätzlich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ihrer</a:t>
            </a:r>
            <a:r>
              <a:rPr lang="cs-CZ" dirty="0" smtClean="0"/>
              <a:t> </a:t>
            </a:r>
            <a:r>
              <a:rPr lang="cs-CZ" dirty="0" err="1" smtClean="0"/>
              <a:t>Muttersprache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Sprachen</a:t>
            </a:r>
            <a:r>
              <a:rPr lang="cs-CZ" dirty="0" smtClean="0"/>
              <a:t> </a:t>
            </a:r>
            <a:r>
              <a:rPr lang="cs-CZ" dirty="0" err="1" smtClean="0"/>
              <a:t>beherrschen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Hauptziel</a:t>
            </a:r>
            <a:r>
              <a:rPr lang="cs-CZ" dirty="0" smtClean="0"/>
              <a:t> der </a:t>
            </a:r>
            <a:r>
              <a:rPr lang="cs-CZ" dirty="0" err="1" smtClean="0"/>
              <a:t>Sprachenpolitik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„Mehrsprachigkeit: Trumpfkarte Europas, aber auch gemeinsame Verpflichtung</a:t>
            </a:r>
            <a:r>
              <a:rPr lang="de-DE" dirty="0" smtClean="0"/>
              <a:t>“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Die </a:t>
            </a:r>
            <a:r>
              <a:rPr lang="cs-CZ" dirty="0" err="1" smtClean="0"/>
              <a:t>multilinguale</a:t>
            </a:r>
            <a:r>
              <a:rPr lang="cs-CZ" dirty="0" smtClean="0"/>
              <a:t> </a:t>
            </a:r>
            <a:r>
              <a:rPr lang="cs-CZ" dirty="0" err="1" smtClean="0"/>
              <a:t>Wirtschaft</a:t>
            </a:r>
            <a:r>
              <a:rPr lang="cs-CZ" dirty="0" smtClean="0"/>
              <a:t> – EU </a:t>
            </a:r>
            <a:r>
              <a:rPr lang="cs-CZ" dirty="0" err="1" smtClean="0"/>
              <a:t>braucht</a:t>
            </a:r>
            <a:r>
              <a:rPr lang="cs-CZ" dirty="0" smtClean="0"/>
              <a:t> </a:t>
            </a:r>
            <a:r>
              <a:rPr lang="cs-CZ" dirty="0" err="1" smtClean="0"/>
              <a:t>Arbeitskräfte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Fremdsprachenkenntnissen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Unterstützung</a:t>
            </a:r>
            <a:r>
              <a:rPr lang="cs-CZ" dirty="0" smtClean="0"/>
              <a:t> der </a:t>
            </a:r>
            <a:r>
              <a:rPr lang="cs-CZ" dirty="0" err="1" smtClean="0"/>
              <a:t>Sprachausbildung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seit</a:t>
            </a:r>
            <a:r>
              <a:rPr lang="cs-CZ" dirty="0" smtClean="0"/>
              <a:t> 2008</a:t>
            </a:r>
          </a:p>
          <a:p>
            <a:r>
              <a:rPr lang="cs-CZ" dirty="0" smtClean="0"/>
              <a:t>Der </a:t>
            </a:r>
            <a:r>
              <a:rPr lang="cs-CZ" dirty="0" err="1" smtClean="0"/>
              <a:t>Programm</a:t>
            </a:r>
            <a:r>
              <a:rPr lang="cs-CZ" dirty="0" smtClean="0"/>
              <a:t> </a:t>
            </a:r>
            <a:r>
              <a:rPr lang="cs-CZ" dirty="0" err="1" smtClean="0"/>
              <a:t>gewährt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b="1" dirty="0" err="1" smtClean="0"/>
              <a:t>finanzielle</a:t>
            </a:r>
            <a:r>
              <a:rPr lang="cs-CZ" b="1" dirty="0" smtClean="0"/>
              <a:t> </a:t>
            </a:r>
            <a:r>
              <a:rPr lang="cs-CZ" b="1" dirty="0" err="1" smtClean="0"/>
              <a:t>Unterstützung</a:t>
            </a:r>
            <a:r>
              <a:rPr lang="cs-CZ" b="1" dirty="0" smtClean="0"/>
              <a:t> </a:t>
            </a:r>
            <a:r>
              <a:rPr lang="cs-CZ" b="1" dirty="0" err="1" smtClean="0"/>
              <a:t>für</a:t>
            </a:r>
            <a:r>
              <a:rPr lang="cs-CZ" b="1" dirty="0" smtClean="0"/>
              <a:t>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Ausbildung</a:t>
            </a:r>
            <a:r>
              <a:rPr lang="cs-CZ" b="1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Europa</a:t>
            </a:r>
            <a:endParaRPr lang="cs-CZ" dirty="0" smtClean="0"/>
          </a:p>
          <a:p>
            <a:r>
              <a:rPr lang="cs-CZ" dirty="0" err="1" smtClean="0"/>
              <a:t>Enthält</a:t>
            </a:r>
            <a:r>
              <a:rPr lang="cs-CZ" dirty="0" smtClean="0"/>
              <a:t> 4 </a:t>
            </a:r>
            <a:r>
              <a:rPr lang="cs-CZ" b="1" dirty="0" err="1" smtClean="0"/>
              <a:t>Einzelprogramme</a:t>
            </a:r>
            <a:r>
              <a:rPr lang="cs-CZ" b="1" dirty="0" smtClean="0"/>
              <a:t>:</a:t>
            </a:r>
          </a:p>
          <a:p>
            <a:r>
              <a:rPr lang="cs-CZ" b="1" dirty="0" err="1" smtClean="0"/>
              <a:t>Comenius</a:t>
            </a:r>
            <a:r>
              <a:rPr lang="cs-CZ" b="1" dirty="0" smtClean="0"/>
              <a:t>, </a:t>
            </a:r>
            <a:r>
              <a:rPr lang="cs-CZ" b="1" dirty="0" err="1" smtClean="0"/>
              <a:t>Erasmus</a:t>
            </a:r>
            <a:r>
              <a:rPr lang="cs-CZ" b="1" dirty="0" smtClean="0"/>
              <a:t>, </a:t>
            </a:r>
            <a:r>
              <a:rPr lang="cs-CZ" b="1" dirty="0" err="1" smtClean="0"/>
              <a:t>Leonardo</a:t>
            </a:r>
            <a:r>
              <a:rPr lang="cs-CZ" b="1" dirty="0" smtClean="0"/>
              <a:t> </a:t>
            </a:r>
            <a:r>
              <a:rPr lang="cs-CZ" b="1" dirty="0" err="1" smtClean="0"/>
              <a:t>da</a:t>
            </a:r>
            <a:r>
              <a:rPr lang="cs-CZ" b="1" dirty="0" smtClean="0"/>
              <a:t> Vinci, </a:t>
            </a:r>
            <a:r>
              <a:rPr lang="cs-CZ" b="1" dirty="0" err="1" smtClean="0"/>
              <a:t>Grundtvig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Programm</a:t>
            </a:r>
            <a:r>
              <a:rPr lang="cs-CZ" dirty="0" smtClean="0"/>
              <a:t> „</a:t>
            </a:r>
            <a:r>
              <a:rPr lang="cs-CZ" dirty="0" err="1" smtClean="0"/>
              <a:t>Lebenslanges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Schulbildung</a:t>
            </a:r>
            <a:endParaRPr lang="cs-CZ" dirty="0" smtClean="0"/>
          </a:p>
          <a:p>
            <a:r>
              <a:rPr lang="cs-CZ" dirty="0" err="1" smtClean="0"/>
              <a:t>Zielgerichtet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Schüler</a:t>
            </a:r>
            <a:r>
              <a:rPr lang="cs-CZ" dirty="0" smtClean="0"/>
              <a:t>, </a:t>
            </a:r>
            <a:r>
              <a:rPr lang="cs-CZ" dirty="0" err="1" smtClean="0"/>
              <a:t>Studenten</a:t>
            </a:r>
            <a:r>
              <a:rPr lang="cs-CZ" dirty="0" smtClean="0"/>
              <a:t>, </a:t>
            </a:r>
            <a:r>
              <a:rPr lang="cs-CZ" dirty="0" err="1" smtClean="0"/>
              <a:t>Lehrer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pädagogische</a:t>
            </a:r>
            <a:r>
              <a:rPr lang="cs-CZ" dirty="0" smtClean="0"/>
              <a:t> </a:t>
            </a:r>
            <a:r>
              <a:rPr lang="cs-CZ" dirty="0" err="1" smtClean="0"/>
              <a:t>Arbeiter</a:t>
            </a:r>
            <a:r>
              <a:rPr lang="cs-CZ" dirty="0" smtClean="0"/>
              <a:t> in den </a:t>
            </a:r>
            <a:r>
              <a:rPr lang="cs-CZ" dirty="0" err="1" smtClean="0"/>
              <a:t>Vorschulen</a:t>
            </a:r>
            <a:r>
              <a:rPr lang="cs-CZ" dirty="0" smtClean="0"/>
              <a:t>, </a:t>
            </a:r>
            <a:r>
              <a:rPr lang="cs-CZ" dirty="0" err="1" smtClean="0"/>
              <a:t>Primarschulen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Sekundarschulen</a:t>
            </a:r>
            <a:endParaRPr lang="cs-CZ" dirty="0" smtClean="0"/>
          </a:p>
          <a:p>
            <a:r>
              <a:rPr lang="cs-CZ" dirty="0" err="1" smtClean="0"/>
              <a:t>Ziel</a:t>
            </a:r>
            <a:r>
              <a:rPr lang="cs-CZ" dirty="0" smtClean="0"/>
              <a:t> des </a:t>
            </a:r>
            <a:r>
              <a:rPr lang="cs-CZ" dirty="0" err="1" smtClean="0"/>
              <a:t>Programms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de-DE" dirty="0" smtClean="0"/>
              <a:t>das Verständnis junger Menschen aus verschiedenen europäischen Ländern zu entwickeln, die ihnen helfen grundlegende Fertigkeiten für ihre persönliche Entwicklung</a:t>
            </a:r>
            <a:r>
              <a:rPr lang="cs-CZ" dirty="0" smtClean="0"/>
              <a:t>,</a:t>
            </a:r>
            <a:r>
              <a:rPr lang="de-DE" dirty="0" smtClean="0"/>
              <a:t> künftige Beschäftigungschancen und eine aktive Teilnahme an europäischen Angelegenheiten zu lernen.</a:t>
            </a:r>
            <a:endParaRPr lang="cs-CZ" dirty="0" smtClean="0"/>
          </a:p>
          <a:p>
            <a:r>
              <a:rPr lang="cs-CZ" dirty="0" err="1" smtClean="0"/>
              <a:t>Aktivitäten</a:t>
            </a:r>
            <a:r>
              <a:rPr lang="cs-CZ" dirty="0" smtClean="0"/>
              <a:t> – </a:t>
            </a:r>
            <a:r>
              <a:rPr lang="cs-CZ" dirty="0" err="1" smtClean="0"/>
              <a:t>Austauschprogramme</a:t>
            </a:r>
            <a:r>
              <a:rPr lang="cs-CZ" dirty="0" smtClean="0"/>
              <a:t>, </a:t>
            </a:r>
            <a:r>
              <a:rPr lang="cs-CZ" dirty="0" err="1" smtClean="0"/>
              <a:t>Förderung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Mitarbeit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Schulen</a:t>
            </a:r>
            <a:r>
              <a:rPr lang="cs-CZ" dirty="0" smtClean="0"/>
              <a:t>, </a:t>
            </a:r>
            <a:r>
              <a:rPr lang="cs-CZ" dirty="0" err="1" smtClean="0"/>
              <a:t>Schulungen</a:t>
            </a:r>
            <a:r>
              <a:rPr lang="cs-CZ" dirty="0" smtClean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Comenius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gegründet</a:t>
            </a:r>
            <a:r>
              <a:rPr lang="cs-CZ" dirty="0" smtClean="0"/>
              <a:t> 1987 </a:t>
            </a:r>
          </a:p>
          <a:p>
            <a:r>
              <a:rPr lang="cs-CZ" dirty="0" smtClean="0"/>
              <a:t>Der </a:t>
            </a:r>
            <a:r>
              <a:rPr lang="cs-CZ" dirty="0" err="1" smtClean="0"/>
              <a:t>Ziel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Mobilität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Mitarbeit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Bereich</a:t>
            </a:r>
            <a:r>
              <a:rPr lang="cs-CZ" dirty="0" smtClean="0"/>
              <a:t> </a:t>
            </a:r>
            <a:r>
              <a:rPr lang="cs-CZ" dirty="0" err="1" smtClean="0"/>
              <a:t>Hochschulausbildung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Erasmus</a:t>
            </a:r>
            <a:r>
              <a:rPr lang="cs-CZ" dirty="0" smtClean="0"/>
              <a:t> </a:t>
            </a:r>
            <a:r>
              <a:rPr lang="cs-CZ" dirty="0" err="1" smtClean="0"/>
              <a:t>hilft</a:t>
            </a:r>
            <a:r>
              <a:rPr lang="cs-CZ" dirty="0" smtClean="0"/>
              <a:t> den </a:t>
            </a:r>
            <a:r>
              <a:rPr lang="cs-CZ" dirty="0" err="1" smtClean="0"/>
              <a:t>Studenten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Angestellten</a:t>
            </a:r>
            <a:r>
              <a:rPr lang="cs-CZ" dirty="0" smtClean="0"/>
              <a:t> der </a:t>
            </a:r>
            <a:r>
              <a:rPr lang="cs-CZ" dirty="0" err="1" smtClean="0"/>
              <a:t>Hochschulen</a:t>
            </a:r>
            <a:r>
              <a:rPr lang="cs-CZ" dirty="0" smtClean="0"/>
              <a:t> in </a:t>
            </a:r>
            <a:r>
              <a:rPr lang="cs-CZ" dirty="0" err="1" smtClean="0"/>
              <a:t>ihrem</a:t>
            </a:r>
            <a:r>
              <a:rPr lang="cs-CZ" dirty="0"/>
              <a:t> </a:t>
            </a:r>
            <a:r>
              <a:rPr lang="cs-CZ" dirty="0" err="1" smtClean="0"/>
              <a:t>persönlichen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beruflichen</a:t>
            </a:r>
            <a:r>
              <a:rPr lang="cs-CZ" dirty="0" smtClean="0"/>
              <a:t> </a:t>
            </a:r>
            <a:r>
              <a:rPr lang="cs-CZ" dirty="0" err="1" smtClean="0"/>
              <a:t>Entwicklung</a:t>
            </a:r>
            <a:endParaRPr lang="cs-CZ" dirty="0" smtClean="0"/>
          </a:p>
          <a:p>
            <a:r>
              <a:rPr lang="cs-CZ" dirty="0" err="1" smtClean="0"/>
              <a:t>Teilnahme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28 </a:t>
            </a:r>
            <a:r>
              <a:rPr lang="cs-CZ" dirty="0" err="1" smtClean="0"/>
              <a:t>Staaten</a:t>
            </a:r>
            <a:r>
              <a:rPr lang="cs-CZ" dirty="0" smtClean="0"/>
              <a:t> der EU </a:t>
            </a:r>
            <a:r>
              <a:rPr lang="cs-CZ" dirty="0" err="1" smtClean="0"/>
              <a:t>sowie</a:t>
            </a:r>
            <a:r>
              <a:rPr lang="cs-CZ" dirty="0" smtClean="0"/>
              <a:t> </a:t>
            </a:r>
            <a:r>
              <a:rPr lang="cs-CZ" dirty="0" err="1" smtClean="0"/>
              <a:t>fünf</a:t>
            </a:r>
            <a:r>
              <a:rPr lang="cs-CZ" dirty="0" smtClean="0"/>
              <a:t> </a:t>
            </a:r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europäische</a:t>
            </a:r>
            <a:r>
              <a:rPr lang="cs-CZ" dirty="0" smtClean="0"/>
              <a:t> </a:t>
            </a:r>
            <a:r>
              <a:rPr lang="cs-CZ" dirty="0" err="1" smtClean="0"/>
              <a:t>Länder</a:t>
            </a:r>
            <a:r>
              <a:rPr lang="cs-CZ" dirty="0" smtClean="0"/>
              <a:t> (</a:t>
            </a:r>
            <a:r>
              <a:rPr lang="cs-CZ" dirty="0" err="1" smtClean="0"/>
              <a:t>Norwegen</a:t>
            </a:r>
            <a:r>
              <a:rPr lang="cs-CZ" dirty="0" smtClean="0"/>
              <a:t>, Island, Liechtenstein, </a:t>
            </a:r>
            <a:r>
              <a:rPr lang="cs-CZ" dirty="0" err="1" smtClean="0"/>
              <a:t>Schweiz</a:t>
            </a:r>
            <a:r>
              <a:rPr lang="cs-CZ" dirty="0" smtClean="0"/>
              <a:t>, </a:t>
            </a:r>
            <a:r>
              <a:rPr lang="cs-CZ" dirty="0" err="1" smtClean="0"/>
              <a:t>Türkei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Erasmus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cs-CZ" dirty="0" err="1" smtClean="0"/>
              <a:t>Bestandteile</a:t>
            </a:r>
            <a:r>
              <a:rPr lang="cs-CZ" dirty="0" smtClean="0"/>
              <a:t>  - </a:t>
            </a:r>
            <a:r>
              <a:rPr lang="de-DE" dirty="0" smtClean="0"/>
              <a:t>Anerkennung von Studienleistungen im Ausland anhand des European </a:t>
            </a:r>
            <a:r>
              <a:rPr lang="de-DE" dirty="0" err="1" smtClean="0"/>
              <a:t>Credit</a:t>
            </a:r>
            <a:r>
              <a:rPr lang="de-DE" dirty="0" smtClean="0"/>
              <a:t> Transfer Systems (ECTS) und die finanzielle Unterstützung von Austauschstudenten</a:t>
            </a:r>
            <a:endParaRPr lang="cs-CZ" dirty="0" smtClean="0"/>
          </a:p>
          <a:p>
            <a:r>
              <a:rPr lang="de-DE" dirty="0" smtClean="0"/>
              <a:t>Studienaufenthalte, Auslandspraktika im Rahmen des Studiums, Lehraufenthalte sowie Fortbildung von allgemeinem Hochschulpersonal</a:t>
            </a:r>
            <a:endParaRPr lang="cs-CZ" dirty="0" smtClean="0"/>
          </a:p>
          <a:p>
            <a:r>
              <a:rPr lang="cs-CZ" dirty="0" smtClean="0"/>
              <a:t>2014-2020 </a:t>
            </a:r>
            <a:r>
              <a:rPr lang="cs-CZ" dirty="0" err="1" smtClean="0"/>
              <a:t>läuft</a:t>
            </a:r>
            <a:r>
              <a:rPr lang="cs-CZ" dirty="0" smtClean="0"/>
              <a:t> </a:t>
            </a:r>
            <a:r>
              <a:rPr lang="cs-CZ" dirty="0" err="1" smtClean="0"/>
              <a:t>unter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Erasmus</a:t>
            </a:r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Leonardo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Vinci – </a:t>
            </a:r>
            <a:r>
              <a:rPr lang="cs-CZ" dirty="0" err="1" smtClean="0"/>
              <a:t>Förderund</a:t>
            </a:r>
            <a:r>
              <a:rPr lang="cs-CZ" dirty="0" smtClean="0"/>
              <a:t> der </a:t>
            </a:r>
            <a:r>
              <a:rPr lang="cs-CZ" dirty="0" err="1" smtClean="0"/>
              <a:t>Aus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Weiterbildung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Grundtvig</a:t>
            </a:r>
            <a:r>
              <a:rPr lang="cs-CZ" dirty="0" smtClean="0"/>
              <a:t> - </a:t>
            </a:r>
            <a:r>
              <a:rPr lang="cs-CZ" dirty="0" err="1" smtClean="0"/>
              <a:t>Erwachsenenbildung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sonstige</a:t>
            </a:r>
            <a:r>
              <a:rPr lang="cs-CZ" dirty="0" smtClean="0"/>
              <a:t> </a:t>
            </a:r>
            <a:r>
              <a:rPr lang="cs-CZ" dirty="0" err="1" smtClean="0"/>
              <a:t>Bildungswege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Europäischer</a:t>
            </a:r>
            <a:r>
              <a:rPr lang="cs-CZ" b="1" dirty="0" smtClean="0"/>
              <a:t> </a:t>
            </a:r>
            <a:r>
              <a:rPr lang="cs-CZ" b="1" dirty="0" err="1" smtClean="0"/>
              <a:t>Indikator</a:t>
            </a:r>
            <a:r>
              <a:rPr lang="cs-CZ" b="1" dirty="0" smtClean="0"/>
              <a:t> </a:t>
            </a:r>
            <a:r>
              <a:rPr lang="cs-CZ" b="1" dirty="0" err="1" smtClean="0"/>
              <a:t>für</a:t>
            </a:r>
            <a:r>
              <a:rPr lang="cs-CZ" b="1" dirty="0" smtClean="0"/>
              <a:t> </a:t>
            </a:r>
            <a:r>
              <a:rPr lang="cs-CZ" b="1" dirty="0" err="1" smtClean="0"/>
              <a:t>Sprachenkompetenz</a:t>
            </a:r>
            <a:r>
              <a:rPr lang="cs-CZ" dirty="0" smtClean="0"/>
              <a:t> – </a:t>
            </a:r>
            <a:r>
              <a:rPr lang="cs-CZ" dirty="0" err="1" smtClean="0"/>
              <a:t>Erforschung</a:t>
            </a:r>
            <a:r>
              <a:rPr lang="cs-CZ" dirty="0" smtClean="0"/>
              <a:t> der </a:t>
            </a:r>
            <a:r>
              <a:rPr lang="cs-CZ" dirty="0" err="1" smtClean="0"/>
              <a:t>Sprachkenntnisse</a:t>
            </a:r>
            <a:r>
              <a:rPr lang="cs-CZ" dirty="0" smtClean="0"/>
              <a:t> in den </a:t>
            </a:r>
            <a:r>
              <a:rPr lang="cs-CZ" dirty="0" err="1" smtClean="0"/>
              <a:t>Mitgliedstaaten</a:t>
            </a:r>
            <a:r>
              <a:rPr lang="cs-CZ" dirty="0" smtClean="0"/>
              <a:t> EU</a:t>
            </a:r>
          </a:p>
          <a:p>
            <a:r>
              <a:rPr lang="cs-CZ" dirty="0" smtClean="0"/>
              <a:t>Nach der </a:t>
            </a:r>
            <a:r>
              <a:rPr lang="cs-CZ" dirty="0" err="1" smtClean="0"/>
              <a:t>Kommision</a:t>
            </a:r>
            <a:r>
              <a:rPr lang="cs-CZ" dirty="0" smtClean="0"/>
              <a:t> </a:t>
            </a:r>
            <a:r>
              <a:rPr lang="cs-CZ" dirty="0" err="1" smtClean="0"/>
              <a:t>sollen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Angaben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besten</a:t>
            </a:r>
            <a:r>
              <a:rPr lang="cs-CZ" dirty="0" smtClean="0"/>
              <a:t> jede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Jahren</a:t>
            </a:r>
            <a:r>
              <a:rPr lang="cs-CZ" dirty="0" smtClean="0"/>
              <a:t> </a:t>
            </a:r>
            <a:r>
              <a:rPr lang="cs-CZ" dirty="0" err="1" smtClean="0"/>
              <a:t>wieder</a:t>
            </a:r>
            <a:r>
              <a:rPr lang="cs-CZ" dirty="0" smtClean="0"/>
              <a:t> </a:t>
            </a:r>
            <a:r>
              <a:rPr lang="cs-CZ" dirty="0" err="1" smtClean="0"/>
              <a:t>sammeln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Zielgruppe</a:t>
            </a:r>
            <a:r>
              <a:rPr lang="cs-CZ" dirty="0" smtClean="0"/>
              <a:t> – </a:t>
            </a:r>
            <a:r>
              <a:rPr lang="cs-CZ" dirty="0" err="1" smtClean="0"/>
              <a:t>Schüler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15 </a:t>
            </a:r>
            <a:r>
              <a:rPr lang="cs-CZ" dirty="0" err="1" smtClean="0"/>
              <a:t>Jahre</a:t>
            </a:r>
            <a:r>
              <a:rPr lang="cs-CZ" dirty="0" smtClean="0"/>
              <a:t> alt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ermitellt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Fertigkeiten</a:t>
            </a:r>
            <a:r>
              <a:rPr lang="cs-CZ" dirty="0" smtClean="0"/>
              <a:t> in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Fremdsprachen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Rahmenstrategie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318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Sprachenpolitik der EU</vt:lpstr>
      <vt:lpstr>Hauptziel der Sprachenpolitik</vt:lpstr>
      <vt:lpstr>Unterstützung der Sprachausbildung</vt:lpstr>
      <vt:lpstr>Programm „Lebenslanges Lernen“</vt:lpstr>
      <vt:lpstr>Comenius</vt:lpstr>
      <vt:lpstr>Erasmus</vt:lpstr>
      <vt:lpstr>Prezentace aplikace PowerPoint</vt:lpstr>
      <vt:lpstr>Prezentace aplikace PowerPoint</vt:lpstr>
      <vt:lpstr>Rahmenstrategie</vt:lpstr>
      <vt:lpstr> Sensibilisierung für die Bedeutung von Fremdsprachen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Janula</dc:creator>
  <cp:lastModifiedBy>sorger</cp:lastModifiedBy>
  <cp:revision>62</cp:revision>
  <dcterms:created xsi:type="dcterms:W3CDTF">2014-04-09T15:04:08Z</dcterms:created>
  <dcterms:modified xsi:type="dcterms:W3CDTF">2014-06-20T07:16:19Z</dcterms:modified>
</cp:coreProperties>
</file>