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0"/>
  </p:notesMasterIdLst>
  <p:sldIdLst>
    <p:sldId id="256" r:id="rId2"/>
    <p:sldId id="287" r:id="rId3"/>
    <p:sldId id="288" r:id="rId4"/>
    <p:sldId id="289" r:id="rId5"/>
    <p:sldId id="290" r:id="rId6"/>
    <p:sldId id="291" r:id="rId7"/>
    <p:sldId id="257" r:id="rId8"/>
    <p:sldId id="284" r:id="rId9"/>
    <p:sldId id="285" r:id="rId10"/>
    <p:sldId id="286" r:id="rId11"/>
    <p:sldId id="258" r:id="rId12"/>
    <p:sldId id="292" r:id="rId13"/>
    <p:sldId id="259" r:id="rId14"/>
    <p:sldId id="260" r:id="rId15"/>
    <p:sldId id="261" r:id="rId16"/>
    <p:sldId id="363" r:id="rId17"/>
    <p:sldId id="364" r:id="rId18"/>
    <p:sldId id="365" r:id="rId19"/>
    <p:sldId id="366" r:id="rId20"/>
    <p:sldId id="367" r:id="rId21"/>
    <p:sldId id="368" r:id="rId22"/>
    <p:sldId id="369" r:id="rId23"/>
    <p:sldId id="370" r:id="rId24"/>
    <p:sldId id="293" r:id="rId25"/>
    <p:sldId id="296" r:id="rId26"/>
    <p:sldId id="294" r:id="rId27"/>
    <p:sldId id="295" r:id="rId28"/>
    <p:sldId id="297" r:id="rId29"/>
    <p:sldId id="298" r:id="rId30"/>
    <p:sldId id="299" r:id="rId31"/>
    <p:sldId id="316" r:id="rId32"/>
    <p:sldId id="317" r:id="rId33"/>
    <p:sldId id="318" r:id="rId34"/>
    <p:sldId id="319" r:id="rId35"/>
    <p:sldId id="320" r:id="rId36"/>
    <p:sldId id="371" r:id="rId37"/>
    <p:sldId id="321" r:id="rId38"/>
    <p:sldId id="322" r:id="rId39"/>
    <p:sldId id="323" r:id="rId40"/>
    <p:sldId id="324" r:id="rId41"/>
    <p:sldId id="331" r:id="rId42"/>
    <p:sldId id="332" r:id="rId43"/>
    <p:sldId id="333" r:id="rId44"/>
    <p:sldId id="334" r:id="rId45"/>
    <p:sldId id="325" r:id="rId46"/>
    <p:sldId id="326" r:id="rId47"/>
    <p:sldId id="348" r:id="rId48"/>
    <p:sldId id="349" r:id="rId49"/>
    <p:sldId id="327" r:id="rId50"/>
    <p:sldId id="328" r:id="rId51"/>
    <p:sldId id="329" r:id="rId52"/>
    <p:sldId id="330" r:id="rId53"/>
    <p:sldId id="335" r:id="rId54"/>
    <p:sldId id="336" r:id="rId55"/>
    <p:sldId id="337" r:id="rId56"/>
    <p:sldId id="338" r:id="rId57"/>
    <p:sldId id="339" r:id="rId58"/>
    <p:sldId id="340" r:id="rId59"/>
    <p:sldId id="341" r:id="rId60"/>
    <p:sldId id="342" r:id="rId61"/>
    <p:sldId id="343" r:id="rId62"/>
    <p:sldId id="344" r:id="rId63"/>
    <p:sldId id="345" r:id="rId64"/>
    <p:sldId id="347" r:id="rId65"/>
    <p:sldId id="346" r:id="rId66"/>
    <p:sldId id="350" r:id="rId67"/>
    <p:sldId id="351" r:id="rId68"/>
    <p:sldId id="352" r:id="rId69"/>
    <p:sldId id="353" r:id="rId70"/>
    <p:sldId id="354" r:id="rId71"/>
    <p:sldId id="355" r:id="rId72"/>
    <p:sldId id="356" r:id="rId73"/>
    <p:sldId id="357" r:id="rId74"/>
    <p:sldId id="358" r:id="rId75"/>
    <p:sldId id="359" r:id="rId76"/>
    <p:sldId id="360" r:id="rId77"/>
    <p:sldId id="361" r:id="rId78"/>
    <p:sldId id="362" r:id="rId7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0" autoAdjust="0"/>
    <p:restoredTop sz="94660"/>
  </p:normalViewPr>
  <p:slideViewPr>
    <p:cSldViewPr>
      <p:cViewPr varScale="1">
        <p:scale>
          <a:sx n="107" d="100"/>
          <a:sy n="107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35259-4321-4B60-9227-CE26337BE6F5}" type="datetimeFigureOut">
              <a:rPr lang="cs-CZ" smtClean="0"/>
              <a:pPr/>
              <a:t>8.3.2014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B8B2E-1C29-4B80-9635-694F02AE311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8.3.2014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8.3.2014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8.3.2014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8.3.2014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8.3.2014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8.3.2014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6C89A-510A-4587-9585-E3729C877076}" type="datetimeFigureOut">
              <a:rPr lang="cs-CZ" smtClean="0"/>
              <a:pPr/>
              <a:t>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Rusko" TargetMode="External"/><Relationship Id="rId2" Type="http://schemas.openxmlformats.org/officeDocument/2006/relationships/hyperlink" Target="http://cs.wikipedia.org/wiki/Franci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s.wikipedia.org/wiki/Spojen%C3%A9_kr%C3%A1lovstv%C3%AD" TargetMode="External"/><Relationship Id="rId4" Type="http://schemas.openxmlformats.org/officeDocument/2006/relationships/hyperlink" Target="http://cs.wikipedia.org/wiki/Spojen%C3%A9_st%C3%A1ty_americk%C3%A9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Francie" TargetMode="External"/><Relationship Id="rId2" Type="http://schemas.openxmlformats.org/officeDocument/2006/relationships/hyperlink" Target="http://cs.wikipedia.org/wiki/%C4%8C%C3%ADnsk%C3%A1_lidov%C3%A1_republik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s.wikipedia.org/wiki/Spojen%C3%A9_kr%C3%A1lovstv%C3%AD" TargetMode="External"/><Relationship Id="rId4" Type="http://schemas.openxmlformats.org/officeDocument/2006/relationships/hyperlink" Target="http://cs.wikipedia.org/wiki/Spojen%C3%A9_st%C3%A1ty_americk%C3%A9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Chile" TargetMode="External"/><Relationship Id="rId3" Type="http://schemas.openxmlformats.org/officeDocument/2006/relationships/hyperlink" Target="http://cs.wikipedia.org/wiki/Rwanda" TargetMode="External"/><Relationship Id="rId7" Type="http://schemas.openxmlformats.org/officeDocument/2006/relationships/hyperlink" Target="http://cs.wikipedia.org/wiki/%C4%8Cad" TargetMode="External"/><Relationship Id="rId2" Type="http://schemas.openxmlformats.org/officeDocument/2006/relationships/hyperlink" Target="http://cs.wikipedia.org/wiki/Ji%C5%BEn%C3%AD_Kore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Lucembursko" TargetMode="External"/><Relationship Id="rId11" Type="http://schemas.openxmlformats.org/officeDocument/2006/relationships/hyperlink" Target="http://cs.wikipedia.org/wiki/Nig%C3%A9rie" TargetMode="External"/><Relationship Id="rId5" Type="http://schemas.openxmlformats.org/officeDocument/2006/relationships/hyperlink" Target="http://cs.wikipedia.org/wiki/Austr%C3%A1lie" TargetMode="External"/><Relationship Id="rId10" Type="http://schemas.openxmlformats.org/officeDocument/2006/relationships/hyperlink" Target="http://cs.wikipedia.org/wiki/Litva" TargetMode="External"/><Relationship Id="rId4" Type="http://schemas.openxmlformats.org/officeDocument/2006/relationships/hyperlink" Target="http://cs.wikipedia.org/wiki/Argentina" TargetMode="External"/><Relationship Id="rId9" Type="http://schemas.openxmlformats.org/officeDocument/2006/relationships/hyperlink" Target="http://cs.wikipedia.org/wiki/Jord%C3%A1nsko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chrance.cz/stiznosti-na-urady/chcete-si-stezovat/zivotni-situace-problemy-a-jejich-reseni/evropsky-soud-pro-lidska-prava-jak-se-na-nej-obracet/" TargetMode="External"/><Relationship Id="rId2" Type="http://schemas.openxmlformats.org/officeDocument/2006/relationships/hyperlink" Target="http://aktualne.centrum.cz/zahranici/evropa/clanek.phtml?id=692890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9._leden" TargetMode="External"/><Relationship Id="rId3" Type="http://schemas.openxmlformats.org/officeDocument/2006/relationships/hyperlink" Target="http://cs.wikipedia.org/wiki/15._%C4%8Dervenec" TargetMode="External"/><Relationship Id="rId7" Type="http://schemas.openxmlformats.org/officeDocument/2006/relationships/hyperlink" Target="http://cs.wikipedia.org/wiki/D%C5%BEamila_Stehl%C3%ADkov%C3%A1" TargetMode="External"/><Relationship Id="rId2" Type="http://schemas.openxmlformats.org/officeDocument/2006/relationships/hyperlink" Target="http://cs.wikipedia.org/wiki/Petr_Mare%C5%A1_(politik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2004" TargetMode="External"/><Relationship Id="rId11" Type="http://schemas.openxmlformats.org/officeDocument/2006/relationships/hyperlink" Target="http://cs.wikipedia.org/wiki/2009" TargetMode="External"/><Relationship Id="rId5" Type="http://schemas.openxmlformats.org/officeDocument/2006/relationships/hyperlink" Target="http://cs.wikipedia.org/wiki/4._srpen" TargetMode="External"/><Relationship Id="rId10" Type="http://schemas.openxmlformats.org/officeDocument/2006/relationships/hyperlink" Target="http://cs.wikipedia.org/wiki/23._leden" TargetMode="External"/><Relationship Id="rId4" Type="http://schemas.openxmlformats.org/officeDocument/2006/relationships/hyperlink" Target="http://cs.wikipedia.org/wiki/2002" TargetMode="External"/><Relationship Id="rId9" Type="http://schemas.openxmlformats.org/officeDocument/2006/relationships/hyperlink" Target="http://cs.wikipedia.org/wiki/2007" TargetMode="External"/></Relationships>
</file>

<file path=ppt/slides/_rels/slide78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Vl%C3%A1da_Jana_Fischera" TargetMode="External"/><Relationship Id="rId13" Type="http://schemas.openxmlformats.org/officeDocument/2006/relationships/hyperlink" Target="http://cs.wikipedia.org/wiki/Legislativn%C3%AD_rada_vl%C3%A1dy" TargetMode="External"/><Relationship Id="rId3" Type="http://schemas.openxmlformats.org/officeDocument/2006/relationships/hyperlink" Target="http://cs.wikipedia.org/wiki/Strana_zelen%C3%BDch" TargetMode="External"/><Relationship Id="rId7" Type="http://schemas.openxmlformats.org/officeDocument/2006/relationships/hyperlink" Target="http://cs.wikipedia.org/wiki/2010" TargetMode="External"/><Relationship Id="rId12" Type="http://schemas.openxmlformats.org/officeDocument/2006/relationships/hyperlink" Target="http://cs.wikipedia.org/wiki/2014" TargetMode="External"/><Relationship Id="rId2" Type="http://schemas.openxmlformats.org/officeDocument/2006/relationships/hyperlink" Target="http://cs.wikipedia.org/wiki/Michael_Koc%C3%A1b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29._b%C5%99ezen" TargetMode="External"/><Relationship Id="rId11" Type="http://schemas.openxmlformats.org/officeDocument/2006/relationships/hyperlink" Target="http://cs.wikipedia.org/wiki/29._leden" TargetMode="External"/><Relationship Id="rId5" Type="http://schemas.openxmlformats.org/officeDocument/2006/relationships/hyperlink" Target="http://cs.wikipedia.org/wiki/2009" TargetMode="External"/><Relationship Id="rId10" Type="http://schemas.openxmlformats.org/officeDocument/2006/relationships/hyperlink" Target="http://cs.wikipedia.org/wiki/%C4%8Cesk%C3%A1_strana_soci%C3%A1ln%C4%9B_demokratick%C3%A1" TargetMode="External"/><Relationship Id="rId4" Type="http://schemas.openxmlformats.org/officeDocument/2006/relationships/hyperlink" Target="http://cs.wikipedia.org/wiki/23._leden" TargetMode="External"/><Relationship Id="rId9" Type="http://schemas.openxmlformats.org/officeDocument/2006/relationships/hyperlink" Target="http://cs.wikipedia.org/wiki/Ji%C5%99%C3%AD_Dienstbier_mlad%C5%A1%C3%AD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Lidská práva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Rozhodli jsme 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sdružit své úsilí, abychom těchto cílů dosáhli.</a:t>
            </a:r>
          </a:p>
          <a:p>
            <a:r>
              <a:rPr lang="cs-CZ" dirty="0" smtClean="0"/>
              <a:t>Proto se naše vlády prostřednictvím svých zástupců, kteří se shromáždili v městě San </a:t>
            </a:r>
            <a:r>
              <a:rPr lang="cs-CZ" dirty="0" err="1" smtClean="0"/>
              <a:t>Franciscu</a:t>
            </a:r>
            <a:r>
              <a:rPr lang="cs-CZ" smtClean="0"/>
              <a:t> a předložili své plné moci, jež byly shledány v dobré a náležité formě, dohodly na této Chartě Spojených národů a zřizují tímto mezinárodní organizaci zvanou Spojené národy.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Všeobecná deklarace lidských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U vědomí toho, </a:t>
            </a:r>
          </a:p>
          <a:p>
            <a:r>
              <a:rPr lang="cs-CZ" dirty="0" smtClean="0"/>
              <a:t>že uznání přirozené důstojnosti a rovných a nezcizitelných práv členů lidské rodiny je základem svobody, spravedlnosti a míru ve světě </a:t>
            </a:r>
          </a:p>
          <a:p>
            <a:r>
              <a:rPr lang="cs-CZ" dirty="0" smtClean="0"/>
              <a:t>že zneuznání lidských práv a pohrdání jimi vedlo k barbarským činům, urážejícím svědomí lidstva, a že vybudování světa, ve kterém lidé, zbavení strachu a nouze, se budou těšit svobodě projevu a přesvědčení, bylo prohlášeno za nejvyšší cíl lidu</a:t>
            </a:r>
          </a:p>
          <a:p>
            <a:r>
              <a:rPr lang="cs-CZ" dirty="0" smtClean="0"/>
              <a:t>že je nutné, aby lidská práva byla chráněna zákonem, nemá -li být člověk donucen uchylovat se, když vše ostatní selhalo, k odboji proti tyranii a útlaku</a:t>
            </a:r>
          </a:p>
          <a:p>
            <a:r>
              <a:rPr lang="cs-CZ" dirty="0" smtClean="0"/>
              <a:t>že je nutné podporovat rozvoj přátelských vztahů mezi národy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lid Spojených národů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Že lid Spojených národů zdůraznil v Chartě znovu svou víru v základní lidská práva, v důstojnost a hodnotu lidské osobnosti, v rovná práva mužů i žen a že se rozhodl podporovat sociální pokrok a vytvořit lepší životní podmínky ve větší svobodě, </a:t>
            </a:r>
          </a:p>
          <a:p>
            <a:r>
              <a:rPr lang="cs-CZ" dirty="0" smtClean="0"/>
              <a:t>že členské státy převzaly závazek zajistit ve spolupráci s Organizací spojených národů všeobecné uznávání a zachovávání lidských práv a základních svobod a </a:t>
            </a:r>
          </a:p>
          <a:p>
            <a:r>
              <a:rPr lang="cs-CZ" dirty="0" smtClean="0"/>
              <a:t>že stejné chápání těchto práv a svobod má nesmírný význam pro dokonalé splnění tohoto závazku, </a:t>
            </a:r>
            <a:r>
              <a:rPr lang="cs-CZ" b="1" dirty="0" smtClean="0"/>
              <a:t>Valné shromáždění  </a:t>
            </a:r>
            <a:r>
              <a:rPr lang="cs-CZ" dirty="0" smtClean="0"/>
              <a:t>vyhlašuje tuto </a:t>
            </a:r>
            <a:r>
              <a:rPr lang="cs-CZ" b="1" dirty="0" smtClean="0"/>
              <a:t>Všeobecnou deklaraci lidských práv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Vysoký komisař OSN pro lidská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nese hlavní odpovědnost za činnost OSN na poli lidských práv. </a:t>
            </a:r>
          </a:p>
          <a:p>
            <a:r>
              <a:rPr lang="cs-CZ" dirty="0" smtClean="0"/>
              <a:t>jmenován na čtyřleté období </a:t>
            </a:r>
          </a:p>
          <a:p>
            <a:r>
              <a:rPr lang="cs-CZ" dirty="0" smtClean="0"/>
              <a:t> podpora a ochrana efektivního uplatňování lidských práv pro všechny lidi bez rozdílu</a:t>
            </a:r>
          </a:p>
          <a:p>
            <a:r>
              <a:rPr lang="cs-CZ" dirty="0" smtClean="0"/>
              <a:t>podněcování mezinárodní spolupráce v oblasti lidských práv </a:t>
            </a:r>
          </a:p>
          <a:p>
            <a:r>
              <a:rPr lang="cs-CZ" dirty="0" smtClean="0"/>
              <a:t>podpora a koordinace činnosti na podporu lidských práv v rámci OSN</a:t>
            </a:r>
          </a:p>
          <a:p>
            <a:r>
              <a:rPr lang="cs-CZ" dirty="0" smtClean="0"/>
              <a:t>účast na formulování nových norem pro lidská práva a podpora ratifikace dohod o lidských právech</a:t>
            </a:r>
          </a:p>
          <a:p>
            <a:r>
              <a:rPr lang="cs-CZ" dirty="0" smtClean="0"/>
              <a:t>pověřen reagovat na vážná porušování lidských práv a podnikat preventivní akce</a:t>
            </a:r>
          </a:p>
          <a:p>
            <a:r>
              <a:rPr lang="cs-CZ" dirty="0" smtClean="0"/>
              <a:t>V současné době tuto funkci zastává bývalá irská prezidentka </a:t>
            </a:r>
            <a:r>
              <a:rPr lang="cs-CZ" smtClean="0"/>
              <a:t>Mary Robinson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Úřad vysokého komisaře pro lidská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ústřední orgán OSN pro problematiku lidských práv</a:t>
            </a:r>
          </a:p>
          <a:p>
            <a:r>
              <a:rPr lang="cs-CZ" dirty="0" smtClean="0"/>
              <a:t>slouží jako sekretariát Komise pro lidská práva, smluvních orgánů (expertních skupin dohlížejících na plnění dohod) a dalších orgánů OSN pro lidská práva</a:t>
            </a:r>
          </a:p>
          <a:p>
            <a:r>
              <a:rPr lang="cs-CZ" dirty="0" smtClean="0"/>
              <a:t>působí i přímo v terénu a poskytuje poradní služby a technickou pomoc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Další orgány OSN zapojené do ochrany LP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 Dětský fond OSN (UNICEF) </a:t>
            </a:r>
          </a:p>
          <a:p>
            <a:r>
              <a:rPr lang="cs-CZ" dirty="0" smtClean="0"/>
              <a:t>Organizace OSN pro výchovu, vědu a kulturu (UNESCO) </a:t>
            </a:r>
          </a:p>
          <a:p>
            <a:r>
              <a:rPr lang="cs-CZ" dirty="0" smtClean="0"/>
              <a:t>Rozvojový program OSN (UNDP)</a:t>
            </a:r>
          </a:p>
          <a:p>
            <a:r>
              <a:rPr lang="cs-CZ" dirty="0" smtClean="0"/>
              <a:t>Úřad vysokého komisaře OSN pro uprchlíky (UNHCR) </a:t>
            </a:r>
          </a:p>
          <a:p>
            <a:r>
              <a:rPr lang="cs-CZ" dirty="0" smtClean="0"/>
              <a:t>Dobrovolnický program OSN (UNV)</a:t>
            </a:r>
          </a:p>
          <a:p>
            <a:r>
              <a:rPr lang="cs-CZ" dirty="0" smtClean="0"/>
              <a:t>Stálý meziresortní výbor, který je zodpovědný za koordinaci mezinárodní reakce na humanitární krize.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Rada bezpečnosti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Kompetence</a:t>
            </a:r>
          </a:p>
          <a:p>
            <a:r>
              <a:rPr lang="cs-CZ" dirty="0" smtClean="0"/>
              <a:t>Stálí členové</a:t>
            </a:r>
          </a:p>
          <a:p>
            <a:r>
              <a:rPr lang="cs-CZ" dirty="0" smtClean="0"/>
              <a:t>Nestálí členové</a:t>
            </a:r>
          </a:p>
          <a:p>
            <a:r>
              <a:rPr lang="cs-CZ" dirty="0" smtClean="0"/>
              <a:t>Pozorovatelé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Kompetence RB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zachování míru ve světě</a:t>
            </a:r>
          </a:p>
          <a:p>
            <a:r>
              <a:rPr lang="cs-CZ" dirty="0" smtClean="0"/>
              <a:t>řešení sporů</a:t>
            </a:r>
          </a:p>
          <a:p>
            <a:r>
              <a:rPr lang="cs-CZ" dirty="0" smtClean="0"/>
              <a:t>úprava zbrojení</a:t>
            </a:r>
          </a:p>
          <a:p>
            <a:r>
              <a:rPr lang="cs-CZ" dirty="0" smtClean="0"/>
              <a:t>používání sankcí vůči narušiteli</a:t>
            </a:r>
          </a:p>
          <a:p>
            <a:r>
              <a:rPr lang="cs-CZ" dirty="0" smtClean="0"/>
              <a:t>podnikání vojenských akcí proti agresoru</a:t>
            </a:r>
          </a:p>
          <a:p>
            <a:r>
              <a:rPr lang="cs-CZ" dirty="0" smtClean="0"/>
              <a:t>předkládá zprávy o svojí činnosti valnému shromáždění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Vnitřní kompetence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navrhuje kandidáta na generálního tajemníka</a:t>
            </a:r>
          </a:p>
          <a:p>
            <a:r>
              <a:rPr lang="cs-CZ" dirty="0" smtClean="0"/>
              <a:t>spolu s Valným shromážděním volí soudce mezinárodního soudního dvora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Ohrožení míru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Bezpečnostní rada jako jediný orgán může nařídit použití síly při řešení ohrožení míru</a:t>
            </a:r>
            <a:endParaRPr lang="cs-CZ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OSN – historie vzniku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Název Spojené národy navrhl americký prezident </a:t>
            </a:r>
            <a:r>
              <a:rPr lang="cs-CZ" dirty="0" err="1" smtClean="0"/>
              <a:t>Franklin</a:t>
            </a:r>
            <a:r>
              <a:rPr lang="cs-CZ" dirty="0" smtClean="0"/>
              <a:t> D. Roosevelt a poprvé byl použit za druhé světové války v Deklaraci Spojených národů z 1. ledna 1942, v níž se zástupci 26 států jménem svých vlád zavázali pokračovat ve společném boji proti mocnostem Osy.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Stálí členové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file" tooltip="Francie"/>
              </a:rPr>
              <a:t>Čínská lidová republika</a:t>
            </a:r>
          </a:p>
          <a:p>
            <a:r>
              <a:rPr lang="cs-CZ" dirty="0" smtClean="0">
                <a:hlinkClick r:id="rId2" action="ppaction://hlinkfile" tooltip="Francie"/>
              </a:rPr>
              <a:t>Francie</a:t>
            </a:r>
            <a:endParaRPr lang="cs-CZ" dirty="0" smtClean="0"/>
          </a:p>
          <a:p>
            <a:r>
              <a:rPr lang="cs-CZ" dirty="0" smtClean="0">
                <a:hlinkClick r:id="rId3" action="ppaction://hlinkfile" tooltip="Rusko"/>
              </a:rPr>
              <a:t>Rusko</a:t>
            </a:r>
            <a:endParaRPr lang="cs-CZ" dirty="0" smtClean="0"/>
          </a:p>
          <a:p>
            <a:r>
              <a:rPr lang="cs-CZ" dirty="0" smtClean="0">
                <a:hlinkClick r:id="rId4" action="ppaction://hlinkfile" tooltip="Spojené státy americké"/>
              </a:rPr>
              <a:t>USA</a:t>
            </a:r>
            <a:endParaRPr lang="cs-CZ" dirty="0" smtClean="0"/>
          </a:p>
          <a:p>
            <a:r>
              <a:rPr lang="cs-CZ" dirty="0" smtClean="0">
                <a:hlinkClick r:id="rId5" action="ppaction://hlinkfile" tooltip="Spojené království"/>
              </a:rPr>
              <a:t>Spojené království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Původní stálí členové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Aktuálními stálými členy Rady bezpečnosti jsou:</a:t>
            </a:r>
          </a:p>
          <a:p>
            <a:r>
              <a:rPr lang="cs-CZ" dirty="0" smtClean="0">
                <a:hlinkClick r:id="rId2" action="ppaction://hlinkfile" tooltip="Čínská lidová republika"/>
              </a:rPr>
              <a:t>Čínská lidová republika</a:t>
            </a:r>
            <a:endParaRPr lang="cs-CZ" dirty="0" smtClean="0"/>
          </a:p>
          <a:p>
            <a:r>
              <a:rPr lang="cs-CZ" dirty="0" smtClean="0">
                <a:hlinkClick r:id="rId3" action="ppaction://hlinkfile" tooltip="Francie"/>
              </a:rPr>
              <a:t>Francie</a:t>
            </a:r>
            <a:endParaRPr lang="cs-CZ" dirty="0" smtClean="0"/>
          </a:p>
          <a:p>
            <a:r>
              <a:rPr lang="cs-CZ" dirty="0" smtClean="0">
                <a:hlinkClick r:id="rId4" action="ppaction://hlinkfile" tooltip="Spojené státy americké"/>
              </a:rPr>
              <a:t>Sovětský svaz</a:t>
            </a:r>
          </a:p>
          <a:p>
            <a:r>
              <a:rPr lang="cs-CZ" dirty="0" smtClean="0">
                <a:hlinkClick r:id="rId4" action="ppaction://hlinkfile" tooltip="Spojené státy americké"/>
              </a:rPr>
              <a:t>USA</a:t>
            </a:r>
            <a:endParaRPr lang="cs-CZ" dirty="0" smtClean="0"/>
          </a:p>
          <a:p>
            <a:r>
              <a:rPr lang="cs-CZ" dirty="0" smtClean="0">
                <a:hlinkClick r:id="rId5" action="ppaction://hlinkfile" tooltip="Spojené království"/>
              </a:rPr>
              <a:t>Spojené království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Aktuální nestálí členové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Aktuálními (1. 1. 2013 – 31. 12. 2014) nestálými členy Rady bezpečnosti jsou:</a:t>
            </a:r>
          </a:p>
          <a:p>
            <a:r>
              <a:rPr lang="cs-CZ" dirty="0" smtClean="0">
                <a:hlinkClick r:id="rId2" action="ppaction://hlinkfile" tooltip="Jižní Korea"/>
              </a:rPr>
              <a:t>Jižní Korea</a:t>
            </a:r>
            <a:r>
              <a:rPr lang="cs-CZ" dirty="0" smtClean="0"/>
              <a:t> (Asie)</a:t>
            </a:r>
          </a:p>
          <a:p>
            <a:r>
              <a:rPr lang="cs-CZ" dirty="0" smtClean="0">
                <a:hlinkClick r:id="rId3" action="ppaction://hlinkfile" tooltip="Rwanda"/>
              </a:rPr>
              <a:t>Rwanda</a:t>
            </a:r>
            <a:r>
              <a:rPr lang="cs-CZ" dirty="0" smtClean="0"/>
              <a:t> (Afrika)</a:t>
            </a:r>
          </a:p>
          <a:p>
            <a:r>
              <a:rPr lang="cs-CZ" dirty="0" smtClean="0">
                <a:hlinkClick r:id="rId4" action="ppaction://hlinkfile" tooltip="Argentina"/>
              </a:rPr>
              <a:t>Argentina</a:t>
            </a:r>
            <a:r>
              <a:rPr lang="cs-CZ" dirty="0" smtClean="0"/>
              <a:t> (Latinská Amerika)</a:t>
            </a:r>
          </a:p>
          <a:p>
            <a:r>
              <a:rPr lang="cs-CZ" dirty="0" smtClean="0">
                <a:hlinkClick r:id="rId5" action="ppaction://hlinkfile" tooltip="Austrálie"/>
              </a:rPr>
              <a:t>Austrálie</a:t>
            </a:r>
            <a:r>
              <a:rPr lang="cs-CZ" dirty="0" smtClean="0"/>
              <a:t> (Západní Evropa a jiní)</a:t>
            </a:r>
          </a:p>
          <a:p>
            <a:r>
              <a:rPr lang="cs-CZ" dirty="0" smtClean="0">
                <a:hlinkClick r:id="rId6" action="ppaction://hlinkfile" tooltip="Lucembursko"/>
              </a:rPr>
              <a:t>Lucembursko</a:t>
            </a:r>
            <a:r>
              <a:rPr lang="cs-CZ" dirty="0" smtClean="0"/>
              <a:t> (Západní Evropa a jiní)</a:t>
            </a:r>
          </a:p>
          <a:p>
            <a:r>
              <a:rPr lang="cs-CZ" dirty="0" smtClean="0"/>
              <a:t>Aktuálními (1. 1. 2014 – 31. 12. 2015) nestálými členy Rady bezpečnosti jsou:</a:t>
            </a:r>
          </a:p>
          <a:p>
            <a:r>
              <a:rPr lang="cs-CZ" dirty="0" smtClean="0">
                <a:hlinkClick r:id="rId7" action="ppaction://hlinkfile" tooltip="Čad"/>
              </a:rPr>
              <a:t>Čad</a:t>
            </a:r>
            <a:r>
              <a:rPr lang="cs-CZ" dirty="0" smtClean="0"/>
              <a:t> (Afrika)</a:t>
            </a:r>
          </a:p>
          <a:p>
            <a:r>
              <a:rPr lang="cs-CZ" dirty="0" smtClean="0">
                <a:hlinkClick r:id="rId8" action="ppaction://hlinkfile" tooltip="Chile"/>
              </a:rPr>
              <a:t>Chile</a:t>
            </a:r>
            <a:r>
              <a:rPr lang="cs-CZ" dirty="0" smtClean="0"/>
              <a:t> (Latinská Amerika)</a:t>
            </a:r>
          </a:p>
          <a:p>
            <a:r>
              <a:rPr lang="cs-CZ" dirty="0" smtClean="0">
                <a:hlinkClick r:id="rId9" action="ppaction://hlinkfile" tooltip="Jordánsko"/>
              </a:rPr>
              <a:t>Jordánsko</a:t>
            </a:r>
            <a:r>
              <a:rPr lang="cs-CZ" dirty="0" smtClean="0"/>
              <a:t> (Asie)</a:t>
            </a:r>
          </a:p>
          <a:p>
            <a:r>
              <a:rPr lang="cs-CZ" dirty="0" smtClean="0">
                <a:hlinkClick r:id="rId10" action="ppaction://hlinkfile" tooltip="Litva"/>
              </a:rPr>
              <a:t>Litva</a:t>
            </a:r>
            <a:r>
              <a:rPr lang="cs-CZ" dirty="0" smtClean="0"/>
              <a:t> (Evropa)</a:t>
            </a:r>
          </a:p>
          <a:p>
            <a:r>
              <a:rPr lang="cs-CZ" dirty="0" smtClean="0">
                <a:hlinkClick r:id="rId11" action="ppaction://hlinkfile" tooltip="Nigérie"/>
              </a:rPr>
              <a:t>Nigérie</a:t>
            </a:r>
            <a:r>
              <a:rPr lang="cs-CZ" dirty="0" smtClean="0"/>
              <a:t> (Afrika)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Právo veta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Nejvýznamnější zvláštní pravomocí stálých členů RB OSN je </a:t>
            </a:r>
            <a:r>
              <a:rPr lang="cs-CZ" b="1" dirty="0" smtClean="0"/>
              <a:t>neomezené právo veta</a:t>
            </a:r>
            <a:r>
              <a:rPr lang="cs-CZ" dirty="0" smtClean="0"/>
              <a:t>, kdy kterýkoliv z nich může zablokovat jakékoliv rozhodnutí RB OSN. Toto veto nelze žádným způsobem obejít.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Členění základních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dle obsahu</a:t>
            </a:r>
          </a:p>
          <a:p>
            <a:r>
              <a:rPr lang="cs-CZ" dirty="0" smtClean="0"/>
              <a:t>dle generací</a:t>
            </a:r>
          </a:p>
          <a:p>
            <a:r>
              <a:rPr lang="cs-CZ" dirty="0" smtClean="0"/>
              <a:t>dle statusů</a:t>
            </a:r>
          </a:p>
          <a:p>
            <a:r>
              <a:rPr lang="cs-CZ" dirty="0" smtClean="0"/>
              <a:t>dle nositelů práv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Dle obsahu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</a:t>
            </a:r>
          </a:p>
          <a:p>
            <a:r>
              <a:rPr lang="cs-CZ" dirty="0" smtClean="0"/>
              <a:t>Politická</a:t>
            </a:r>
          </a:p>
          <a:p>
            <a:r>
              <a:rPr lang="cs-CZ" dirty="0" smtClean="0"/>
              <a:t>Práva národnostních menšin</a:t>
            </a:r>
          </a:p>
          <a:p>
            <a:r>
              <a:rPr lang="cs-CZ" dirty="0" smtClean="0"/>
              <a:t>Hospodářská, sociální a kulturní</a:t>
            </a:r>
          </a:p>
          <a:p>
            <a:r>
              <a:rPr lang="cs-CZ" dirty="0" smtClean="0"/>
              <a:t>Soudní a jiná právní ochrana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Dle statusů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i="1" dirty="0" smtClean="0"/>
              <a:t>status </a:t>
            </a:r>
            <a:r>
              <a:rPr lang="cs-CZ" b="1" i="1" dirty="0" err="1" smtClean="0"/>
              <a:t>relativus</a:t>
            </a:r>
            <a:r>
              <a:rPr lang="cs-CZ" dirty="0" smtClean="0"/>
              <a:t> - rovné postavení jedinců vůči sobě navzájem, rovné postavení vůči státu</a:t>
            </a:r>
          </a:p>
          <a:p>
            <a:r>
              <a:rPr lang="cs-CZ" b="1" i="1" dirty="0" smtClean="0"/>
              <a:t>status </a:t>
            </a:r>
            <a:r>
              <a:rPr lang="cs-CZ" b="1" i="1" dirty="0" err="1" smtClean="0"/>
              <a:t>negativus</a:t>
            </a:r>
            <a:r>
              <a:rPr lang="cs-CZ" dirty="0" smtClean="0"/>
              <a:t> - záruky omezení státní moci vůči jedinci, respektování základní svobody v užším slova smyslu</a:t>
            </a:r>
          </a:p>
          <a:p>
            <a:r>
              <a:rPr lang="cs-CZ" b="1" i="1" dirty="0" smtClean="0"/>
              <a:t>status </a:t>
            </a:r>
            <a:r>
              <a:rPr lang="cs-CZ" b="1" i="1" dirty="0" err="1" smtClean="0"/>
              <a:t>activus</a:t>
            </a:r>
            <a:r>
              <a:rPr lang="cs-CZ" dirty="0" smtClean="0"/>
              <a:t> - možnosti jedince podílet se na fungování státu</a:t>
            </a:r>
          </a:p>
          <a:p>
            <a:r>
              <a:rPr lang="cs-CZ" b="1" i="1" dirty="0" smtClean="0"/>
              <a:t>status </a:t>
            </a:r>
            <a:r>
              <a:rPr lang="cs-CZ" b="1" i="1" dirty="0" err="1" smtClean="0"/>
              <a:t>positivus</a:t>
            </a:r>
            <a:r>
              <a:rPr lang="cs-CZ" dirty="0" smtClean="0"/>
              <a:t> - závazky státu k aktivnímu plnění vůči jedinci (např. státní občanství)</a:t>
            </a:r>
          </a:p>
          <a:p>
            <a:r>
              <a:rPr lang="cs-CZ" b="1" i="1" dirty="0" smtClean="0"/>
              <a:t>status </a:t>
            </a:r>
            <a:r>
              <a:rPr lang="cs-CZ" b="1" i="1" dirty="0" err="1" smtClean="0"/>
              <a:t>subiectionis</a:t>
            </a:r>
            <a:r>
              <a:rPr lang="cs-CZ" dirty="0" smtClean="0"/>
              <a:t> - závazky jednotlivce vůči státu (např. vojenská služba, poslušnost právního řádu)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Tzv. generace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I. generace</a:t>
            </a:r>
            <a:r>
              <a:rPr lang="cs-CZ" dirty="0" smtClean="0"/>
              <a:t> - lidská práva, základní svobody a práva na soudní ochranu, která mají původ již v 17. a 18. století</a:t>
            </a:r>
          </a:p>
          <a:p>
            <a:r>
              <a:rPr lang="cs-CZ" b="1" dirty="0" smtClean="0"/>
              <a:t>II. generace</a:t>
            </a:r>
            <a:r>
              <a:rPr lang="cs-CZ" dirty="0" smtClean="0"/>
              <a:t> - práva hospodářská, sociální a kulturní, spjatá s rozvojem dělnického a křesťanského sociálního hnutí na přelomu 19. a 20.století</a:t>
            </a:r>
          </a:p>
          <a:p>
            <a:r>
              <a:rPr lang="cs-CZ" b="1" dirty="0" smtClean="0"/>
              <a:t>III. generace</a:t>
            </a:r>
            <a:r>
              <a:rPr lang="cs-CZ" dirty="0" smtClean="0"/>
              <a:t> - tzv. práva solidarity - právo na mír, na informaci, na rozvoj, životní prostředí, společné kulturní dědictví lidstva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nositelé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Právnické osoby</a:t>
            </a:r>
          </a:p>
          <a:p>
            <a:r>
              <a:rPr lang="cs-CZ" dirty="0" smtClean="0"/>
              <a:t>Fyzické osoby</a:t>
            </a:r>
          </a:p>
          <a:p>
            <a:r>
              <a:rPr lang="cs-CZ" dirty="0" smtClean="0"/>
              <a:t>Veřejnoprávní korporace</a:t>
            </a:r>
          </a:p>
          <a:p>
            <a:r>
              <a:rPr lang="cs-CZ" dirty="0" smtClean="0"/>
              <a:t>Stát</a:t>
            </a:r>
          </a:p>
          <a:p>
            <a:r>
              <a:rPr lang="cs-CZ" dirty="0" smtClean="0"/>
              <a:t>Občané vs. cizinci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Možnosti omezení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Formou zákona</a:t>
            </a:r>
          </a:p>
          <a:p>
            <a:r>
              <a:rPr lang="cs-CZ" dirty="0" smtClean="0"/>
              <a:t>Současně hledání podstaty a smyslu - čl. 4 odst. 4 LZPS </a:t>
            </a:r>
            <a:r>
              <a:rPr lang="cs-CZ" i="1" dirty="0" smtClean="0"/>
              <a:t>„ Při používání ustanovení o mezích základních práv a svobod musí být šetřeno jejich podstaty a smyslu. Taková omezení nesmějí být zneužívána k jiným účelům, než pro které byla stanovena.“</a:t>
            </a:r>
          </a:p>
          <a:p>
            <a:r>
              <a:rPr lang="cs-CZ" dirty="0" smtClean="0"/>
              <a:t>Často se limitují navzájem!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Společnost národů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organizace koncipovaná v průběhu první světové války a ustavená v roce 1919 v rámci Versailleské smlouvy „na podporu mezinárodní spolupráce a dosažení míru a bezpečnosti“.</a:t>
            </a:r>
          </a:p>
          <a:p>
            <a:r>
              <a:rPr lang="cs-CZ" dirty="0" smtClean="0"/>
              <a:t>V rámci Versailleské smlouvy vznikla i Mezinárodní organizace práce jako přidružená organizace Společnosti národů. </a:t>
            </a:r>
          </a:p>
          <a:p>
            <a:r>
              <a:rPr lang="cs-CZ" dirty="0" smtClean="0"/>
              <a:t>Společnost národů ukončila činnost poté, co se jí nepodařilo zabránit vypuknutí druhé světové války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Kolize základních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Řešení prostřednictvím principu proporcionality</a:t>
            </a:r>
          </a:p>
          <a:p>
            <a:r>
              <a:rPr lang="cs-CZ" sz="1600" dirty="0" smtClean="0"/>
              <a:t>„</a:t>
            </a:r>
            <a:r>
              <a:rPr lang="cs-CZ" sz="1600" i="1" dirty="0" smtClean="0"/>
              <a:t>Jedním z esenciálních znaků právního státu je princip přiměřenosti, který předpokládá, že opatření, omezující základní lidská práva a svobody, nesmějí svými negativními důsledky přesahovat pozitiva, která představuje veřejný zájem na těchto opatřeních.“</a:t>
            </a:r>
          </a:p>
          <a:p>
            <a:r>
              <a:rPr lang="cs-CZ" dirty="0" smtClean="0"/>
              <a:t>Zásada vhodnosti</a:t>
            </a:r>
          </a:p>
          <a:p>
            <a:r>
              <a:rPr lang="cs-CZ" dirty="0" smtClean="0"/>
              <a:t>Zásada potřebnosti</a:t>
            </a:r>
          </a:p>
          <a:p>
            <a:r>
              <a:rPr lang="cs-CZ" dirty="0" smtClean="0"/>
              <a:t>Zásada poměřování v kolizi stojících </a:t>
            </a:r>
            <a:r>
              <a:rPr lang="cs-CZ" smtClean="0"/>
              <a:t>základních práv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Úrovně ochrany lidských práv v EU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 – LZPS, ombudsman, národní soudy</a:t>
            </a:r>
          </a:p>
          <a:p>
            <a:r>
              <a:rPr lang="cs-CZ" dirty="0" smtClean="0"/>
              <a:t>Unijní – Evropská unie</a:t>
            </a:r>
          </a:p>
          <a:p>
            <a:r>
              <a:rPr lang="cs-CZ" dirty="0" smtClean="0"/>
              <a:t>Regionální – Rada Evropy</a:t>
            </a:r>
          </a:p>
          <a:p>
            <a:r>
              <a:rPr lang="cs-CZ" dirty="0" smtClean="0"/>
              <a:t>Univerzální – OSN¨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Vývoj v EU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Listina základních práv EU, která nabyla účinnosti 1. 12.</a:t>
            </a:r>
            <a:r>
              <a:rPr lang="fr-FR" dirty="0" smtClean="0"/>
              <a:t>2009 v rámci Lisabonské smlouvy</a:t>
            </a:r>
            <a:endParaRPr lang="cs-CZ" dirty="0" smtClean="0"/>
          </a:p>
          <a:p>
            <a:r>
              <a:rPr lang="cs-CZ" dirty="0" smtClean="0"/>
              <a:t>Listina základních práv EU</a:t>
            </a:r>
          </a:p>
          <a:p>
            <a:pPr>
              <a:buNone/>
            </a:pPr>
            <a:r>
              <a:rPr lang="cs-CZ" dirty="0" smtClean="0"/>
              <a:t>o Důstojnost</a:t>
            </a:r>
          </a:p>
          <a:p>
            <a:pPr>
              <a:buNone/>
            </a:pPr>
            <a:r>
              <a:rPr lang="cs-CZ" dirty="0" smtClean="0"/>
              <a:t>o Svobody</a:t>
            </a:r>
          </a:p>
          <a:p>
            <a:pPr>
              <a:buNone/>
            </a:pPr>
            <a:r>
              <a:rPr lang="cs-CZ" dirty="0" smtClean="0"/>
              <a:t>o Rovnost</a:t>
            </a:r>
          </a:p>
          <a:p>
            <a:pPr>
              <a:buNone/>
            </a:pPr>
            <a:r>
              <a:rPr lang="cs-CZ" dirty="0" smtClean="0"/>
              <a:t>o Solidarita</a:t>
            </a:r>
          </a:p>
          <a:p>
            <a:pPr>
              <a:buNone/>
            </a:pPr>
            <a:r>
              <a:rPr lang="cs-CZ" dirty="0" smtClean="0"/>
              <a:t>o Občanská práva</a:t>
            </a:r>
          </a:p>
          <a:p>
            <a:pPr>
              <a:buNone/>
            </a:pPr>
            <a:r>
              <a:rPr lang="cs-CZ" dirty="0" smtClean="0"/>
              <a:t>o Soudnictví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Evropský veřejný ochránce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je volen evropským parlamentem na dobu 5 let</a:t>
            </a:r>
          </a:p>
          <a:p>
            <a:r>
              <a:rPr lang="cs-CZ" dirty="0" smtClean="0"/>
              <a:t>šetří stížnosti na nesprávný postup orgánů Evropské unie, nesmí však přezkoumávat jednání soudů</a:t>
            </a:r>
          </a:p>
          <a:p>
            <a:r>
              <a:rPr lang="cs-CZ" dirty="0" smtClean="0"/>
              <a:t>zabývá se zejména administrativními nesrovnalostmi, nepoctivostí úředníků, diskriminací, zneužitím pravomoci, odmítnutím poskytnutí informací, zbytečnými průtahy</a:t>
            </a:r>
          </a:p>
          <a:p>
            <a:r>
              <a:rPr lang="cs-CZ" dirty="0" smtClean="0"/>
              <a:t>šetření může zahájit na návrh i z vlastní iniciativy</a:t>
            </a:r>
          </a:p>
          <a:p>
            <a:r>
              <a:rPr lang="cs-CZ" dirty="0" smtClean="0"/>
              <a:t>stížnosti mohou podávat fyzické a právnické osoby, které jsou občany EU a mají bydliště v některém z členských států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Rada Evropy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Byla založena 1949, je nejstarší politickou organizací na kontinentu</a:t>
            </a:r>
          </a:p>
          <a:p>
            <a:r>
              <a:rPr lang="cs-CZ" dirty="0" smtClean="0"/>
              <a:t> Sdružuje 47 zemí, sídlo má ve Štrasburku</a:t>
            </a:r>
          </a:p>
          <a:p>
            <a:r>
              <a:rPr lang="cs-CZ" dirty="0" smtClean="0"/>
              <a:t>Byla zřízena k:</a:t>
            </a:r>
          </a:p>
          <a:p>
            <a:pPr>
              <a:buNone/>
            </a:pPr>
            <a:r>
              <a:rPr lang="cs-CZ" dirty="0" smtClean="0"/>
              <a:t>o Ochraně lidských práv, parlamentní demokracie a zákonnosti</a:t>
            </a:r>
          </a:p>
          <a:p>
            <a:pPr>
              <a:buNone/>
            </a:pPr>
            <a:r>
              <a:rPr lang="cs-CZ" dirty="0" smtClean="0"/>
              <a:t>o Rozvoji celoevropských hodnot ke standardizaci sociálních a právních postupů členských zemí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Politické cíle Rady Evropy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 říjnu 1993 vytyčil vídeňský summit Rady Evropy nové politické cíle této organizace. Hlavy států a vlády zde představily Radu Evropy v roli ochránce demokratické bezpečnosti, založené na lidských právech, demokracii a zákonnosti. </a:t>
            </a:r>
            <a:r>
              <a:rPr lang="cs-CZ" b="1" dirty="0" smtClean="0"/>
              <a:t>Demokratická bezpečnost</a:t>
            </a:r>
            <a:r>
              <a:rPr lang="cs-CZ" dirty="0" smtClean="0"/>
              <a:t>, která je základním doplňkem bezpečnosti vojenské, je předpokladem stability a míru na evropském kontinentu.</a:t>
            </a:r>
          </a:p>
          <a:p>
            <a:r>
              <a:rPr lang="cs-CZ" dirty="0" smtClean="0"/>
              <a:t>V průběhu 2. summitu ve Štrasburku v říjnu 1997 přijaly hlavy států a vlád akční plán k posilování činnosti Rady Evropy ve čtyřech oblastech: demokracie a lidská práva, sociální soudržnost, bezpečnost občanů a demokratické hodnoty a kulturní různorodost.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2.Konference lidských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rozdílné názory na mnohé otázky, jako je například státní suverenita, univerzálnost, role nevládních organizací a otázka nestrannosti a neselektivnosti mezinárodních akcí na ochranu lidských práv</a:t>
            </a:r>
          </a:p>
          <a:p>
            <a:r>
              <a:rPr lang="cs-CZ" dirty="0" smtClean="0"/>
              <a:t>171 účastnických států se shodlo na tom, že lidská práva se stala „legitimním zájmem celého mezinárodního společenství“ a že „všechna lidská práva jsou univerzální, nedělitelná, vzájemně provázaná a související“.</a:t>
            </a:r>
          </a:p>
          <a:p>
            <a:r>
              <a:rPr lang="cs-CZ" dirty="0" smtClean="0"/>
              <a:t>Vídeň 1993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Komisař pro lidská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je volen parlamentním shromážděním</a:t>
            </a:r>
          </a:p>
          <a:p>
            <a:pPr>
              <a:buNone/>
            </a:pPr>
            <a:r>
              <a:rPr lang="cs-CZ" dirty="0" smtClean="0"/>
              <a:t>- rozvíjí výchovu k lidským právům a informovanost o lidských právech ve členských státech;</a:t>
            </a:r>
          </a:p>
          <a:p>
            <a:pPr>
              <a:buNone/>
            </a:pPr>
            <a:r>
              <a:rPr lang="cs-CZ" dirty="0" smtClean="0"/>
              <a:t>- zjišťuje případné nedostatky v právním systému a praxi členských států s ohledem na dodržování lidských práv;¨</a:t>
            </a:r>
          </a:p>
          <a:p>
            <a:pPr>
              <a:buNone/>
            </a:pPr>
            <a:r>
              <a:rPr lang="cs-CZ" dirty="0" smtClean="0"/>
              <a:t>- pomáhá rozvíjet účinné dodržování a plné užívání lidských práv tak, jak jsou zakotveny v různých dokumentech Rady Evropy.</a:t>
            </a:r>
          </a:p>
          <a:p>
            <a:pPr>
              <a:buNone/>
            </a:pPr>
            <a:r>
              <a:rPr lang="cs-CZ" dirty="0" smtClean="0"/>
              <a:t>- Na základě svého mandátu zjišťuje nedostatky v legislativě i praxi členských států</a:t>
            </a:r>
          </a:p>
          <a:p>
            <a:pPr>
              <a:buNone/>
            </a:pPr>
            <a:r>
              <a:rPr lang="cs-CZ" dirty="0" smtClean="0"/>
              <a:t>- Měl by podporovat činnost a spolupracovat s národními ombudsmany</a:t>
            </a: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Evropský soud pro lidská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Mezinárodní soudní instituce též </a:t>
            </a:r>
            <a:r>
              <a:rPr lang="cs-CZ" dirty="0" smtClean="0"/>
              <a:t>nazývaná Štrasburský soud</a:t>
            </a:r>
            <a:endParaRPr lang="cs-CZ" dirty="0" smtClean="0"/>
          </a:p>
          <a:p>
            <a:r>
              <a:rPr lang="cs-CZ" dirty="0" smtClean="0"/>
              <a:t>Právním základem její činnosti je Úmluva o ochraně lidských práv a základních svobod (1950) </a:t>
            </a:r>
          </a:p>
          <a:p>
            <a:r>
              <a:rPr lang="cs-CZ" dirty="0" smtClean="0"/>
              <a:t>Stížnost může podat jak jednotlivec, tak skupina, nevládní organizace nebo </a:t>
            </a:r>
            <a:r>
              <a:rPr lang="cs-CZ" dirty="0" smtClean="0"/>
              <a:t>stát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Evropský soud pro lidská práva – podmínky projednává</a:t>
            </a:r>
            <a:r>
              <a:rPr lang="cs-CZ" dirty="0" smtClean="0"/>
              <a:t>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poslední rozhodnutí ve věci nesmí být starší 6 měsíců</a:t>
            </a:r>
          </a:p>
          <a:p>
            <a:r>
              <a:rPr lang="cs-CZ" dirty="0" smtClean="0"/>
              <a:t>nesmí být zároveň projednávána jiným justičním orgánem  </a:t>
            </a:r>
          </a:p>
          <a:p>
            <a:r>
              <a:rPr lang="cs-CZ" dirty="0" smtClean="0"/>
              <a:t>nesmí být anonymní </a:t>
            </a:r>
          </a:p>
          <a:p>
            <a:r>
              <a:rPr lang="cs-CZ" dirty="0" smtClean="0"/>
              <a:t>musely být vyčerpány všechny opravné prostředky v rámci dané země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San Francisko 1945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zástupci 50 zemí se sešli na Konferenci Spojených národů o mezinárodním uspořádání a vypracovali Chartu OSN. </a:t>
            </a:r>
          </a:p>
          <a:p>
            <a:r>
              <a:rPr lang="cs-CZ" dirty="0" smtClean="0"/>
              <a:t>Chartu podepsalo 26. června 1945 celkem 50 zemí. Polsko sice nebylo na konferenci zastoupeno a svůj podpis připojilo později, je ale považováno za jednu z 51 zakládajících členských zemí OSN.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Předmětem stížnosti je rozsudek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Pokud je předmětem stížnosti rozsudek, pak se mezi tyto opravné prostředky nepočítá mimosoudní řešení, povolení obnovení soudního řízení a žádost o milost či prominutí trestu. </a:t>
            </a:r>
          </a:p>
          <a:p>
            <a:r>
              <a:rPr lang="cs-CZ" dirty="0" smtClean="0"/>
              <a:t>Stěžovatel je tedy nemusí využít a může se na Štrasburský soud obrátit. Stížnost může podat jak jednotlivec, tak skupina, nevládní organizace nebo stát.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soud funguje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ESLP je mohutnou institucí. </a:t>
            </a:r>
          </a:p>
          <a:p>
            <a:r>
              <a:rPr lang="cs-CZ" dirty="0" smtClean="0"/>
              <a:t>Každý členský stát Rady Evropy v ní má jednoho zástupce, přičemž jeho národnost není rozhodující. </a:t>
            </a:r>
          </a:p>
          <a:p>
            <a:r>
              <a:rPr lang="cs-CZ" dirty="0" smtClean="0"/>
              <a:t>Každý soudce může být na ESLP dosazen pouze jednou. </a:t>
            </a:r>
          </a:p>
          <a:p>
            <a:r>
              <a:rPr lang="cs-CZ" dirty="0" smtClean="0"/>
              <a:t>Funkční období je devět let.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Na co si stěžujeme?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Častým předmětem stížností z České republiky jsou průtahy soudního řízení a </a:t>
            </a:r>
            <a:r>
              <a:rPr lang="cs-CZ" dirty="0" smtClean="0">
                <a:hlinkClick r:id="rId2"/>
              </a:rPr>
              <a:t>diskriminace</a:t>
            </a:r>
            <a:r>
              <a:rPr lang="cs-CZ" dirty="0" smtClean="0"/>
              <a:t> všeho druhu. </a:t>
            </a:r>
          </a:p>
          <a:p>
            <a:r>
              <a:rPr lang="cs-CZ" dirty="0" smtClean="0"/>
              <a:t>Stěžovatelé se pro náročnost celého procesu obrací často nejdříve na </a:t>
            </a:r>
            <a:r>
              <a:rPr lang="cs-CZ" dirty="0" smtClean="0">
                <a:hlinkClick r:id="rId3"/>
              </a:rPr>
              <a:t>Veřejného ochránce lidských práv</a:t>
            </a:r>
            <a:r>
              <a:rPr lang="cs-CZ" dirty="0" smtClean="0"/>
              <a:t> - ombudsmana.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proces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Přípustnost  stížností prověřuje výbor tří soudců, a pokud ji shledá přijatelnou, postoupí ji sedmičlennému senátu. </a:t>
            </a:r>
          </a:p>
          <a:p>
            <a:r>
              <a:rPr lang="cs-CZ" dirty="0" smtClean="0"/>
              <a:t>Senát určí její právní podstatu a vydá rozhodnutí. </a:t>
            </a:r>
          </a:p>
          <a:p>
            <a:r>
              <a:rPr lang="cs-CZ" dirty="0" smtClean="0"/>
              <a:t>V případě zjištění závažných skutečností ji postoupí senátu sedmnácti soudců - takzvaný Velký senát. </a:t>
            </a:r>
          </a:p>
          <a:p>
            <a:r>
              <a:rPr lang="cs-CZ" dirty="0" smtClean="0"/>
              <a:t>Jeho rozhodnutí je konečné.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ustanovení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ESLP ustanovila Rada Evropy v roce 1959. </a:t>
            </a:r>
          </a:p>
          <a:p>
            <a:r>
              <a:rPr lang="cs-CZ" dirty="0" smtClean="0"/>
              <a:t>K soudu původně patřila ještě Evropská komise pro lidská práva. Jejím úkolem bylo předběžné prošetřování a eventuálně řešení stížností. V roce 1998 byla však její činnost ukončena. </a:t>
            </a:r>
            <a:endParaRPr lang="cs-CZ" smtClean="0"/>
          </a:p>
          <a:p>
            <a:r>
              <a:rPr lang="cs-CZ" smtClean="0"/>
              <a:t>Úředními </a:t>
            </a:r>
            <a:r>
              <a:rPr lang="cs-CZ" dirty="0" smtClean="0"/>
              <a:t>jazyky soudu jsou angličtina a francouzština.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Evropská úmluva o ochraně základních lidských práv a svobod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dokument sepsaný na půdě Rady Evropy</a:t>
            </a:r>
          </a:p>
          <a:p>
            <a:pPr>
              <a:buNone/>
            </a:pPr>
            <a:r>
              <a:rPr lang="cs-CZ" dirty="0" smtClean="0"/>
              <a:t>- má užší působnost než LZPS, chrání především občanská a politická práva</a:t>
            </a:r>
          </a:p>
          <a:p>
            <a:pPr>
              <a:buNone/>
            </a:pPr>
            <a:r>
              <a:rPr lang="cs-CZ" dirty="0" smtClean="0"/>
              <a:t>- zakládá soud pro lidská práva, na který se mohou signatáři obracet v případě porušení</a:t>
            </a:r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dokumenty EU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Evropská úmluva o odškodňování obětí trestných činů</a:t>
            </a:r>
          </a:p>
          <a:p>
            <a:r>
              <a:rPr lang="cs-CZ" dirty="0" smtClean="0"/>
              <a:t>Evropská rámcová úmluva na ochranu menšin¨</a:t>
            </a:r>
          </a:p>
          <a:p>
            <a:r>
              <a:rPr lang="cs-CZ" dirty="0" smtClean="0"/>
              <a:t>Evropská úmluva o výkonu práv dětí</a:t>
            </a:r>
          </a:p>
          <a:p>
            <a:r>
              <a:rPr lang="cs-CZ" dirty="0" smtClean="0"/>
              <a:t>Evropská sociální charta</a:t>
            </a:r>
          </a:p>
          <a:p>
            <a:r>
              <a:rPr lang="cs-CZ" dirty="0" smtClean="0"/>
              <a:t>Evropský výbor proti mučení</a:t>
            </a:r>
          </a:p>
          <a:p>
            <a:r>
              <a:rPr lang="cs-CZ" dirty="0" smtClean="0"/>
              <a:t>Evropská charta regionálních či menšinových jazyků</a:t>
            </a:r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Evropská sociální charta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mezinárodní smlouva o sociálních a hospodářských právech </a:t>
            </a:r>
          </a:p>
          <a:p>
            <a:r>
              <a:rPr lang="cs-CZ" dirty="0" smtClean="0"/>
              <a:t>ratifikovaná členskými státy Rady Evropy</a:t>
            </a:r>
          </a:p>
          <a:p>
            <a:r>
              <a:rPr lang="cs-CZ" dirty="0" smtClean="0"/>
              <a:t>18. října 1961 v Turínu</a:t>
            </a:r>
          </a:p>
          <a:p>
            <a:r>
              <a:rPr lang="cs-CZ" dirty="0" smtClean="0"/>
              <a:t>Česká a Slovenská Federativní Republika 27. května 1992</a:t>
            </a:r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ČÁST II – články 1-19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právo na práci (čl. 1)</a:t>
            </a:r>
          </a:p>
          <a:p>
            <a:r>
              <a:rPr lang="cs-CZ" dirty="0" smtClean="0"/>
              <a:t>právo na spravedlivé pracovní podmínky (čl. 2)</a:t>
            </a:r>
          </a:p>
          <a:p>
            <a:r>
              <a:rPr lang="cs-CZ" dirty="0" smtClean="0"/>
              <a:t>právo na bezpečné a zdravé pracovní podmínky (čl. 3)</a:t>
            </a:r>
          </a:p>
          <a:p>
            <a:r>
              <a:rPr lang="cs-CZ" dirty="0" smtClean="0"/>
              <a:t>právo na spravedlivou odměnu za práci (čl. 4)</a:t>
            </a:r>
          </a:p>
          <a:p>
            <a:r>
              <a:rPr lang="cs-CZ" dirty="0" smtClean="0"/>
              <a:t>právo organizovat se (čl. 5)</a:t>
            </a:r>
          </a:p>
          <a:p>
            <a:r>
              <a:rPr lang="cs-CZ" dirty="0" smtClean="0"/>
              <a:t>právo kolektivně vyjednávat (čl. 6)</a:t>
            </a:r>
          </a:p>
          <a:p>
            <a:r>
              <a:rPr lang="cs-CZ" dirty="0" smtClean="0"/>
              <a:t>právo dětí a mladých osob na ochranu (čl. 7)</a:t>
            </a:r>
          </a:p>
          <a:p>
            <a:r>
              <a:rPr lang="cs-CZ" dirty="0" smtClean="0"/>
              <a:t>právo zaměstnaných žen na ochranu (čl. 8)</a:t>
            </a:r>
          </a:p>
          <a:p>
            <a:r>
              <a:rPr lang="cs-CZ" dirty="0" smtClean="0"/>
              <a:t>právo na poradenství při volbě povolání (čl. 9)</a:t>
            </a:r>
          </a:p>
          <a:p>
            <a:r>
              <a:rPr lang="cs-CZ" dirty="0" smtClean="0"/>
              <a:t>právo na přípravu k výkonu povolání (čl. 10)</a:t>
            </a:r>
          </a:p>
          <a:p>
            <a:r>
              <a:rPr lang="cs-CZ" dirty="0" smtClean="0"/>
              <a:t>právo na ochranu zdraví (čl. 11)</a:t>
            </a:r>
          </a:p>
          <a:p>
            <a:r>
              <a:rPr lang="cs-CZ" dirty="0" smtClean="0"/>
              <a:t>právo na sociální zabezpečení (čl. 12)</a:t>
            </a:r>
          </a:p>
          <a:p>
            <a:r>
              <a:rPr lang="cs-CZ" dirty="0" smtClean="0"/>
              <a:t>právo na sociální a lékařskou pomoc (čl. 13)</a:t>
            </a:r>
          </a:p>
          <a:p>
            <a:r>
              <a:rPr lang="cs-CZ" dirty="0" smtClean="0"/>
              <a:t>právo využívat služby sociální péče (čl. 14)</a:t>
            </a:r>
          </a:p>
          <a:p>
            <a:r>
              <a:rPr lang="cs-CZ" dirty="0" smtClean="0"/>
              <a:t>právo tělesně nebo duševně postižených (čl. 15)</a:t>
            </a:r>
          </a:p>
          <a:p>
            <a:r>
              <a:rPr lang="cs-CZ" dirty="0" smtClean="0"/>
              <a:t>právo rodiny na sociální, právní a hospodářskou ochranu (čl. 16)</a:t>
            </a:r>
          </a:p>
          <a:p>
            <a:r>
              <a:rPr lang="cs-CZ" dirty="0" smtClean="0"/>
              <a:t>právo matek a dětí na sociální a hospodářskou ochranu (čl. 17)</a:t>
            </a:r>
          </a:p>
          <a:p>
            <a:r>
              <a:rPr lang="cs-CZ" dirty="0" smtClean="0"/>
              <a:t>právo na výdělečnou činnost na území jiných smluvních stran (čl. 18)</a:t>
            </a:r>
          </a:p>
          <a:p>
            <a:r>
              <a:rPr lang="cs-CZ" dirty="0" smtClean="0"/>
              <a:t>právo migrujících pracovníků a jejich rodin na ochranu a pomoc (čl. 19)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Povinnosti státu vyplývající z čl. 2 Úmluvy (právo na život)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porušení práva na život je i to, pokud není dostatečně projednána něčí smrt</a:t>
            </a:r>
          </a:p>
          <a:p>
            <a:r>
              <a:rPr lang="cs-CZ" dirty="0" smtClean="0"/>
              <a:t>pokud někdo uteče ze země, kde mu hrozí trest smrti a požádá v jiné zemi o azyl, tato země ho nemůže vydat, pokud </a:t>
            </a:r>
            <a:r>
              <a:rPr lang="pl-PL" dirty="0" smtClean="0"/>
              <a:t>lze předpokládat, že by byl popraven</a:t>
            </a:r>
          </a:p>
          <a:p>
            <a:r>
              <a:rPr lang="cs-CZ" dirty="0" smtClean="0"/>
              <a:t>právo na život jako status </a:t>
            </a:r>
            <a:r>
              <a:rPr lang="cs-CZ" dirty="0" err="1" smtClean="0"/>
              <a:t>negativus</a:t>
            </a:r>
            <a:r>
              <a:rPr lang="cs-CZ" dirty="0" smtClean="0"/>
              <a:t> – stát do něj nesmí nijak zasáhnout, v případě, že do něj zasáhne, musí se tento zásah prošetřit</a:t>
            </a:r>
          </a:p>
          <a:p>
            <a:r>
              <a:rPr lang="cs-CZ" dirty="0" smtClean="0"/>
              <a:t>status </a:t>
            </a:r>
            <a:r>
              <a:rPr lang="cs-CZ" dirty="0" err="1" smtClean="0"/>
              <a:t>pozitivus</a:t>
            </a:r>
            <a:r>
              <a:rPr lang="cs-CZ" dirty="0" smtClean="0"/>
              <a:t> – stát má zabezpečit, aby byl život chráněn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Založení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spojených národů oficiálně vznikla 24. října 1945, kdy byla Charta ratifikována Čínou, Francií, Sovětským svazem, USA, Velkou Británií a většinou ostatních signatářských zemí OSN. </a:t>
            </a:r>
          </a:p>
          <a:p>
            <a:r>
              <a:rPr lang="cs-CZ" dirty="0" smtClean="0"/>
              <a:t>Každoročně se proto 24. říjen slaví jako Den Spojených národů.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Právo na život a zákaz mučení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dirty="0" smtClean="0"/>
              <a:t>Tvrdé jádro lidských práv</a:t>
            </a:r>
          </a:p>
          <a:p>
            <a:r>
              <a:rPr lang="cs-CZ" dirty="0" smtClean="0"/>
              <a:t>Neomezitelné právo</a:t>
            </a:r>
          </a:p>
          <a:p>
            <a:r>
              <a:rPr lang="cs-CZ" dirty="0" smtClean="0"/>
              <a:t>Pozitivní závazek státu – přijmout opatření proti špatnému zacházení, včetně jednání ze strany spoluvězňů, zajistit účinný vyšetřovací systém, který je schopen vést k určení a potrestání osoby, jež jsou za takové jednání odpovědné</a:t>
            </a:r>
          </a:p>
          <a:p>
            <a:r>
              <a:rPr lang="cs-CZ" dirty="0" smtClean="0"/>
              <a:t>Obrácené důkazní břemeno – stěžovatel musí soudu nad rozumnou pochybnost dokázat, že k napadenému jednání došlo</a:t>
            </a:r>
          </a:p>
          <a:p>
            <a:r>
              <a:rPr lang="cs-CZ" dirty="0" smtClean="0"/>
              <a:t>Chráněné hodnoty – lidská důstojnost a fyzická a psychická integrita</a:t>
            </a:r>
          </a:p>
          <a:p>
            <a:r>
              <a:rPr lang="cs-CZ" dirty="0" smtClean="0"/>
              <a:t>není přesná definice mučení</a:t>
            </a:r>
          </a:p>
          <a:p>
            <a:r>
              <a:rPr lang="cs-CZ" dirty="0" smtClean="0"/>
              <a:t>úmyslné jednání mučitele působící velmi vážné a kruté utrpení</a:t>
            </a:r>
          </a:p>
          <a:p>
            <a:r>
              <a:rPr lang="cs-CZ" dirty="0" smtClean="0"/>
              <a:t>zřejmý cíl, ke kterému musí mučení vést – získání informace</a:t>
            </a:r>
          </a:p>
          <a:p>
            <a:r>
              <a:rPr lang="cs-CZ" dirty="0" smtClean="0"/>
              <a:t>nelidské zacházení a trestání – obdobně jako mučení, ale nedosahuje takové intenzity, chybí pohnutka získat informaci nebo přiznání</a:t>
            </a:r>
          </a:p>
          <a:p>
            <a:r>
              <a:rPr lang="cs-CZ" dirty="0" smtClean="0"/>
              <a:t>mučení se může dopustit veřejný činitel, jiná osoba jednající z úředního pověření, osoba jednající s výslovným nebo tichým souhlasem úřadů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zásada NON REFOULEMENT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princip v uprchlickém právu, týká se uprchlíků, kteří by v případě jejich navrácení do vlasti mohli být ohroženi na životě</a:t>
            </a:r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Právo na respektování a na ochranu soukromí, obydlí a korespondence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 polohy</a:t>
            </a:r>
          </a:p>
          <a:p>
            <a:pPr>
              <a:buNone/>
            </a:pPr>
            <a:r>
              <a:rPr lang="cs-CZ" dirty="0" smtClean="0"/>
              <a:t>- Poloha negativní – nezasahovat</a:t>
            </a:r>
          </a:p>
          <a:p>
            <a:pPr>
              <a:buNone/>
            </a:pPr>
            <a:r>
              <a:rPr lang="cs-CZ" dirty="0" smtClean="0"/>
              <a:t>- Poloha pozitivní – aby stát svou legislativní činností chránil práva</a:t>
            </a:r>
            <a:endParaRPr lang="cs-CZ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Práva dětí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75 miliónům dětí je odpíráno právo získat základní vzdělání</a:t>
            </a:r>
            <a:endParaRPr lang="cs-CZ" dirty="0" smtClean="0"/>
          </a:p>
          <a:p>
            <a:r>
              <a:rPr lang="cs-CZ" b="1" dirty="0" smtClean="0"/>
              <a:t>více než 200 miliónů dětí vykonává dětské práce jako jsou práce ve zdraví rizikovém prostředí, dětská prostituce, nebezpečná práce v dolech apod.</a:t>
            </a:r>
            <a:endParaRPr lang="cs-CZ" dirty="0" smtClean="0"/>
          </a:p>
          <a:p>
            <a:r>
              <a:rPr lang="cs-CZ" b="1" dirty="0" smtClean="0"/>
              <a:t>odhaduje se, že každý rok je v Africe prováděna ženská obřízka až na 3 miliónech dívek ve věku od 9 do 18 let</a:t>
            </a:r>
            <a:br>
              <a:rPr lang="cs-CZ" b="1" dirty="0" smtClean="0"/>
            </a:b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Úmluva o právech dítěte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Stěžejní mezinárodní dokument,1989</a:t>
            </a:r>
          </a:p>
          <a:p>
            <a:r>
              <a:rPr lang="cs-CZ" dirty="0" smtClean="0"/>
              <a:t>K dnešnímu dni zavazuje 193 států světa, čímž se nemůže pochlubit žádná jiná </a:t>
            </a:r>
            <a:r>
              <a:rPr lang="cs-CZ" dirty="0" err="1" smtClean="0"/>
              <a:t>lidskoprávní</a:t>
            </a:r>
            <a:r>
              <a:rPr lang="cs-CZ" dirty="0" smtClean="0"/>
              <a:t> smlouva (pouze Somálsko a USA Úmluvu zatím neratifikovaly). </a:t>
            </a:r>
          </a:p>
          <a:p>
            <a:r>
              <a:rPr lang="cs-CZ" dirty="0" smtClean="0"/>
              <a:t>Úmluva podrobně a moderně upravuje řadu oblastí života dítěte od situace v rodině a výchovy přes práva na vzdělání, svobodu projevu až po zákaz zneužívání dětí, dětské prostituce či verbování do armády.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Dětský fond OSN – UNICEF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hlavní světová organizace pro pomoc dětem</a:t>
            </a:r>
          </a:p>
          <a:p>
            <a:r>
              <a:rPr lang="cs-CZ" dirty="0" smtClean="0"/>
              <a:t>trvale pracuje ve více než 190 zemích</a:t>
            </a:r>
          </a:p>
          <a:p>
            <a:r>
              <a:rPr lang="cs-CZ" dirty="0" smtClean="0"/>
              <a:t>Založen byl v roce 1946, původně jako Mezinárodní dětský fond neodkladné pomoci (</a:t>
            </a:r>
            <a:r>
              <a:rPr lang="cs-CZ" b="1" dirty="0" err="1" smtClean="0"/>
              <a:t>U</a:t>
            </a:r>
            <a:r>
              <a:rPr lang="cs-CZ" dirty="0" err="1" smtClean="0"/>
              <a:t>nited</a:t>
            </a:r>
            <a:r>
              <a:rPr lang="cs-CZ" dirty="0" smtClean="0"/>
              <a:t> </a:t>
            </a:r>
            <a:r>
              <a:rPr lang="cs-CZ" b="1" dirty="0" err="1" smtClean="0"/>
              <a:t>N</a:t>
            </a:r>
            <a:r>
              <a:rPr lang="cs-CZ" dirty="0" err="1" smtClean="0"/>
              <a:t>ations</a:t>
            </a:r>
            <a:r>
              <a:rPr lang="cs-CZ" dirty="0" smtClean="0"/>
              <a:t> </a:t>
            </a:r>
            <a:r>
              <a:rPr lang="cs-CZ" b="1" dirty="0" err="1" smtClean="0"/>
              <a:t>I</a:t>
            </a:r>
            <a:r>
              <a:rPr lang="cs-CZ" dirty="0" err="1" smtClean="0"/>
              <a:t>nternational</a:t>
            </a:r>
            <a:r>
              <a:rPr lang="cs-CZ" dirty="0" smtClean="0"/>
              <a:t> </a:t>
            </a:r>
            <a:r>
              <a:rPr lang="cs-CZ" b="1" dirty="0" err="1" smtClean="0"/>
              <a:t>C</a:t>
            </a:r>
            <a:r>
              <a:rPr lang="cs-CZ" dirty="0" err="1" smtClean="0"/>
              <a:t>hildren’s</a:t>
            </a:r>
            <a:r>
              <a:rPr lang="cs-CZ" dirty="0" smtClean="0"/>
              <a:t> </a:t>
            </a:r>
            <a:r>
              <a:rPr lang="cs-CZ" b="1" dirty="0" err="1" smtClean="0"/>
              <a:t>E</a:t>
            </a:r>
            <a:r>
              <a:rPr lang="cs-CZ" dirty="0" err="1" smtClean="0"/>
              <a:t>mergency</a:t>
            </a:r>
            <a:r>
              <a:rPr lang="cs-CZ" dirty="0" smtClean="0"/>
              <a:t> </a:t>
            </a:r>
            <a:r>
              <a:rPr lang="cs-CZ" b="1" dirty="0" err="1" smtClean="0"/>
              <a:t>F</a:t>
            </a:r>
            <a:r>
              <a:rPr lang="cs-CZ" dirty="0" err="1" smtClean="0"/>
              <a:t>und</a:t>
            </a:r>
            <a:r>
              <a:rPr lang="cs-CZ" dirty="0" smtClean="0"/>
              <a:t>) pro pomoc dětem, postiženým 2. světovou válkou. </a:t>
            </a:r>
          </a:p>
          <a:p>
            <a:r>
              <a:rPr lang="cs-CZ" dirty="0" smtClean="0"/>
              <a:t>Od roku 1953 se UNICEF, již pod názvem </a:t>
            </a:r>
            <a:r>
              <a:rPr lang="cs-CZ" dirty="0" err="1" smtClean="0"/>
              <a:t>United</a:t>
            </a:r>
            <a:r>
              <a:rPr lang="cs-CZ" dirty="0" smtClean="0"/>
              <a:t> </a:t>
            </a:r>
            <a:r>
              <a:rPr lang="cs-CZ" dirty="0" err="1" smtClean="0"/>
              <a:t>Nations</a:t>
            </a:r>
            <a:r>
              <a:rPr lang="cs-CZ" dirty="0" smtClean="0"/>
              <a:t> </a:t>
            </a:r>
            <a:r>
              <a:rPr lang="cs-CZ" dirty="0" err="1" smtClean="0"/>
              <a:t>Children’s</a:t>
            </a:r>
            <a:r>
              <a:rPr lang="cs-CZ" dirty="0" smtClean="0"/>
              <a:t> </a:t>
            </a:r>
            <a:r>
              <a:rPr lang="cs-CZ" dirty="0" err="1" smtClean="0"/>
              <a:t>Fund</a:t>
            </a:r>
            <a:r>
              <a:rPr lang="cs-CZ" dirty="0" smtClean="0"/>
              <a:t>, stal trvalou součástí Organizace spojených národů, specializovanou na programovou pomoc strádajícím dětem celého světa a na krizovou pomoc v situacích katastrof. </a:t>
            </a:r>
          </a:p>
          <a:p>
            <a:r>
              <a:rPr lang="cs-CZ" dirty="0" smtClean="0"/>
              <a:t>Původní zkratka UNICEF zůstala zachována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Dlouhodobé programy UNICEF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Zdraví a výživa</a:t>
            </a:r>
            <a:endParaRPr lang="cs-CZ" dirty="0" smtClean="0"/>
          </a:p>
          <a:p>
            <a:r>
              <a:rPr lang="cs-CZ" b="1" dirty="0" smtClean="0"/>
              <a:t>Nezávadná voda, hygiena a sanitace</a:t>
            </a:r>
            <a:endParaRPr lang="cs-CZ" dirty="0" smtClean="0"/>
          </a:p>
          <a:p>
            <a:r>
              <a:rPr lang="cs-CZ" b="1" dirty="0" smtClean="0"/>
              <a:t>Vzdělávání</a:t>
            </a:r>
            <a:endParaRPr lang="cs-CZ" dirty="0" smtClean="0"/>
          </a:p>
          <a:p>
            <a:r>
              <a:rPr lang="cs-CZ" b="1" dirty="0" smtClean="0"/>
              <a:t>Ochrana dětí</a:t>
            </a:r>
            <a:endParaRPr lang="cs-CZ" dirty="0" smtClean="0"/>
          </a:p>
          <a:p>
            <a:r>
              <a:rPr lang="pl-PL" b="1" dirty="0" smtClean="0"/>
              <a:t>Krizová pomoc v situacích katastrof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Rok 2014 bude ve znamení humanitárních krizí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Středoafrická republika, Sýrie, Jižní Súdán, Afghánistán, Somálsko, Jemen či Kolumbie….</a:t>
            </a:r>
          </a:p>
          <a:p>
            <a:r>
              <a:rPr lang="cs-CZ" dirty="0" smtClean="0"/>
              <a:t>Cca 50 zemí</a:t>
            </a:r>
          </a:p>
          <a:p>
            <a:r>
              <a:rPr lang="cs-CZ" dirty="0" smtClean="0"/>
              <a:t>59 milionů dětí</a:t>
            </a:r>
          </a:p>
          <a:p>
            <a:r>
              <a:rPr lang="pl-PL" dirty="0" smtClean="0"/>
              <a:t>téměř 40 procent podpory do Sýrie a okolních zemí</a:t>
            </a:r>
          </a:p>
          <a:p>
            <a:r>
              <a:rPr lang="cs-CZ" dirty="0" smtClean="0"/>
              <a:t>Somálsko, Demokratická republika Kongo, Afghánistán, Barma či Jemen</a:t>
            </a:r>
            <a:endParaRPr lang="cs-CZ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Úmluva o právech dítěte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 mezinárodní konvence stanovující občanská, politická, ekonomická, sociální a kulturní práva dětí</a:t>
            </a:r>
          </a:p>
          <a:p>
            <a:r>
              <a:rPr lang="cs-CZ" dirty="0" smtClean="0"/>
              <a:t>přijata Valným shromážděním OSN 20.11. 1989</a:t>
            </a:r>
          </a:p>
          <a:p>
            <a:r>
              <a:rPr lang="cs-CZ" dirty="0" smtClean="0"/>
              <a:t>Ratifikovalo ji 193 států</a:t>
            </a:r>
          </a:p>
          <a:p>
            <a:r>
              <a:rPr lang="cs-CZ" dirty="0" smtClean="0"/>
              <a:t>Dodržování úmluvy kontroluje  Výbor pro práva dítěte OSN (</a:t>
            </a:r>
            <a:r>
              <a:rPr lang="cs-CZ" dirty="0" err="1" smtClean="0"/>
              <a:t>Committee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Rights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Child</a:t>
            </a:r>
            <a:endParaRPr lang="cs-CZ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Výbor pro práva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Skládá se z 10 členů "vysokého morálního charakteru a uznávaných schopností"</a:t>
            </a:r>
          </a:p>
          <a:p>
            <a:r>
              <a:rPr lang="cs-CZ" dirty="0" smtClean="0"/>
              <a:t>Jsou voleni tajně na 4 roky (každé dva roky se volí polovina členů)</a:t>
            </a:r>
          </a:p>
          <a:p>
            <a:r>
              <a:rPr lang="cs-CZ" dirty="0" smtClean="0"/>
              <a:t>každý stát může navrhnout jednoho kandidáta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Členství v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Členství je přístupné všem mírumilovným státům ochotným přijmout povinnosti vyplývající z Charty a odhodlaným a schopným tyto povinnosti plnit.</a:t>
            </a:r>
          </a:p>
          <a:p>
            <a:r>
              <a:rPr lang="cs-CZ" dirty="0" smtClean="0"/>
              <a:t>Nové členské státy přijímá Valné shromáždění na základě doporučení Rady bezpečnosti. </a:t>
            </a:r>
          </a:p>
          <a:p>
            <a:r>
              <a:rPr lang="cs-CZ" dirty="0" smtClean="0"/>
              <a:t>Charta stanovuje podmínky pro pozastavení členství nebo vyloučení států z důvodu porušení zásad Charty</a:t>
            </a:r>
            <a:r>
              <a:rPr lang="cs-CZ" smtClean="0"/>
              <a:t>.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UNESCO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vzdělání</a:t>
            </a:r>
          </a:p>
          <a:p>
            <a:r>
              <a:rPr lang="cs-CZ" dirty="0" smtClean="0"/>
              <a:t>přírodní vědy, </a:t>
            </a:r>
          </a:p>
          <a:p>
            <a:r>
              <a:rPr lang="cs-CZ" dirty="0" smtClean="0"/>
              <a:t>sociální a humanitní vědy</a:t>
            </a:r>
          </a:p>
          <a:p>
            <a:r>
              <a:rPr lang="cs-CZ" dirty="0" smtClean="0"/>
              <a:t>kultura </a:t>
            </a:r>
          </a:p>
          <a:p>
            <a:r>
              <a:rPr lang="cs-CZ" dirty="0" smtClean="0"/>
              <a:t>komunikace a informace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Projekty UNESCO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šíření gramotnosti</a:t>
            </a:r>
          </a:p>
          <a:p>
            <a:r>
              <a:rPr lang="cs-CZ" dirty="0" smtClean="0"/>
              <a:t>odborné a školicí programy</a:t>
            </a:r>
          </a:p>
          <a:p>
            <a:r>
              <a:rPr lang="cs-CZ" dirty="0" smtClean="0"/>
              <a:t>programy mezinárodní vědní spolupráce, propagaci nezávislých médií a svobody tisku</a:t>
            </a:r>
          </a:p>
          <a:p>
            <a:r>
              <a:rPr lang="cs-CZ" dirty="0" smtClean="0"/>
              <a:t>regionální a kulturní historické projekty</a:t>
            </a:r>
          </a:p>
          <a:p>
            <a:r>
              <a:rPr lang="cs-CZ" dirty="0" smtClean="0"/>
              <a:t>propagace kulturní různorodosti</a:t>
            </a:r>
          </a:p>
          <a:p>
            <a:r>
              <a:rPr lang="cs-CZ" dirty="0" smtClean="0"/>
              <a:t>dohody mezinárodní spolupráce v oblasti kulturního a přírodního dědictví a ochrany lidských práv </a:t>
            </a:r>
          </a:p>
          <a:p>
            <a:r>
              <a:rPr lang="cs-CZ" dirty="0" smtClean="0"/>
              <a:t>pokusy vyrovnat rozdíly v možnosti využití digitálních technologií ve světě</a:t>
            </a:r>
            <a:endParaRPr lang="cs-CZ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UNDP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speciální instituce OSN</a:t>
            </a:r>
          </a:p>
          <a:p>
            <a:r>
              <a:rPr lang="cs-CZ" dirty="0" smtClean="0"/>
              <a:t>vytvořená v roce 1966</a:t>
            </a:r>
          </a:p>
          <a:p>
            <a:r>
              <a:rPr lang="cs-CZ" dirty="0" smtClean="0"/>
              <a:t>Odpovídá za řízení a koordinaci rozvojových projektů a poskytování technické pomoci</a:t>
            </a:r>
          </a:p>
          <a:p>
            <a:r>
              <a:rPr lang="cs-CZ" dirty="0" smtClean="0"/>
              <a:t>Pomáhá při průzkumu nerostných zdrojů při vyhodnocování průmyslového, obchodního a vývozního potenciálu, v transferu technologií, při profesním vzdělávání a při programech ekonomického a sociálního plánování</a:t>
            </a:r>
            <a:endParaRPr lang="cs-CZ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UNHCR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Úřad Vysokého komisaře OSN pro uprchlíky</a:t>
            </a:r>
          </a:p>
          <a:p>
            <a:r>
              <a:rPr lang="cs-CZ" dirty="0" smtClean="0"/>
              <a:t>Organizace byla založena Valným shromážděním OSN 14.12. 1950</a:t>
            </a:r>
          </a:p>
          <a:p>
            <a:r>
              <a:rPr lang="cs-CZ" dirty="0" smtClean="0"/>
              <a:t>Organizace pomohla více než 50 milionům uprchlíků ve světě</a:t>
            </a:r>
          </a:p>
          <a:p>
            <a:r>
              <a:rPr lang="cs-CZ" dirty="0" smtClean="0"/>
              <a:t>obdržela v letech 1950 a 1981 Nobelovu cenu míru.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Vysoký komisař OSN pro uprchlíky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António</a:t>
            </a:r>
            <a:r>
              <a:rPr lang="cs-CZ" b="1" dirty="0" smtClean="0"/>
              <a:t> </a:t>
            </a:r>
            <a:r>
              <a:rPr lang="cs-CZ" b="1" dirty="0" err="1" smtClean="0"/>
              <a:t>Guterres</a:t>
            </a:r>
            <a:endParaRPr lang="cs-CZ" dirty="0" smtClean="0"/>
          </a:p>
          <a:p>
            <a:r>
              <a:rPr lang="cs-CZ" dirty="0" smtClean="0"/>
              <a:t>Bývalý portugalský premiér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UNR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Program dobrovolníků OSN </a:t>
            </a:r>
          </a:p>
          <a:p>
            <a:r>
              <a:rPr lang="cs-CZ" dirty="0" smtClean="0"/>
              <a:t>působí v téměř 150 zemích světa</a:t>
            </a:r>
          </a:p>
          <a:p>
            <a:r>
              <a:rPr lang="cs-CZ" dirty="0" smtClean="0"/>
              <a:t>Vznikl v roce 1970</a:t>
            </a:r>
          </a:p>
          <a:p>
            <a:r>
              <a:rPr lang="cs-CZ" dirty="0" smtClean="0"/>
              <a:t>Základním předpokladem práce v UNV je odborná kvalifikace a několikaletá praxe</a:t>
            </a:r>
            <a:endParaRPr lang="cs-CZ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Liga lidských práv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Lidskoprávní</a:t>
            </a:r>
            <a:r>
              <a:rPr lang="en-US" dirty="0" smtClean="0"/>
              <a:t> </a:t>
            </a:r>
            <a:r>
              <a:rPr lang="en-US" dirty="0" err="1" smtClean="0"/>
              <a:t>problémy</a:t>
            </a:r>
            <a:r>
              <a:rPr lang="en-US" dirty="0" smtClean="0"/>
              <a:t> </a:t>
            </a:r>
            <a:r>
              <a:rPr lang="en-US" dirty="0" err="1" smtClean="0"/>
              <a:t>soudnictví</a:t>
            </a:r>
            <a:endParaRPr lang="cs-CZ" dirty="0" smtClean="0"/>
          </a:p>
          <a:p>
            <a:r>
              <a:rPr lang="en-US" dirty="0" err="1" smtClean="0"/>
              <a:t>Zneužití</a:t>
            </a:r>
            <a:r>
              <a:rPr lang="en-US" dirty="0" smtClean="0"/>
              <a:t> </a:t>
            </a:r>
            <a:r>
              <a:rPr lang="en-US" dirty="0" err="1" smtClean="0"/>
              <a:t>moci</a:t>
            </a:r>
            <a:r>
              <a:rPr lang="en-US" dirty="0" smtClean="0"/>
              <a:t> </a:t>
            </a:r>
            <a:r>
              <a:rPr lang="en-US" dirty="0" err="1" smtClean="0"/>
              <a:t>policie</a:t>
            </a:r>
            <a:endParaRPr lang="cs-CZ" dirty="0" smtClean="0"/>
          </a:p>
          <a:p>
            <a:r>
              <a:rPr lang="en-US" dirty="0" err="1" smtClean="0"/>
              <a:t>Práva</a:t>
            </a:r>
            <a:r>
              <a:rPr lang="en-US" dirty="0" smtClean="0"/>
              <a:t> </a:t>
            </a:r>
            <a:r>
              <a:rPr lang="en-US" dirty="0" err="1" smtClean="0"/>
              <a:t>lidí</a:t>
            </a:r>
            <a:r>
              <a:rPr lang="en-US" dirty="0" smtClean="0"/>
              <a:t> s </a:t>
            </a:r>
            <a:r>
              <a:rPr lang="en-US" dirty="0" err="1" smtClean="0"/>
              <a:t>postižením</a:t>
            </a:r>
            <a:endParaRPr lang="cs-CZ" dirty="0" smtClean="0"/>
          </a:p>
          <a:p>
            <a:r>
              <a:rPr lang="cs-CZ" dirty="0" smtClean="0"/>
              <a:t>Práva dětí</a:t>
            </a:r>
            <a:endParaRPr lang="cs-CZ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Práva lidí s postižením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Sna</a:t>
            </a:r>
            <a:r>
              <a:rPr lang="cs-CZ" dirty="0" smtClean="0"/>
              <a:t>ha </a:t>
            </a:r>
            <a:r>
              <a:rPr lang="en-US" dirty="0" smtClean="0"/>
              <a:t>o </a:t>
            </a:r>
            <a:r>
              <a:rPr lang="en-US" b="1" dirty="0" err="1" smtClean="0"/>
              <a:t>efektivní</a:t>
            </a:r>
            <a:r>
              <a:rPr lang="en-US" b="1" dirty="0" smtClean="0"/>
              <a:t> a </a:t>
            </a:r>
            <a:r>
              <a:rPr lang="en-US" b="1" dirty="0" err="1" smtClean="0"/>
              <a:t>úplnou</a:t>
            </a:r>
            <a:r>
              <a:rPr lang="en-US" b="1" dirty="0" smtClean="0"/>
              <a:t> </a:t>
            </a:r>
            <a:r>
              <a:rPr lang="en-US" b="1" dirty="0" err="1" smtClean="0"/>
              <a:t>implementaci</a:t>
            </a:r>
            <a:r>
              <a:rPr lang="en-US" dirty="0" smtClean="0"/>
              <a:t> </a:t>
            </a:r>
            <a:r>
              <a:rPr lang="en-US" dirty="0" err="1" smtClean="0"/>
              <a:t>Úmluvy</a:t>
            </a:r>
            <a:r>
              <a:rPr lang="en-US" dirty="0" smtClean="0"/>
              <a:t> OSN o </a:t>
            </a:r>
            <a:r>
              <a:rPr lang="en-US" dirty="0" err="1" smtClean="0"/>
              <a:t>práv</a:t>
            </a:r>
            <a:r>
              <a:rPr lang="en-US" dirty="0" smtClean="0"/>
              <a:t> </a:t>
            </a:r>
            <a:r>
              <a:rPr lang="en-US" dirty="0" err="1" smtClean="0"/>
              <a:t>osob</a:t>
            </a:r>
            <a:r>
              <a:rPr lang="en-US" dirty="0" smtClean="0"/>
              <a:t> se </a:t>
            </a:r>
            <a:r>
              <a:rPr lang="en-US" dirty="0" err="1" smtClean="0"/>
              <a:t>zdravotním</a:t>
            </a:r>
            <a:r>
              <a:rPr lang="en-US" dirty="0" smtClean="0"/>
              <a:t> </a:t>
            </a:r>
            <a:r>
              <a:rPr lang="en-US" dirty="0" err="1" smtClean="0"/>
              <a:t>postižením</a:t>
            </a:r>
            <a:r>
              <a:rPr lang="en-US" dirty="0" smtClean="0"/>
              <a:t>.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Bojují proti:</a:t>
            </a:r>
          </a:p>
          <a:p>
            <a:r>
              <a:rPr lang="cs-CZ" dirty="0" smtClean="0"/>
              <a:t> </a:t>
            </a:r>
            <a:r>
              <a:rPr lang="en-US" dirty="0" smtClean="0"/>
              <a:t> </a:t>
            </a:r>
            <a:r>
              <a:rPr lang="en-US" b="1" dirty="0" err="1" smtClean="0"/>
              <a:t>systému</a:t>
            </a:r>
            <a:r>
              <a:rPr lang="en-US" b="1" dirty="0" smtClean="0"/>
              <a:t> </a:t>
            </a:r>
            <a:r>
              <a:rPr lang="en-US" b="1" dirty="0" err="1" smtClean="0"/>
              <a:t>zbavování</a:t>
            </a:r>
            <a:r>
              <a:rPr lang="en-US" b="1" dirty="0" smtClean="0"/>
              <a:t> a </a:t>
            </a:r>
            <a:r>
              <a:rPr lang="en-US" b="1" dirty="0" err="1" smtClean="0"/>
              <a:t>omezování</a:t>
            </a:r>
            <a:r>
              <a:rPr lang="en-US" b="1" dirty="0" smtClean="0"/>
              <a:t> </a:t>
            </a:r>
            <a:r>
              <a:rPr lang="en-US" b="1" dirty="0" err="1" smtClean="0"/>
              <a:t>způsobilosti</a:t>
            </a:r>
            <a:r>
              <a:rPr lang="en-US" b="1" dirty="0" smtClean="0"/>
              <a:t> k </a:t>
            </a:r>
            <a:r>
              <a:rPr lang="en-US" b="1" dirty="0" err="1" smtClean="0"/>
              <a:t>právním</a:t>
            </a:r>
            <a:r>
              <a:rPr lang="en-US" b="1" dirty="0" smtClean="0"/>
              <a:t> </a:t>
            </a:r>
            <a:r>
              <a:rPr lang="en-US" b="1" dirty="0" err="1" smtClean="0"/>
              <a:t>úkonům</a:t>
            </a:r>
            <a:r>
              <a:rPr lang="en-US" dirty="0" smtClean="0"/>
              <a:t>, </a:t>
            </a:r>
            <a:endParaRPr lang="cs-CZ" dirty="0" smtClean="0"/>
          </a:p>
          <a:p>
            <a:r>
              <a:rPr lang="cs-CZ" dirty="0" smtClean="0"/>
              <a:t>Zbytečnému umísťování </a:t>
            </a:r>
            <a:r>
              <a:rPr lang="en-US" dirty="0" smtClean="0"/>
              <a:t> </a:t>
            </a:r>
            <a:r>
              <a:rPr lang="en-US" dirty="0" err="1" smtClean="0"/>
              <a:t>osob</a:t>
            </a:r>
            <a:r>
              <a:rPr lang="en-US" dirty="0" smtClean="0"/>
              <a:t> s </a:t>
            </a:r>
            <a:r>
              <a:rPr lang="en-US" dirty="0" err="1" smtClean="0"/>
              <a:t>duševním</a:t>
            </a:r>
            <a:r>
              <a:rPr lang="en-US" dirty="0" smtClean="0"/>
              <a:t> </a:t>
            </a:r>
            <a:r>
              <a:rPr lang="en-US" dirty="0" err="1" smtClean="0"/>
              <a:t>postižením</a:t>
            </a:r>
            <a:r>
              <a:rPr lang="en-US" dirty="0" smtClean="0"/>
              <a:t> v </a:t>
            </a:r>
            <a:r>
              <a:rPr lang="en-US" dirty="0" err="1" smtClean="0"/>
              <a:t>ústavech</a:t>
            </a:r>
            <a:r>
              <a:rPr lang="en-US" dirty="0" smtClean="0"/>
              <a:t> </a:t>
            </a:r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péče</a:t>
            </a:r>
            <a:r>
              <a:rPr lang="en-US" dirty="0" smtClean="0"/>
              <a:t> a </a:t>
            </a:r>
            <a:r>
              <a:rPr lang="en-US" dirty="0" err="1" smtClean="0"/>
              <a:t>psychiatrických</a:t>
            </a:r>
            <a:r>
              <a:rPr lang="en-US" dirty="0" smtClean="0"/>
              <a:t> </a:t>
            </a:r>
            <a:r>
              <a:rPr lang="en-US" dirty="0" err="1" smtClean="0"/>
              <a:t>léčebnách</a:t>
            </a:r>
            <a:r>
              <a:rPr lang="en-US" dirty="0" smtClean="0"/>
              <a:t>, </a:t>
            </a:r>
            <a:endParaRPr lang="cs-CZ" dirty="0" smtClean="0"/>
          </a:p>
          <a:p>
            <a:r>
              <a:rPr lang="en-US" b="1" dirty="0" err="1" smtClean="0"/>
              <a:t>segregaci</a:t>
            </a:r>
            <a:r>
              <a:rPr lang="en-US" b="1" dirty="0" smtClean="0"/>
              <a:t> </a:t>
            </a:r>
            <a:r>
              <a:rPr lang="en-US" b="1" dirty="0" err="1" smtClean="0"/>
              <a:t>ve</a:t>
            </a:r>
            <a:r>
              <a:rPr lang="en-US" b="1" dirty="0" smtClean="0"/>
              <a:t> </a:t>
            </a:r>
            <a:r>
              <a:rPr lang="en-US" b="1" dirty="0" err="1" smtClean="0"/>
              <a:t>vzdělávání</a:t>
            </a:r>
            <a:r>
              <a:rPr lang="en-US" dirty="0" smtClean="0"/>
              <a:t>, </a:t>
            </a:r>
            <a:endParaRPr lang="cs-CZ" dirty="0" smtClean="0"/>
          </a:p>
          <a:p>
            <a:r>
              <a:rPr lang="en-US" dirty="0" err="1" smtClean="0"/>
              <a:t>porušování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osobní</a:t>
            </a:r>
            <a:r>
              <a:rPr lang="en-US" dirty="0" smtClean="0"/>
              <a:t> </a:t>
            </a:r>
            <a:r>
              <a:rPr lang="en-US" dirty="0" err="1" smtClean="0"/>
              <a:t>svobodu</a:t>
            </a:r>
            <a:r>
              <a:rPr lang="en-US" dirty="0" smtClean="0"/>
              <a:t> a </a:t>
            </a:r>
            <a:r>
              <a:rPr lang="en-US" dirty="0" err="1" smtClean="0"/>
              <a:t>ponižujícímu</a:t>
            </a:r>
            <a:r>
              <a:rPr lang="en-US" dirty="0" smtClean="0"/>
              <a:t> </a:t>
            </a:r>
            <a:r>
              <a:rPr lang="en-US" dirty="0" err="1" smtClean="0"/>
              <a:t>zacházení</a:t>
            </a:r>
            <a:r>
              <a:rPr lang="en-US" dirty="0" smtClean="0"/>
              <a:t> v </a:t>
            </a:r>
            <a:r>
              <a:rPr lang="en-US" dirty="0" err="1" smtClean="0"/>
              <a:t>zařízeních</a:t>
            </a:r>
            <a:r>
              <a:rPr lang="en-US" dirty="0" smtClean="0"/>
              <a:t>, </a:t>
            </a:r>
            <a:r>
              <a:rPr lang="en-US" dirty="0" err="1" smtClean="0"/>
              <a:t>kde</a:t>
            </a:r>
            <a:r>
              <a:rPr lang="en-US" dirty="0" smtClean="0"/>
              <a:t> </a:t>
            </a:r>
            <a:r>
              <a:rPr lang="en-US" dirty="0" err="1" smtClean="0"/>
              <a:t>dochází</a:t>
            </a:r>
            <a:r>
              <a:rPr lang="en-US" dirty="0" smtClean="0"/>
              <a:t> k </a:t>
            </a:r>
            <a:r>
              <a:rPr lang="en-US" dirty="0" err="1" smtClean="0"/>
              <a:t>zbavení</a:t>
            </a:r>
            <a:r>
              <a:rPr lang="en-US" dirty="0" smtClean="0"/>
              <a:t> </a:t>
            </a:r>
            <a:r>
              <a:rPr lang="en-US" dirty="0" err="1" smtClean="0"/>
              <a:t>osobní</a:t>
            </a:r>
            <a:r>
              <a:rPr lang="en-US" dirty="0" smtClean="0"/>
              <a:t> </a:t>
            </a:r>
            <a:r>
              <a:rPr lang="en-US" dirty="0" err="1" smtClean="0"/>
              <a:t>svobody</a:t>
            </a:r>
            <a:r>
              <a:rPr lang="en-US" dirty="0" smtClean="0"/>
              <a:t>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Spolupr</a:t>
            </a:r>
            <a:r>
              <a:rPr lang="cs-CZ" dirty="0" err="1" smtClean="0"/>
              <a:t>áce</a:t>
            </a:r>
            <a:r>
              <a:rPr lang="cs-CZ" dirty="0" smtClean="0"/>
              <a:t> </a:t>
            </a:r>
            <a:r>
              <a:rPr lang="en-US" dirty="0" smtClean="0"/>
              <a:t>s </a:t>
            </a:r>
            <a:r>
              <a:rPr lang="cs-CZ" b="1" dirty="0" err="1" smtClean="0"/>
              <a:t>Centerm</a:t>
            </a:r>
            <a:r>
              <a:rPr lang="cs-CZ" b="1" dirty="0" smtClean="0"/>
              <a:t> advokacie duševně postižených</a:t>
            </a:r>
          </a:p>
          <a:p>
            <a:r>
              <a:rPr lang="en-US" b="1" dirty="0" err="1" smtClean="0"/>
              <a:t>Škol</a:t>
            </a:r>
            <a:r>
              <a:rPr lang="cs-CZ" b="1" dirty="0" err="1" smtClean="0"/>
              <a:t>ení</a:t>
            </a:r>
            <a:r>
              <a:rPr lang="cs-CZ" b="1" dirty="0" smtClean="0"/>
              <a:t> pro</a:t>
            </a:r>
            <a:r>
              <a:rPr lang="en-US" dirty="0" smtClean="0"/>
              <a:t> </a:t>
            </a:r>
            <a:r>
              <a:rPr lang="en-US" dirty="0" err="1" smtClean="0"/>
              <a:t>zástupce</a:t>
            </a:r>
            <a:r>
              <a:rPr lang="en-US" dirty="0" smtClean="0"/>
              <a:t> </a:t>
            </a:r>
            <a:r>
              <a:rPr lang="en-US" dirty="0" err="1" smtClean="0"/>
              <a:t>veřejné</a:t>
            </a:r>
            <a:r>
              <a:rPr lang="en-US" dirty="0" smtClean="0"/>
              <a:t> </a:t>
            </a:r>
            <a:r>
              <a:rPr lang="en-US" dirty="0" err="1" smtClean="0"/>
              <a:t>správy</a:t>
            </a:r>
            <a:r>
              <a:rPr lang="en-US" dirty="0" smtClean="0"/>
              <a:t>, </a:t>
            </a:r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pracovníky</a:t>
            </a:r>
            <a:r>
              <a:rPr lang="en-US" dirty="0" smtClean="0"/>
              <a:t> a</a:t>
            </a:r>
            <a:r>
              <a:rPr lang="cs-CZ" dirty="0" smtClean="0"/>
              <a:t>pod.</a:t>
            </a:r>
          </a:p>
          <a:p>
            <a:pPr lvl="0"/>
            <a:r>
              <a:rPr lang="en-US" b="1" dirty="0" smtClean="0"/>
              <a:t> </a:t>
            </a:r>
            <a:r>
              <a:rPr lang="en-US" b="1" dirty="0" err="1" smtClean="0"/>
              <a:t>Zastup</a:t>
            </a:r>
            <a:r>
              <a:rPr lang="cs-CZ" b="1" dirty="0" smtClean="0"/>
              <a:t>ování</a:t>
            </a:r>
            <a:r>
              <a:rPr lang="en-US" b="1" dirty="0" smtClean="0"/>
              <a:t> </a:t>
            </a:r>
            <a:r>
              <a:rPr lang="en-US" b="1" dirty="0" err="1" smtClean="0"/>
              <a:t>osob</a:t>
            </a:r>
            <a:r>
              <a:rPr lang="en-US" dirty="0" smtClean="0"/>
              <a:t> s </a:t>
            </a:r>
            <a:r>
              <a:rPr lang="en-US" dirty="0" err="1" smtClean="0"/>
              <a:t>postižením</a:t>
            </a:r>
            <a:r>
              <a:rPr lang="en-US" dirty="0" smtClean="0"/>
              <a:t> </a:t>
            </a:r>
            <a:r>
              <a:rPr lang="en-US" dirty="0" err="1" smtClean="0"/>
              <a:t>před</a:t>
            </a:r>
            <a:r>
              <a:rPr lang="en-US" dirty="0" smtClean="0"/>
              <a:t> </a:t>
            </a:r>
            <a:r>
              <a:rPr lang="en-US" dirty="0" err="1" smtClean="0"/>
              <a:t>českými</a:t>
            </a:r>
            <a:r>
              <a:rPr lang="en-US" dirty="0" smtClean="0"/>
              <a:t> 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mezinárodním</a:t>
            </a:r>
            <a:r>
              <a:rPr lang="en-US" dirty="0" smtClean="0"/>
              <a:t> </a:t>
            </a:r>
            <a:r>
              <a:rPr lang="en-US" dirty="0" err="1" smtClean="0"/>
              <a:t>soudy</a:t>
            </a:r>
            <a:r>
              <a:rPr lang="en-US" dirty="0" smtClean="0"/>
              <a:t> v </a:t>
            </a:r>
            <a:r>
              <a:rPr lang="en-US" dirty="0" err="1" smtClean="0"/>
              <a:t>zásadních</a:t>
            </a:r>
            <a:r>
              <a:rPr lang="en-US" dirty="0" smtClean="0"/>
              <a:t> </a:t>
            </a:r>
            <a:r>
              <a:rPr lang="en-US" dirty="0" err="1" smtClean="0"/>
              <a:t>případech</a:t>
            </a:r>
            <a:r>
              <a:rPr lang="en-US" dirty="0" smtClean="0"/>
              <a:t>.</a:t>
            </a:r>
            <a:r>
              <a:rPr lang="en-US" b="1" dirty="0" smtClean="0"/>
              <a:t> </a:t>
            </a:r>
            <a:endParaRPr lang="cs-CZ" b="1" dirty="0" smtClean="0"/>
          </a:p>
          <a:p>
            <a:pPr lvl="0"/>
            <a:r>
              <a:rPr lang="en-US" b="1" dirty="0" err="1" smtClean="0"/>
              <a:t>Spolupr</a:t>
            </a:r>
            <a:r>
              <a:rPr lang="cs-CZ" b="1" dirty="0" err="1" smtClean="0"/>
              <a:t>áce</a:t>
            </a:r>
            <a:r>
              <a:rPr lang="en-US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reformách</a:t>
            </a:r>
            <a:r>
              <a:rPr lang="en-US" dirty="0" smtClean="0"/>
              <a:t> s </a:t>
            </a:r>
            <a:r>
              <a:rPr lang="en-US" dirty="0" err="1" smtClean="0"/>
              <a:t>ústředními</a:t>
            </a:r>
            <a:r>
              <a:rPr lang="en-US" dirty="0" smtClean="0"/>
              <a:t> </a:t>
            </a:r>
            <a:r>
              <a:rPr lang="en-US" dirty="0" err="1" smtClean="0"/>
              <a:t>orgány</a:t>
            </a:r>
            <a:r>
              <a:rPr lang="en-US" dirty="0" smtClean="0"/>
              <a:t> </a:t>
            </a:r>
            <a:r>
              <a:rPr lang="en-US" dirty="0" err="1" smtClean="0"/>
              <a:t>státní</a:t>
            </a:r>
            <a:r>
              <a:rPr lang="en-US" dirty="0" smtClean="0"/>
              <a:t> </a:t>
            </a:r>
            <a:r>
              <a:rPr lang="en-US" dirty="0" err="1" smtClean="0"/>
              <a:t>správy</a:t>
            </a:r>
            <a:r>
              <a:rPr lang="en-US" dirty="0" smtClean="0"/>
              <a:t>.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lvl="0"/>
            <a:endParaRPr lang="cs-CZ" dirty="0" smtClean="0"/>
          </a:p>
          <a:p>
            <a:pPr lvl="0"/>
            <a:endParaRPr lang="cs-CZ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err="1" smtClean="0"/>
              <a:t>Připomínk</a:t>
            </a:r>
            <a:r>
              <a:rPr lang="cs-CZ" b="1" dirty="0" smtClean="0"/>
              <a:t>ování zákonů,</a:t>
            </a:r>
            <a:r>
              <a:rPr lang="en-US" dirty="0" err="1" smtClean="0"/>
              <a:t>které</a:t>
            </a:r>
            <a:r>
              <a:rPr lang="en-US" dirty="0" smtClean="0"/>
              <a:t> se </a:t>
            </a:r>
            <a:r>
              <a:rPr lang="en-US" dirty="0" err="1" smtClean="0"/>
              <a:t>týkají</a:t>
            </a:r>
            <a:r>
              <a:rPr lang="en-US" dirty="0" smtClean="0"/>
              <a:t> </a:t>
            </a:r>
            <a:r>
              <a:rPr lang="en-US" dirty="0" err="1" smtClean="0"/>
              <a:t>lidí</a:t>
            </a:r>
            <a:r>
              <a:rPr lang="en-US" dirty="0" smtClean="0"/>
              <a:t> se </a:t>
            </a:r>
            <a:r>
              <a:rPr lang="en-US" dirty="0" err="1" smtClean="0"/>
              <a:t>zdravotním</a:t>
            </a:r>
            <a:r>
              <a:rPr lang="en-US" dirty="0" smtClean="0"/>
              <a:t> </a:t>
            </a:r>
            <a:r>
              <a:rPr lang="en-US" dirty="0" err="1" smtClean="0"/>
              <a:t>postižením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b="1" dirty="0" err="1" smtClean="0"/>
              <a:t>Publik</a:t>
            </a:r>
            <a:r>
              <a:rPr lang="cs-CZ" b="1" dirty="0" err="1" smtClean="0"/>
              <a:t>ace</a:t>
            </a:r>
            <a:r>
              <a:rPr lang="cs-CZ" b="1" dirty="0" smtClean="0"/>
              <a:t> </a:t>
            </a:r>
            <a:r>
              <a:rPr lang="en-US" b="1" dirty="0" err="1" smtClean="0"/>
              <a:t>odborn</a:t>
            </a:r>
            <a:r>
              <a:rPr lang="cs-CZ" b="1" dirty="0" err="1" smtClean="0"/>
              <a:t>ých</a:t>
            </a:r>
            <a:r>
              <a:rPr lang="en-US" b="1" dirty="0" smtClean="0"/>
              <a:t> </a:t>
            </a:r>
            <a:r>
              <a:rPr lang="en-US" b="1" dirty="0" err="1" smtClean="0"/>
              <a:t>analýz</a:t>
            </a:r>
            <a:r>
              <a:rPr lang="cs-CZ" b="1" dirty="0" smtClean="0"/>
              <a:t>, </a:t>
            </a:r>
            <a:r>
              <a:rPr lang="en-US" dirty="0" smtClean="0"/>
              <a:t> </a:t>
            </a:r>
            <a:r>
              <a:rPr lang="en-US" dirty="0" err="1" smtClean="0"/>
              <a:t>systémová</a:t>
            </a:r>
            <a:r>
              <a:rPr lang="en-US" dirty="0" smtClean="0"/>
              <a:t> </a:t>
            </a:r>
            <a:r>
              <a:rPr lang="en-US" dirty="0" err="1" smtClean="0"/>
              <a:t>doporučení</a:t>
            </a:r>
            <a:r>
              <a:rPr lang="en-US" dirty="0" smtClean="0"/>
              <a:t>, </a:t>
            </a:r>
            <a:r>
              <a:rPr lang="en-US" dirty="0" err="1" smtClean="0"/>
              <a:t>manuály</a:t>
            </a:r>
            <a:r>
              <a:rPr lang="en-US" dirty="0" smtClean="0"/>
              <a:t> pro </a:t>
            </a:r>
            <a:r>
              <a:rPr lang="en-US" dirty="0" err="1" smtClean="0"/>
              <a:t>veřejnost</a:t>
            </a:r>
            <a:r>
              <a:rPr lang="en-US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Charta OSN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byla podepsána 26. června 1945 v San </a:t>
            </a:r>
            <a:r>
              <a:rPr lang="cs-CZ" dirty="0" err="1" smtClean="0"/>
              <a:t>Franciscu</a:t>
            </a:r>
            <a:r>
              <a:rPr lang="cs-CZ" dirty="0" smtClean="0"/>
              <a:t> na závěr Konference Organizace spojených národů o mezinárodní organizaci a vešla v platnost 24. října 1945</a:t>
            </a:r>
          </a:p>
          <a:p>
            <a:r>
              <a:rPr lang="cs-CZ" dirty="0" smtClean="0"/>
              <a:t>Statut Mezinárodního soudního dvora tvoří integrální součást Charty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Zneužití moci policie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prosaz</a:t>
            </a:r>
            <a:r>
              <a:rPr lang="cs-CZ" b="1" dirty="0" smtClean="0"/>
              <a:t>ování</a:t>
            </a:r>
            <a:r>
              <a:rPr lang="en-US" b="1" dirty="0" smtClean="0"/>
              <a:t> </a:t>
            </a:r>
            <a:r>
              <a:rPr lang="en-US" b="1" dirty="0" err="1" smtClean="0"/>
              <a:t>vznik</a:t>
            </a:r>
            <a:r>
              <a:rPr lang="cs-CZ" b="1" dirty="0" smtClean="0"/>
              <a:t>u</a:t>
            </a:r>
            <a:r>
              <a:rPr lang="en-US" b="1" dirty="0" smtClean="0"/>
              <a:t> </a:t>
            </a:r>
            <a:r>
              <a:rPr lang="en-US" b="1" dirty="0" err="1" smtClean="0"/>
              <a:t>nezávislého</a:t>
            </a:r>
            <a:r>
              <a:rPr lang="en-US" b="1" dirty="0" smtClean="0"/>
              <a:t> </a:t>
            </a:r>
            <a:r>
              <a:rPr lang="en-US" b="1" dirty="0" err="1" smtClean="0"/>
              <a:t>kontrolního</a:t>
            </a:r>
            <a:r>
              <a:rPr lang="en-US" b="1" dirty="0" smtClean="0"/>
              <a:t> </a:t>
            </a:r>
            <a:r>
              <a:rPr lang="en-US" b="1" dirty="0" err="1" smtClean="0"/>
              <a:t>orgánu</a:t>
            </a:r>
            <a:r>
              <a:rPr lang="en-US" dirty="0" smtClean="0"/>
              <a:t>, </a:t>
            </a:r>
            <a:r>
              <a:rPr lang="en-US" dirty="0" err="1" smtClean="0"/>
              <a:t>jenž</a:t>
            </a:r>
            <a:r>
              <a:rPr lang="en-US" dirty="0" smtClean="0"/>
              <a:t> by </a:t>
            </a:r>
            <a:r>
              <a:rPr lang="en-US" dirty="0" err="1" smtClean="0"/>
              <a:t>prošetřoval</a:t>
            </a:r>
            <a:r>
              <a:rPr lang="en-US" dirty="0" smtClean="0"/>
              <a:t> </a:t>
            </a:r>
            <a:r>
              <a:rPr lang="en-US" dirty="0" err="1" smtClean="0"/>
              <a:t>stížnosti</a:t>
            </a:r>
            <a:r>
              <a:rPr lang="en-US" dirty="0" smtClean="0"/>
              <a:t> a </a:t>
            </a:r>
            <a:r>
              <a:rPr lang="en-US" dirty="0" err="1" smtClean="0"/>
              <a:t>trestní</a:t>
            </a:r>
            <a:r>
              <a:rPr lang="en-US" dirty="0" smtClean="0"/>
              <a:t> </a:t>
            </a:r>
            <a:r>
              <a:rPr lang="en-US" dirty="0" err="1" smtClean="0"/>
              <a:t>oznámení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práci</a:t>
            </a:r>
            <a:r>
              <a:rPr lang="en-US" dirty="0" smtClean="0"/>
              <a:t> </a:t>
            </a:r>
            <a:r>
              <a:rPr lang="en-US" dirty="0" err="1" smtClean="0"/>
              <a:t>policistů</a:t>
            </a:r>
            <a:r>
              <a:rPr lang="en-US" dirty="0" smtClean="0"/>
              <a:t> a </a:t>
            </a:r>
            <a:r>
              <a:rPr lang="en-US" dirty="0" err="1" smtClean="0"/>
              <a:t>strážníků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dirty="0" err="1" smtClean="0"/>
              <a:t>Řeší</a:t>
            </a:r>
            <a:r>
              <a:rPr lang="en-US" dirty="0" smtClean="0"/>
              <a:t> </a:t>
            </a:r>
            <a:r>
              <a:rPr lang="en-US" dirty="0" err="1" smtClean="0"/>
              <a:t>případy</a:t>
            </a:r>
            <a:r>
              <a:rPr lang="en-US" dirty="0" smtClean="0"/>
              <a:t> </a:t>
            </a:r>
            <a:r>
              <a:rPr lang="en-US" b="1" dirty="0" err="1" smtClean="0"/>
              <a:t>policejního</a:t>
            </a:r>
            <a:r>
              <a:rPr lang="en-US" b="1" dirty="0" smtClean="0"/>
              <a:t> </a:t>
            </a:r>
            <a:r>
              <a:rPr lang="en-US" b="1" dirty="0" err="1" smtClean="0"/>
              <a:t>násilí</a:t>
            </a:r>
            <a:r>
              <a:rPr lang="en-US" dirty="0" smtClean="0"/>
              <a:t> a </a:t>
            </a:r>
            <a:r>
              <a:rPr lang="en-US" dirty="0" err="1" smtClean="0"/>
              <a:t>zneužívání</a:t>
            </a:r>
            <a:r>
              <a:rPr lang="en-US" dirty="0" smtClean="0"/>
              <a:t> </a:t>
            </a:r>
            <a:r>
              <a:rPr lang="en-US" dirty="0" err="1" smtClean="0"/>
              <a:t>pravomocí</a:t>
            </a:r>
            <a:endParaRPr lang="cs-CZ" dirty="0" smtClean="0"/>
          </a:p>
          <a:p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strategických</a:t>
            </a:r>
            <a:r>
              <a:rPr lang="en-US" dirty="0" smtClean="0"/>
              <a:t> </a:t>
            </a:r>
            <a:r>
              <a:rPr lang="en-US" dirty="0" err="1" smtClean="0"/>
              <a:t>případech</a:t>
            </a:r>
            <a:r>
              <a:rPr lang="en-US" dirty="0" smtClean="0"/>
              <a:t> </a:t>
            </a:r>
            <a:r>
              <a:rPr lang="en-US" dirty="0" err="1" smtClean="0"/>
              <a:t>bojuj</a:t>
            </a:r>
            <a:r>
              <a:rPr lang="cs-CZ" dirty="0" smtClean="0"/>
              <a:t>í </a:t>
            </a:r>
            <a:r>
              <a:rPr lang="en-US" b="1" dirty="0" err="1" smtClean="0"/>
              <a:t>proti</a:t>
            </a:r>
            <a:r>
              <a:rPr lang="en-US" b="1" dirty="0" smtClean="0"/>
              <a:t> </a:t>
            </a:r>
            <a:r>
              <a:rPr lang="en-US" b="1" dirty="0" err="1" smtClean="0"/>
              <a:t>porušování</a:t>
            </a:r>
            <a:r>
              <a:rPr lang="en-US" b="1" dirty="0" smtClean="0"/>
              <a:t> </a:t>
            </a:r>
            <a:r>
              <a:rPr lang="en-US" b="1" dirty="0" err="1" smtClean="0"/>
              <a:t>práva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shromažďování</a:t>
            </a:r>
            <a:r>
              <a:rPr lang="en-US" b="1" dirty="0" smtClean="0"/>
              <a:t> a </a:t>
            </a:r>
            <a:r>
              <a:rPr lang="en-US" b="1" dirty="0" err="1" smtClean="0"/>
              <a:t>svobody</a:t>
            </a:r>
            <a:r>
              <a:rPr lang="en-US" b="1" dirty="0" smtClean="0"/>
              <a:t> </a:t>
            </a:r>
            <a:r>
              <a:rPr lang="en-US" b="1" dirty="0" err="1" smtClean="0"/>
              <a:t>projevu</a:t>
            </a:r>
            <a:endParaRPr lang="cs-CZ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Lidskoprávní</a:t>
            </a:r>
            <a:r>
              <a:rPr lang="cs-CZ" b="1" dirty="0" smtClean="0"/>
              <a:t> problémy soudnictví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podpo</a:t>
            </a:r>
            <a:r>
              <a:rPr lang="cs-CZ" dirty="0" err="1" smtClean="0"/>
              <a:t>ra</a:t>
            </a:r>
            <a:r>
              <a:rPr lang="cs-CZ" dirty="0" smtClean="0"/>
              <a:t> </a:t>
            </a:r>
            <a:r>
              <a:rPr lang="en-US" dirty="0" smtClean="0"/>
              <a:t> </a:t>
            </a:r>
            <a:r>
              <a:rPr lang="en-US" b="1" dirty="0" err="1" smtClean="0"/>
              <a:t>změn</a:t>
            </a:r>
            <a:r>
              <a:rPr lang="en-US" b="1" dirty="0" smtClean="0"/>
              <a:t>, </a:t>
            </a:r>
            <a:r>
              <a:rPr lang="en-US" b="1" dirty="0" err="1" smtClean="0"/>
              <a:t>které</a:t>
            </a:r>
            <a:r>
              <a:rPr lang="en-US" b="1" dirty="0" smtClean="0"/>
              <a:t> </a:t>
            </a:r>
            <a:r>
              <a:rPr lang="en-US" b="1" dirty="0" err="1" smtClean="0"/>
              <a:t>vedou</a:t>
            </a:r>
            <a:r>
              <a:rPr lang="en-US" b="1" dirty="0" smtClean="0"/>
              <a:t> </a:t>
            </a:r>
            <a:r>
              <a:rPr lang="en-US" b="1" dirty="0" err="1" smtClean="0"/>
              <a:t>ke</a:t>
            </a:r>
            <a:r>
              <a:rPr lang="en-US" b="1" dirty="0" smtClean="0"/>
              <a:t> </a:t>
            </a:r>
            <a:r>
              <a:rPr lang="en-US" b="1" dirty="0" err="1" smtClean="0"/>
              <a:t>kvalitnějšímu</a:t>
            </a:r>
            <a:r>
              <a:rPr lang="en-US" b="1" dirty="0" smtClean="0"/>
              <a:t> </a:t>
            </a:r>
            <a:r>
              <a:rPr lang="en-US" b="1" dirty="0" err="1" smtClean="0"/>
              <a:t>chodu</a:t>
            </a:r>
            <a:r>
              <a:rPr lang="en-US" b="1" dirty="0" smtClean="0"/>
              <a:t> justice</a:t>
            </a:r>
            <a:r>
              <a:rPr lang="en-US" dirty="0" smtClean="0"/>
              <a:t>. </a:t>
            </a:r>
            <a:endParaRPr lang="cs-CZ" dirty="0" smtClean="0"/>
          </a:p>
          <a:p>
            <a:r>
              <a:rPr lang="cs-CZ" dirty="0" smtClean="0"/>
              <a:t>Obrana </a:t>
            </a:r>
            <a:r>
              <a:rPr lang="en-US" b="1" dirty="0" err="1" smtClean="0"/>
              <a:t>proti</a:t>
            </a:r>
            <a:r>
              <a:rPr lang="en-US" b="1" dirty="0" smtClean="0"/>
              <a:t> </a:t>
            </a:r>
            <a:r>
              <a:rPr lang="en-US" b="1" dirty="0" err="1" smtClean="0"/>
              <a:t>soudním</a:t>
            </a:r>
            <a:r>
              <a:rPr lang="en-US" b="1" dirty="0" smtClean="0"/>
              <a:t> </a:t>
            </a:r>
            <a:r>
              <a:rPr lang="en-US" b="1" dirty="0" err="1" smtClean="0"/>
              <a:t>průtahům</a:t>
            </a:r>
            <a:endParaRPr lang="cs-CZ" dirty="0" smtClean="0"/>
          </a:p>
          <a:p>
            <a:r>
              <a:rPr lang="en-US" b="1" dirty="0" err="1" smtClean="0"/>
              <a:t>posílení</a:t>
            </a:r>
            <a:r>
              <a:rPr lang="en-US" b="1" dirty="0" smtClean="0"/>
              <a:t> </a:t>
            </a:r>
            <a:r>
              <a:rPr lang="en-US" b="1" dirty="0" err="1" smtClean="0"/>
              <a:t>práv</a:t>
            </a:r>
            <a:r>
              <a:rPr lang="en-US" b="1" dirty="0" smtClean="0"/>
              <a:t> </a:t>
            </a:r>
            <a:r>
              <a:rPr lang="en-US" b="1" dirty="0" err="1" smtClean="0"/>
              <a:t>obětí</a:t>
            </a:r>
            <a:r>
              <a:rPr lang="en-US" b="1" dirty="0" smtClean="0"/>
              <a:t> v </a:t>
            </a:r>
            <a:r>
              <a:rPr lang="en-US" b="1" dirty="0" err="1" smtClean="0"/>
              <a:t>trestním</a:t>
            </a:r>
            <a:r>
              <a:rPr lang="en-US" b="1" dirty="0" smtClean="0"/>
              <a:t> </a:t>
            </a:r>
            <a:r>
              <a:rPr lang="en-US" b="1" dirty="0" err="1" smtClean="0"/>
              <a:t>řízení</a:t>
            </a:r>
            <a:r>
              <a:rPr lang="en-US" b="1" dirty="0" smtClean="0"/>
              <a:t> </a:t>
            </a:r>
            <a:endParaRPr lang="cs-CZ" b="1" dirty="0" smtClean="0"/>
          </a:p>
          <a:p>
            <a:r>
              <a:rPr lang="en-US" b="1" dirty="0" err="1" smtClean="0"/>
              <a:t>zajištění</a:t>
            </a:r>
            <a:r>
              <a:rPr lang="en-US" b="1" dirty="0" smtClean="0"/>
              <a:t> </a:t>
            </a:r>
            <a:r>
              <a:rPr lang="en-US" b="1" dirty="0" err="1" smtClean="0"/>
              <a:t>bezplatné</a:t>
            </a:r>
            <a:r>
              <a:rPr lang="en-US" b="1" dirty="0" smtClean="0"/>
              <a:t> </a:t>
            </a:r>
            <a:r>
              <a:rPr lang="en-US" b="1" dirty="0" err="1" smtClean="0"/>
              <a:t>právní</a:t>
            </a:r>
            <a:r>
              <a:rPr lang="en-US" b="1" dirty="0" smtClean="0"/>
              <a:t> </a:t>
            </a:r>
            <a:r>
              <a:rPr lang="en-US" b="1" dirty="0" err="1" smtClean="0"/>
              <a:t>pomoci</a:t>
            </a:r>
            <a:r>
              <a:rPr lang="en-US" dirty="0" smtClean="0"/>
              <a:t>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err="1" smtClean="0"/>
              <a:t>Zastup</a:t>
            </a:r>
            <a:r>
              <a:rPr lang="cs-CZ" b="1" dirty="0" smtClean="0"/>
              <a:t>ování</a:t>
            </a:r>
            <a:r>
              <a:rPr lang="en-US" b="1" dirty="0" smtClean="0"/>
              <a:t> </a:t>
            </a:r>
            <a:r>
              <a:rPr lang="en-US" dirty="0" err="1" smtClean="0"/>
              <a:t>před</a:t>
            </a:r>
            <a:r>
              <a:rPr lang="en-US" dirty="0" smtClean="0"/>
              <a:t> </a:t>
            </a:r>
            <a:r>
              <a:rPr lang="en-US" dirty="0" err="1" smtClean="0"/>
              <a:t>českými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mezinárodními</a:t>
            </a:r>
            <a:r>
              <a:rPr lang="en-US" dirty="0" smtClean="0"/>
              <a:t> </a:t>
            </a:r>
            <a:r>
              <a:rPr lang="en-US" dirty="0" err="1" smtClean="0"/>
              <a:t>soudy</a:t>
            </a:r>
            <a:r>
              <a:rPr lang="en-US" dirty="0" smtClean="0"/>
              <a:t>.</a:t>
            </a:r>
            <a:endParaRPr lang="cs-CZ" dirty="0" smtClean="0"/>
          </a:p>
          <a:p>
            <a:pPr lvl="0"/>
            <a:r>
              <a:rPr lang="en-US" b="1" dirty="0" err="1" smtClean="0"/>
              <a:t>Připomínk</a:t>
            </a:r>
            <a:r>
              <a:rPr lang="cs-CZ" b="1" dirty="0" smtClean="0"/>
              <a:t>ování </a:t>
            </a:r>
            <a:r>
              <a:rPr lang="en-US" b="1" dirty="0" err="1" smtClean="0"/>
              <a:t>zákon</a:t>
            </a:r>
            <a:r>
              <a:rPr lang="cs-CZ" b="1" dirty="0" smtClean="0"/>
              <a:t>ů, </a:t>
            </a:r>
            <a:r>
              <a:rPr lang="en-US" dirty="0" err="1" smtClean="0"/>
              <a:t>které</a:t>
            </a:r>
            <a:r>
              <a:rPr lang="en-US" dirty="0" smtClean="0"/>
              <a:t> se </a:t>
            </a:r>
            <a:r>
              <a:rPr lang="en-US" dirty="0" err="1" smtClean="0"/>
              <a:t>týkají</a:t>
            </a:r>
            <a:r>
              <a:rPr lang="en-US" dirty="0" smtClean="0"/>
              <a:t> </a:t>
            </a:r>
            <a:r>
              <a:rPr lang="en-US" dirty="0" err="1" smtClean="0"/>
              <a:t>fungování</a:t>
            </a:r>
            <a:r>
              <a:rPr lang="en-US" dirty="0" smtClean="0"/>
              <a:t> </a:t>
            </a:r>
            <a:r>
              <a:rPr lang="en-US" dirty="0" err="1" smtClean="0"/>
              <a:t>soudů</a:t>
            </a:r>
            <a:r>
              <a:rPr lang="en-US" dirty="0" smtClean="0"/>
              <a:t> a </a:t>
            </a:r>
            <a:r>
              <a:rPr lang="en-US" dirty="0" err="1" smtClean="0"/>
              <a:t>činnosti</a:t>
            </a:r>
            <a:r>
              <a:rPr lang="en-US" dirty="0" smtClean="0"/>
              <a:t> </a:t>
            </a:r>
            <a:r>
              <a:rPr lang="en-US" dirty="0" err="1" smtClean="0"/>
              <a:t>soudních</a:t>
            </a:r>
            <a:r>
              <a:rPr lang="en-US" dirty="0" smtClean="0"/>
              <a:t> </a:t>
            </a:r>
            <a:r>
              <a:rPr lang="en-US" dirty="0" err="1" smtClean="0"/>
              <a:t>znalců</a:t>
            </a:r>
            <a:r>
              <a:rPr lang="en-US" dirty="0" smtClean="0"/>
              <a:t>.</a:t>
            </a:r>
            <a:endParaRPr lang="cs-CZ" dirty="0" smtClean="0"/>
          </a:p>
          <a:p>
            <a:pPr lvl="0"/>
            <a:r>
              <a:rPr lang="en-US" b="1" dirty="0" err="1" smtClean="0"/>
              <a:t>Př</a:t>
            </a:r>
            <a:r>
              <a:rPr lang="cs-CZ" b="1" dirty="0" err="1" smtClean="0"/>
              <a:t>íprava</a:t>
            </a:r>
            <a:r>
              <a:rPr lang="en-US" b="1" dirty="0" smtClean="0"/>
              <a:t> </a:t>
            </a:r>
            <a:r>
              <a:rPr lang="en-US" b="1" dirty="0" err="1" smtClean="0"/>
              <a:t>seminář</a:t>
            </a:r>
            <a:r>
              <a:rPr lang="cs-CZ" b="1" smtClean="0"/>
              <a:t>ů</a:t>
            </a:r>
            <a:r>
              <a:rPr lang="en-US" b="1" smtClean="0"/>
              <a:t> </a:t>
            </a:r>
            <a:r>
              <a:rPr lang="en-US" dirty="0" smtClean="0"/>
              <a:t>pro </a:t>
            </a:r>
            <a:r>
              <a:rPr lang="en-US" dirty="0" err="1" smtClean="0"/>
              <a:t>soudce</a:t>
            </a:r>
            <a:r>
              <a:rPr lang="en-US" dirty="0" smtClean="0"/>
              <a:t>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Férová škola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principy</a:t>
            </a:r>
            <a:r>
              <a:rPr lang="en-US" dirty="0" smtClean="0"/>
              <a:t> </a:t>
            </a:r>
            <a:r>
              <a:rPr lang="en-US" b="1" dirty="0" err="1" smtClean="0"/>
              <a:t>inkluzivního</a:t>
            </a:r>
            <a:r>
              <a:rPr lang="en-US" b="1" dirty="0" smtClean="0"/>
              <a:t> </a:t>
            </a:r>
            <a:r>
              <a:rPr lang="en-US" b="1" dirty="0" err="1" smtClean="0"/>
              <a:t>vzděláv</a:t>
            </a:r>
            <a:r>
              <a:rPr lang="cs-CZ" b="1" dirty="0" err="1" smtClean="0"/>
              <a:t>ání</a:t>
            </a:r>
            <a:endParaRPr lang="cs-CZ" b="1" dirty="0" smtClean="0"/>
          </a:p>
          <a:p>
            <a:r>
              <a:rPr lang="en-US" b="1" dirty="0" err="1" smtClean="0"/>
              <a:t>individuální</a:t>
            </a:r>
            <a:r>
              <a:rPr lang="en-US" b="1" dirty="0" smtClean="0"/>
              <a:t> </a:t>
            </a:r>
            <a:r>
              <a:rPr lang="en-US" b="1" dirty="0" err="1" smtClean="0"/>
              <a:t>integraci</a:t>
            </a:r>
            <a:r>
              <a:rPr lang="cs-CZ" b="1" dirty="0" smtClean="0"/>
              <a:t>e</a:t>
            </a:r>
            <a:r>
              <a:rPr lang="en-US" b="1" dirty="0" err="1" smtClean="0"/>
              <a:t>žáků</a:t>
            </a:r>
            <a:r>
              <a:rPr lang="en-US" dirty="0" smtClean="0"/>
              <a:t>. </a:t>
            </a:r>
            <a:endParaRPr lang="cs-CZ" dirty="0" smtClean="0"/>
          </a:p>
          <a:p>
            <a:r>
              <a:rPr lang="en-US" dirty="0" err="1" smtClean="0"/>
              <a:t>Vytváře</a:t>
            </a:r>
            <a:r>
              <a:rPr lang="cs-CZ" dirty="0" smtClean="0"/>
              <a:t>ní </a:t>
            </a:r>
            <a:r>
              <a:rPr lang="en-US" b="1" dirty="0" err="1" smtClean="0"/>
              <a:t>spravedlivé</a:t>
            </a:r>
            <a:r>
              <a:rPr lang="cs-CZ" b="1" dirty="0" smtClean="0"/>
              <a:t>ho </a:t>
            </a:r>
            <a:r>
              <a:rPr lang="en-US" b="1" dirty="0" err="1" smtClean="0"/>
              <a:t>prostředí</a:t>
            </a:r>
            <a:r>
              <a:rPr lang="en-US" dirty="0" smtClean="0"/>
              <a:t> pro </a:t>
            </a:r>
            <a:r>
              <a:rPr lang="en-US" dirty="0" err="1" smtClean="0"/>
              <a:t>všechny</a:t>
            </a:r>
            <a:r>
              <a:rPr lang="en-US" dirty="0" smtClean="0"/>
              <a:t> </a:t>
            </a:r>
            <a:r>
              <a:rPr lang="en-US" dirty="0" err="1" smtClean="0"/>
              <a:t>děti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b="1" dirty="0" err="1" smtClean="0"/>
              <a:t>využ</a:t>
            </a:r>
            <a:r>
              <a:rPr lang="cs-CZ" b="1" dirty="0" err="1" smtClean="0"/>
              <a:t>ití</a:t>
            </a:r>
            <a:r>
              <a:rPr lang="en-US" b="1" dirty="0" smtClean="0"/>
              <a:t> </a:t>
            </a:r>
            <a:r>
              <a:rPr lang="en-US" b="1" dirty="0" err="1" smtClean="0"/>
              <a:t>potenciálu</a:t>
            </a:r>
            <a:r>
              <a:rPr lang="en-US" b="1" dirty="0" smtClean="0"/>
              <a:t> </a:t>
            </a:r>
            <a:r>
              <a:rPr lang="en-US" b="1" dirty="0" err="1" smtClean="0"/>
              <a:t>každého</a:t>
            </a:r>
            <a:r>
              <a:rPr lang="en-US" b="1" dirty="0" smtClean="0"/>
              <a:t> </a:t>
            </a:r>
            <a:r>
              <a:rPr lang="en-US" b="1" dirty="0" err="1" smtClean="0"/>
              <a:t>jedince</a:t>
            </a:r>
            <a:r>
              <a:rPr lang="en-US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Olympiáda lidských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 smtClean="0"/>
              <a:t>Cílem</a:t>
            </a:r>
            <a:r>
              <a:rPr lang="en-US" dirty="0" smtClean="0"/>
              <a:t> je </a:t>
            </a:r>
            <a:r>
              <a:rPr lang="en-US" dirty="0" err="1" smtClean="0"/>
              <a:t>atraktivní</a:t>
            </a:r>
            <a:r>
              <a:rPr lang="en-US" dirty="0" smtClean="0"/>
              <a:t> </a:t>
            </a:r>
            <a:r>
              <a:rPr lang="en-US" dirty="0" err="1" smtClean="0"/>
              <a:t>formou</a:t>
            </a:r>
            <a:r>
              <a:rPr lang="cs-CZ" dirty="0" smtClean="0"/>
              <a:t>: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zvýšit</a:t>
            </a:r>
            <a:r>
              <a:rPr lang="en-US" dirty="0" smtClean="0"/>
              <a:t> </a:t>
            </a:r>
            <a:r>
              <a:rPr lang="en-US" dirty="0" err="1" smtClean="0"/>
              <a:t>informovanost</a:t>
            </a:r>
            <a:r>
              <a:rPr lang="en-US" dirty="0" smtClean="0"/>
              <a:t> </a:t>
            </a:r>
            <a:r>
              <a:rPr lang="en-US" dirty="0" err="1" smtClean="0"/>
              <a:t>studentů</a:t>
            </a:r>
            <a:r>
              <a:rPr lang="en-US" dirty="0" smtClean="0"/>
              <a:t> </a:t>
            </a:r>
            <a:r>
              <a:rPr lang="en-US" dirty="0" err="1" smtClean="0"/>
              <a:t>středních</a:t>
            </a:r>
            <a:r>
              <a:rPr lang="en-US" dirty="0" smtClean="0"/>
              <a:t> </a:t>
            </a:r>
            <a:r>
              <a:rPr lang="en-US" dirty="0" err="1" smtClean="0"/>
              <a:t>škol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err="1" smtClean="0"/>
              <a:t>podporovat</a:t>
            </a:r>
            <a:r>
              <a:rPr lang="en-US" dirty="0" smtClean="0"/>
              <a:t> </a:t>
            </a:r>
            <a:r>
              <a:rPr lang="en-US" dirty="0" err="1" smtClean="0"/>
              <a:t>zájem</a:t>
            </a:r>
            <a:r>
              <a:rPr lang="en-US" dirty="0" smtClean="0"/>
              <a:t> </a:t>
            </a:r>
            <a:r>
              <a:rPr lang="en-US" dirty="0" err="1" smtClean="0"/>
              <a:t>mladých</a:t>
            </a:r>
            <a:r>
              <a:rPr lang="en-US" dirty="0" smtClean="0"/>
              <a:t> </a:t>
            </a:r>
            <a:r>
              <a:rPr lang="en-US" dirty="0" err="1" smtClean="0"/>
              <a:t>lidí</a:t>
            </a:r>
            <a:r>
              <a:rPr lang="en-US" dirty="0" smtClean="0"/>
              <a:t> </a:t>
            </a:r>
            <a:r>
              <a:rPr lang="en-US" dirty="0" err="1" smtClean="0"/>
              <a:t>poznávat</a:t>
            </a:r>
            <a:r>
              <a:rPr lang="en-US" dirty="0" smtClean="0"/>
              <a:t>, </a:t>
            </a:r>
            <a:r>
              <a:rPr lang="en-US" dirty="0" err="1" smtClean="0"/>
              <a:t>uvědomovat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a </a:t>
            </a:r>
            <a:r>
              <a:rPr lang="en-US" dirty="0" err="1" smtClean="0"/>
              <a:t>respektovat</a:t>
            </a:r>
            <a:r>
              <a:rPr lang="en-US" dirty="0" smtClean="0"/>
              <a:t> </a:t>
            </a:r>
            <a:r>
              <a:rPr lang="en-US" dirty="0" err="1" smtClean="0"/>
              <a:t>kulturní</a:t>
            </a:r>
            <a:r>
              <a:rPr lang="en-US" dirty="0" smtClean="0"/>
              <a:t> </a:t>
            </a:r>
            <a:r>
              <a:rPr lang="en-US" dirty="0" err="1" smtClean="0"/>
              <a:t>rozmanitost</a:t>
            </a:r>
            <a:r>
              <a:rPr lang="en-US" dirty="0" smtClean="0"/>
              <a:t> </a:t>
            </a:r>
            <a:r>
              <a:rPr lang="en-US" dirty="0" err="1" smtClean="0"/>
              <a:t>lidské</a:t>
            </a:r>
            <a:r>
              <a:rPr lang="en-US" dirty="0" smtClean="0"/>
              <a:t> </a:t>
            </a:r>
            <a:r>
              <a:rPr lang="en-US" dirty="0" err="1" smtClean="0"/>
              <a:t>společnosti</a:t>
            </a:r>
            <a:endParaRPr lang="cs-CZ" dirty="0" smtClean="0"/>
          </a:p>
          <a:p>
            <a:r>
              <a:rPr lang="en-US" dirty="0" err="1" smtClean="0"/>
              <a:t>vysvětlit</a:t>
            </a:r>
            <a:r>
              <a:rPr lang="en-US" dirty="0" smtClean="0"/>
              <a:t>  </a:t>
            </a:r>
            <a:r>
              <a:rPr lang="en-US" dirty="0" err="1" smtClean="0"/>
              <a:t>důležitost</a:t>
            </a:r>
            <a:r>
              <a:rPr lang="en-US" dirty="0" smtClean="0"/>
              <a:t> </a:t>
            </a:r>
            <a:r>
              <a:rPr lang="en-US" dirty="0" err="1" smtClean="0"/>
              <a:t>obhajoby</a:t>
            </a:r>
            <a:r>
              <a:rPr lang="en-US" dirty="0" smtClean="0"/>
              <a:t> </a:t>
            </a:r>
            <a:r>
              <a:rPr lang="en-US" dirty="0" err="1" smtClean="0"/>
              <a:t>lidských</a:t>
            </a:r>
            <a:r>
              <a:rPr lang="en-US" dirty="0" smtClean="0"/>
              <a:t> </a:t>
            </a:r>
            <a:r>
              <a:rPr lang="en-US" dirty="0" err="1" smtClean="0"/>
              <a:t>práv</a:t>
            </a:r>
            <a:r>
              <a:rPr lang="en-US" dirty="0" smtClean="0"/>
              <a:t> pro </a:t>
            </a:r>
            <a:r>
              <a:rPr lang="en-US" dirty="0" err="1" smtClean="0"/>
              <a:t>všechny</a:t>
            </a:r>
            <a:r>
              <a:rPr lang="en-US" dirty="0" smtClean="0"/>
              <a:t> </a:t>
            </a:r>
            <a:r>
              <a:rPr lang="en-US" dirty="0" err="1" smtClean="0"/>
              <a:t>členy</a:t>
            </a:r>
            <a:r>
              <a:rPr lang="en-US" dirty="0" smtClean="0"/>
              <a:t> </a:t>
            </a:r>
            <a:r>
              <a:rPr lang="en-US" dirty="0" err="1" smtClean="0"/>
              <a:t>společnosti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err="1" smtClean="0"/>
              <a:t>upozornit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nebezpečí</a:t>
            </a:r>
            <a:r>
              <a:rPr lang="en-US" dirty="0" smtClean="0"/>
              <a:t> </a:t>
            </a:r>
            <a:r>
              <a:rPr lang="en-US" dirty="0" err="1" smtClean="0"/>
              <a:t>různých</a:t>
            </a:r>
            <a:r>
              <a:rPr lang="en-US" dirty="0" smtClean="0"/>
              <a:t> </a:t>
            </a:r>
            <a:r>
              <a:rPr lang="en-US" dirty="0" err="1" smtClean="0"/>
              <a:t>forem</a:t>
            </a:r>
            <a:r>
              <a:rPr lang="en-US" dirty="0" smtClean="0"/>
              <a:t> intolerance, </a:t>
            </a:r>
            <a:r>
              <a:rPr lang="en-US" dirty="0" err="1" smtClean="0"/>
              <a:t>diskriminace</a:t>
            </a:r>
            <a:r>
              <a:rPr lang="en-US" dirty="0" smtClean="0"/>
              <a:t>, </a:t>
            </a:r>
            <a:r>
              <a:rPr lang="en-US" dirty="0" err="1" smtClean="0"/>
              <a:t>extremismu</a:t>
            </a:r>
            <a:r>
              <a:rPr lang="en-US" dirty="0" smtClean="0"/>
              <a:t> a </a:t>
            </a:r>
            <a:r>
              <a:rPr lang="en-US" dirty="0" err="1" smtClean="0"/>
              <a:t>rasismu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Soutěž svojí formou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motivuje</a:t>
            </a:r>
            <a:r>
              <a:rPr lang="en-US" dirty="0" smtClean="0"/>
              <a:t> k </a:t>
            </a:r>
            <a:r>
              <a:rPr lang="en-US" dirty="0" err="1" smtClean="0"/>
              <a:t>systematicknejmodernější</a:t>
            </a:r>
            <a:r>
              <a:rPr lang="en-US" dirty="0" smtClean="0"/>
              <a:t> é </a:t>
            </a:r>
            <a:r>
              <a:rPr lang="en-US" dirty="0" err="1" smtClean="0"/>
              <a:t>práci</a:t>
            </a:r>
            <a:r>
              <a:rPr lang="en-US" dirty="0" smtClean="0"/>
              <a:t>, </a:t>
            </a:r>
            <a:r>
              <a:rPr lang="en-US" dirty="0" err="1" smtClean="0"/>
              <a:t>vedoucí</a:t>
            </a:r>
            <a:r>
              <a:rPr lang="en-US" dirty="0" smtClean="0"/>
              <a:t> k </a:t>
            </a:r>
            <a:r>
              <a:rPr lang="en-US" dirty="0" err="1" smtClean="0"/>
              <a:t>rozvoji</a:t>
            </a:r>
            <a:r>
              <a:rPr lang="en-US" dirty="0" smtClean="0"/>
              <a:t> </a:t>
            </a:r>
            <a:r>
              <a:rPr lang="en-US" dirty="0" err="1" smtClean="0"/>
              <a:t>osobnosti</a:t>
            </a:r>
            <a:endParaRPr lang="cs-CZ" dirty="0" smtClean="0"/>
          </a:p>
          <a:p>
            <a:r>
              <a:rPr lang="en-US" dirty="0" err="1" smtClean="0"/>
              <a:t>Využívá</a:t>
            </a:r>
            <a:r>
              <a:rPr lang="en-US" dirty="0" smtClean="0"/>
              <a:t> </a:t>
            </a:r>
            <a:r>
              <a:rPr lang="en-US" dirty="0" err="1" smtClean="0"/>
              <a:t>inovativní</a:t>
            </a:r>
            <a:r>
              <a:rPr lang="en-US" dirty="0" smtClean="0"/>
              <a:t> a </a:t>
            </a:r>
            <a:r>
              <a:rPr lang="en-US" dirty="0" err="1" smtClean="0"/>
              <a:t>prvky</a:t>
            </a:r>
            <a:r>
              <a:rPr lang="en-US" dirty="0" smtClean="0"/>
              <a:t> </a:t>
            </a:r>
            <a:r>
              <a:rPr lang="en-US" dirty="0" err="1" smtClean="0"/>
              <a:t>vzdělávání</a:t>
            </a:r>
            <a:r>
              <a:rPr lang="en-US" dirty="0" smtClean="0"/>
              <a:t> — </a:t>
            </a:r>
            <a:r>
              <a:rPr lang="en-US" dirty="0" err="1" smtClean="0"/>
              <a:t>rozvíjí</a:t>
            </a:r>
            <a:r>
              <a:rPr lang="en-US" dirty="0" smtClean="0"/>
              <a:t> </a:t>
            </a:r>
            <a:r>
              <a:rPr lang="en-US" dirty="0" err="1" smtClean="0"/>
              <a:t>kreativitu</a:t>
            </a:r>
            <a:r>
              <a:rPr lang="en-US" dirty="0" smtClean="0"/>
              <a:t>, </a:t>
            </a:r>
            <a:r>
              <a:rPr lang="en-US" dirty="0" err="1" smtClean="0"/>
              <a:t>komunikačně</a:t>
            </a:r>
            <a:r>
              <a:rPr lang="en-US" dirty="0" smtClean="0"/>
              <a:t> – </a:t>
            </a:r>
            <a:r>
              <a:rPr lang="en-US" dirty="0" err="1" smtClean="0"/>
              <a:t>prezentační</a:t>
            </a:r>
            <a:r>
              <a:rPr lang="en-US" dirty="0" smtClean="0"/>
              <a:t> </a:t>
            </a:r>
            <a:r>
              <a:rPr lang="en-US" dirty="0" err="1" smtClean="0"/>
              <a:t>schopnosti</a:t>
            </a:r>
            <a:r>
              <a:rPr lang="en-US" dirty="0" smtClean="0"/>
              <a:t>, </a:t>
            </a:r>
            <a:r>
              <a:rPr lang="en-US" dirty="0" err="1" smtClean="0"/>
              <a:t>argumentační</a:t>
            </a:r>
            <a:r>
              <a:rPr lang="en-US" dirty="0" smtClean="0"/>
              <a:t> </a:t>
            </a:r>
            <a:r>
              <a:rPr lang="en-US" dirty="0" err="1" smtClean="0"/>
              <a:t>techniky</a:t>
            </a:r>
            <a:r>
              <a:rPr lang="en-US" dirty="0" smtClean="0"/>
              <a:t>  </a:t>
            </a:r>
            <a:endParaRPr lang="cs-CZ" dirty="0" smtClean="0"/>
          </a:p>
          <a:p>
            <a:r>
              <a:rPr lang="cs-CZ" dirty="0" err="1" smtClean="0"/>
              <a:t>C</a:t>
            </a:r>
            <a:r>
              <a:rPr lang="en-US" dirty="0" err="1" smtClean="0"/>
              <a:t>ílí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formování</a:t>
            </a:r>
            <a:r>
              <a:rPr lang="en-US" dirty="0" smtClean="0"/>
              <a:t> </a:t>
            </a:r>
            <a:r>
              <a:rPr lang="en-US" dirty="0" err="1" smtClean="0"/>
              <a:t>vlastních</a:t>
            </a:r>
            <a:r>
              <a:rPr lang="en-US" dirty="0" smtClean="0"/>
              <a:t> </a:t>
            </a:r>
            <a:r>
              <a:rPr lang="en-US" dirty="0" err="1" smtClean="0"/>
              <a:t>názorů</a:t>
            </a:r>
            <a:endParaRPr lang="cs-CZ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Koncepce projektu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vytváří</a:t>
            </a:r>
            <a:r>
              <a:rPr lang="en-US" dirty="0" smtClean="0"/>
              <a:t> a </a:t>
            </a:r>
            <a:r>
              <a:rPr lang="en-US" dirty="0" err="1" smtClean="0"/>
              <a:t>posiluje</a:t>
            </a:r>
            <a:r>
              <a:rPr lang="en-US" dirty="0" smtClean="0"/>
              <a:t> </a:t>
            </a:r>
            <a:r>
              <a:rPr lang="en-US" dirty="0" err="1" smtClean="0"/>
              <a:t>spojení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neformálními</a:t>
            </a:r>
            <a:r>
              <a:rPr lang="en-US" dirty="0" smtClean="0"/>
              <a:t> </a:t>
            </a:r>
            <a:r>
              <a:rPr lang="en-US" dirty="0" err="1" smtClean="0"/>
              <a:t>skupinami</a:t>
            </a:r>
            <a:r>
              <a:rPr lang="en-US" dirty="0" smtClean="0"/>
              <a:t> a </a:t>
            </a:r>
            <a:r>
              <a:rPr lang="en-US" dirty="0" err="1" smtClean="0"/>
              <a:t>jednotlivci</a:t>
            </a:r>
            <a:r>
              <a:rPr lang="en-US" dirty="0" smtClean="0"/>
              <a:t> (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jednotlivých</a:t>
            </a:r>
            <a:r>
              <a:rPr lang="en-US" dirty="0" smtClean="0"/>
              <a:t> </a:t>
            </a:r>
            <a:r>
              <a:rPr lang="en-US" dirty="0" err="1" smtClean="0"/>
              <a:t>školách</a:t>
            </a:r>
            <a:r>
              <a:rPr lang="en-US" dirty="0" smtClean="0"/>
              <a:t>) “</a:t>
            </a:r>
            <a:r>
              <a:rPr lang="en-US" dirty="0" err="1" smtClean="0"/>
              <a:t>neoficiální</a:t>
            </a:r>
            <a:r>
              <a:rPr lang="en-US" dirty="0" smtClean="0"/>
              <a:t>” </a:t>
            </a:r>
            <a:r>
              <a:rPr lang="en-US" dirty="0" err="1" smtClean="0"/>
              <a:t>cestou</a:t>
            </a:r>
            <a:r>
              <a:rPr lang="en-US" dirty="0" smtClean="0"/>
              <a:t>, </a:t>
            </a:r>
            <a:r>
              <a:rPr lang="en-US" dirty="0" err="1" smtClean="0"/>
              <a:t>která</a:t>
            </a:r>
            <a:r>
              <a:rPr lang="en-US" dirty="0" smtClean="0"/>
              <a:t> je pro </a:t>
            </a:r>
            <a:r>
              <a:rPr lang="en-US" dirty="0" err="1" smtClean="0"/>
              <a:t>studenty</a:t>
            </a:r>
            <a:r>
              <a:rPr lang="en-US" dirty="0" smtClean="0"/>
              <a:t> </a:t>
            </a:r>
            <a:r>
              <a:rPr lang="en-US" dirty="0" err="1" smtClean="0"/>
              <a:t>atraktivnější</a:t>
            </a:r>
            <a:r>
              <a:rPr lang="en-US" dirty="0" smtClean="0"/>
              <a:t> </a:t>
            </a:r>
            <a:r>
              <a:rPr lang="en-US" dirty="0" err="1" smtClean="0"/>
              <a:t>než</a:t>
            </a:r>
            <a:r>
              <a:rPr lang="en-US" dirty="0" smtClean="0"/>
              <a:t> </a:t>
            </a:r>
            <a:r>
              <a:rPr lang="en-US" dirty="0" err="1" smtClean="0"/>
              <a:t>klasické</a:t>
            </a:r>
            <a:r>
              <a:rPr lang="en-US" dirty="0" smtClean="0"/>
              <a:t> </a:t>
            </a:r>
            <a:r>
              <a:rPr lang="en-US" dirty="0" err="1" smtClean="0"/>
              <a:t>školní</a:t>
            </a:r>
            <a:r>
              <a:rPr lang="en-US" dirty="0" smtClean="0"/>
              <a:t> </a:t>
            </a:r>
            <a:r>
              <a:rPr lang="en-US" dirty="0" err="1" smtClean="0"/>
              <a:t>aktivity</a:t>
            </a:r>
            <a:endParaRPr lang="cs-CZ" dirty="0" smtClean="0"/>
          </a:p>
          <a:p>
            <a:r>
              <a:rPr lang="en-US" smtClean="0"/>
              <a:t>www.legeshumanae.cz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Vláda ČR a lidská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hlinkClick r:id="rId2"/>
              </a:rPr>
              <a:t>Petr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Mareš</a:t>
            </a:r>
            <a:r>
              <a:rPr lang="cs-CZ" dirty="0" smtClean="0"/>
              <a:t> </a:t>
            </a:r>
            <a:r>
              <a:rPr lang="en-US" dirty="0" smtClean="0"/>
              <a:t>US-DEU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en-US" dirty="0" smtClean="0">
                <a:hlinkClick r:id="rId3"/>
              </a:rPr>
              <a:t>15. </a:t>
            </a:r>
            <a:r>
              <a:rPr lang="en-US" dirty="0" err="1" smtClean="0">
                <a:hlinkClick r:id="rId3"/>
              </a:rPr>
              <a:t>července</a:t>
            </a:r>
            <a:r>
              <a:rPr lang="cs-CZ" dirty="0" smtClean="0"/>
              <a:t> </a:t>
            </a:r>
            <a:r>
              <a:rPr lang="en-US" dirty="0" smtClean="0">
                <a:hlinkClick r:id="rId4"/>
              </a:rPr>
              <a:t>2002</a:t>
            </a:r>
            <a:r>
              <a:rPr lang="en-US" dirty="0" smtClean="0"/>
              <a:t> – </a:t>
            </a:r>
            <a:r>
              <a:rPr lang="en-US" dirty="0" smtClean="0">
                <a:hlinkClick r:id="rId5"/>
              </a:rPr>
              <a:t>4. </a:t>
            </a:r>
            <a:r>
              <a:rPr lang="en-US" dirty="0" err="1" smtClean="0">
                <a:hlinkClick r:id="rId5"/>
              </a:rPr>
              <a:t>srpna</a:t>
            </a:r>
            <a:r>
              <a:rPr lang="cs-CZ" dirty="0" smtClean="0"/>
              <a:t> </a:t>
            </a:r>
            <a:r>
              <a:rPr lang="en-US" dirty="0" smtClean="0">
                <a:hlinkClick r:id="rId6"/>
              </a:rPr>
              <a:t>2004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místopředseda</a:t>
            </a:r>
            <a:r>
              <a:rPr lang="en-US" dirty="0" smtClean="0"/>
              <a:t> </a:t>
            </a:r>
            <a:r>
              <a:rPr lang="en-US" dirty="0" err="1" smtClean="0"/>
              <a:t>vlády</a:t>
            </a:r>
            <a:r>
              <a:rPr lang="en-US" dirty="0" smtClean="0"/>
              <a:t> pro </a:t>
            </a:r>
            <a:r>
              <a:rPr lang="en-US" dirty="0" err="1" smtClean="0"/>
              <a:t>výzkum</a:t>
            </a:r>
            <a:r>
              <a:rPr lang="en-US" dirty="0" smtClean="0"/>
              <a:t> a </a:t>
            </a:r>
            <a:r>
              <a:rPr lang="en-US" dirty="0" err="1" smtClean="0"/>
              <a:t>vývoj</a:t>
            </a:r>
            <a:r>
              <a:rPr lang="en-US" dirty="0" smtClean="0"/>
              <a:t>, </a:t>
            </a:r>
            <a:r>
              <a:rPr lang="en-US" dirty="0" err="1" smtClean="0"/>
              <a:t>lidská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a </a:t>
            </a:r>
            <a:r>
              <a:rPr lang="en-US" dirty="0" err="1" smtClean="0"/>
              <a:t>lidské</a:t>
            </a:r>
            <a:r>
              <a:rPr lang="en-US" dirty="0" smtClean="0"/>
              <a:t> </a:t>
            </a:r>
            <a:r>
              <a:rPr lang="en-US" dirty="0" err="1" smtClean="0"/>
              <a:t>zdroje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en-US" dirty="0" err="1" smtClean="0">
                <a:hlinkClick r:id="rId7"/>
              </a:rPr>
              <a:t>Džamila</a:t>
            </a:r>
            <a:r>
              <a:rPr lang="en-US" dirty="0" smtClean="0">
                <a:hlinkClick r:id="rId7"/>
              </a:rPr>
              <a:t> </a:t>
            </a:r>
            <a:r>
              <a:rPr lang="en-US" dirty="0" err="1" smtClean="0">
                <a:hlinkClick r:id="rId7"/>
              </a:rPr>
              <a:t>Stehlíková</a:t>
            </a:r>
            <a:r>
              <a:rPr lang="cs-CZ" dirty="0" smtClean="0"/>
              <a:t> </a:t>
            </a:r>
            <a:r>
              <a:rPr lang="en-US" dirty="0" smtClean="0"/>
              <a:t>S</a:t>
            </a:r>
            <a:r>
              <a:rPr lang="cs-CZ" dirty="0" smtClean="0"/>
              <a:t>Z</a:t>
            </a:r>
          </a:p>
          <a:p>
            <a:pPr>
              <a:buNone/>
            </a:pPr>
            <a:r>
              <a:rPr lang="en-US" dirty="0" smtClean="0">
                <a:hlinkClick r:id="rId8"/>
              </a:rPr>
              <a:t>9. </a:t>
            </a:r>
            <a:r>
              <a:rPr lang="en-US" dirty="0" err="1" smtClean="0">
                <a:hlinkClick r:id="rId8"/>
              </a:rPr>
              <a:t>ledna</a:t>
            </a:r>
            <a:r>
              <a:rPr lang="cs-CZ" dirty="0" smtClean="0"/>
              <a:t> </a:t>
            </a:r>
            <a:r>
              <a:rPr lang="en-US" dirty="0" smtClean="0">
                <a:hlinkClick r:id="rId9"/>
              </a:rPr>
              <a:t>2007</a:t>
            </a:r>
            <a:r>
              <a:rPr lang="en-US" dirty="0" smtClean="0"/>
              <a:t> – </a:t>
            </a:r>
            <a:r>
              <a:rPr lang="en-US" dirty="0" smtClean="0">
                <a:hlinkClick r:id="rId10"/>
              </a:rPr>
              <a:t>23. </a:t>
            </a:r>
            <a:r>
              <a:rPr lang="en-US" dirty="0" err="1" smtClean="0">
                <a:hlinkClick r:id="rId10"/>
              </a:rPr>
              <a:t>ledna</a:t>
            </a:r>
            <a:r>
              <a:rPr lang="cs-CZ" dirty="0" smtClean="0"/>
              <a:t> </a:t>
            </a:r>
            <a:r>
              <a:rPr lang="en-US" dirty="0" smtClean="0">
                <a:hlinkClick r:id="rId11"/>
              </a:rPr>
              <a:t>2009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ministryně</a:t>
            </a:r>
            <a:r>
              <a:rPr lang="en-US" dirty="0" smtClean="0"/>
              <a:t> pro </a:t>
            </a:r>
            <a:r>
              <a:rPr lang="en-US" dirty="0" err="1" smtClean="0"/>
              <a:t>lidská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a </a:t>
            </a:r>
            <a:r>
              <a:rPr lang="en-US" dirty="0" err="1" smtClean="0"/>
              <a:t>národnostní</a:t>
            </a:r>
            <a:r>
              <a:rPr lang="en-US" dirty="0" smtClean="0"/>
              <a:t> </a:t>
            </a:r>
            <a:r>
              <a:rPr lang="en-US" dirty="0" err="1" smtClean="0"/>
              <a:t>menšiny</a:t>
            </a: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M</a:t>
            </a:r>
            <a:r>
              <a:rPr lang="en-US" dirty="0" err="1" smtClean="0">
                <a:hlinkClick r:id="rId2"/>
              </a:rPr>
              <a:t>ichael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Kocáb</a:t>
            </a:r>
            <a:r>
              <a:rPr lang="cs-CZ" dirty="0" smtClean="0"/>
              <a:t> </a:t>
            </a:r>
            <a:r>
              <a:rPr lang="en-US" dirty="0" err="1" smtClean="0"/>
              <a:t>nestraník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>
                <a:hlinkClick r:id="rId3"/>
              </a:rPr>
              <a:t>Stranu</a:t>
            </a:r>
            <a:r>
              <a:rPr lang="en-US" dirty="0" smtClean="0">
                <a:hlinkClick r:id="rId3"/>
              </a:rPr>
              <a:t> </a:t>
            </a:r>
            <a:r>
              <a:rPr lang="en-US" dirty="0" err="1" smtClean="0">
                <a:hlinkClick r:id="rId3"/>
              </a:rPr>
              <a:t>zelených</a:t>
            </a:r>
            <a:endParaRPr lang="cs-CZ" dirty="0" smtClean="0"/>
          </a:p>
          <a:p>
            <a:pPr>
              <a:buNone/>
            </a:pPr>
            <a:r>
              <a:rPr lang="en-US" dirty="0" smtClean="0">
                <a:hlinkClick r:id="rId4"/>
              </a:rPr>
              <a:t>23. </a:t>
            </a:r>
            <a:r>
              <a:rPr lang="en-US" dirty="0" err="1" smtClean="0">
                <a:hlinkClick r:id="rId4"/>
              </a:rPr>
              <a:t>ledna</a:t>
            </a:r>
            <a:r>
              <a:rPr lang="cs-CZ" dirty="0" smtClean="0"/>
              <a:t> </a:t>
            </a:r>
            <a:r>
              <a:rPr lang="en-US" dirty="0" smtClean="0">
                <a:hlinkClick r:id="rId5"/>
              </a:rPr>
              <a:t>2009</a:t>
            </a:r>
            <a:r>
              <a:rPr lang="en-US" dirty="0" smtClean="0"/>
              <a:t> – </a:t>
            </a:r>
            <a:r>
              <a:rPr lang="en-US" dirty="0" smtClean="0">
                <a:hlinkClick r:id="rId6"/>
              </a:rPr>
              <a:t>29. </a:t>
            </a:r>
            <a:r>
              <a:rPr lang="en-US" dirty="0" err="1" smtClean="0">
                <a:hlinkClick r:id="rId6"/>
              </a:rPr>
              <a:t>března</a:t>
            </a:r>
            <a:r>
              <a:rPr lang="cs-CZ" dirty="0" smtClean="0"/>
              <a:t> </a:t>
            </a:r>
            <a:r>
              <a:rPr lang="en-US" dirty="0" smtClean="0">
                <a:hlinkClick r:id="rId7"/>
              </a:rPr>
              <a:t>2010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ministr</a:t>
            </a:r>
            <a:r>
              <a:rPr lang="en-US" dirty="0" smtClean="0"/>
              <a:t> pro </a:t>
            </a:r>
            <a:r>
              <a:rPr lang="en-US" dirty="0" err="1" smtClean="0"/>
              <a:t>lidská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a </a:t>
            </a:r>
            <a:r>
              <a:rPr lang="en-US" dirty="0" err="1" smtClean="0"/>
              <a:t>národnostní</a:t>
            </a:r>
            <a:r>
              <a:rPr lang="en-US" dirty="0" smtClean="0"/>
              <a:t> </a:t>
            </a:r>
            <a:r>
              <a:rPr lang="en-US" dirty="0" err="1" smtClean="0"/>
              <a:t>menšiny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en-US" dirty="0" err="1" smtClean="0">
                <a:hlinkClick r:id="rId8"/>
              </a:rPr>
              <a:t>Vláda</a:t>
            </a:r>
            <a:r>
              <a:rPr lang="en-US" dirty="0" smtClean="0">
                <a:hlinkClick r:id="rId8"/>
              </a:rPr>
              <a:t> Jana </a:t>
            </a:r>
            <a:r>
              <a:rPr lang="en-US" dirty="0" err="1" smtClean="0">
                <a:hlinkClick r:id="rId8"/>
              </a:rPr>
              <a:t>Fischera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en-US" dirty="0" err="1" smtClean="0">
                <a:hlinkClick r:id="rId9"/>
              </a:rPr>
              <a:t>Jiří</a:t>
            </a:r>
            <a:r>
              <a:rPr lang="en-US" dirty="0" smtClean="0">
                <a:hlinkClick r:id="rId9"/>
              </a:rPr>
              <a:t> </a:t>
            </a:r>
            <a:r>
              <a:rPr lang="en-US" dirty="0" err="1" smtClean="0">
                <a:hlinkClick r:id="rId9"/>
              </a:rPr>
              <a:t>Dienstbier</a:t>
            </a:r>
            <a:r>
              <a:rPr lang="en-US" dirty="0" smtClean="0">
                <a:hlinkClick r:id="rId9"/>
              </a:rPr>
              <a:t> </a:t>
            </a:r>
            <a:r>
              <a:rPr lang="en-US" dirty="0" err="1" smtClean="0">
                <a:hlinkClick r:id="rId9"/>
              </a:rPr>
              <a:t>mladší</a:t>
            </a:r>
            <a:r>
              <a:rPr lang="cs-CZ" dirty="0" smtClean="0"/>
              <a:t>  </a:t>
            </a:r>
            <a:r>
              <a:rPr lang="en-US" dirty="0" smtClean="0">
                <a:hlinkClick r:id="rId10"/>
              </a:rPr>
              <a:t>ČSSD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smtClean="0">
                <a:hlinkClick r:id="rId11"/>
              </a:rPr>
              <a:t>29. </a:t>
            </a:r>
            <a:r>
              <a:rPr lang="en-US" dirty="0" err="1" smtClean="0">
                <a:hlinkClick r:id="rId11"/>
              </a:rPr>
              <a:t>ledna</a:t>
            </a:r>
            <a:r>
              <a:rPr lang="cs-CZ" dirty="0" smtClean="0"/>
              <a:t> </a:t>
            </a:r>
            <a:r>
              <a:rPr lang="en-US" dirty="0" smtClean="0">
                <a:hlinkClick r:id="rId12"/>
              </a:rPr>
              <a:t>2014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ministr</a:t>
            </a:r>
            <a:r>
              <a:rPr lang="en-US" dirty="0" smtClean="0"/>
              <a:t> pro </a:t>
            </a:r>
            <a:r>
              <a:rPr lang="en-US" dirty="0" err="1" smtClean="0"/>
              <a:t>lidská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a </a:t>
            </a:r>
            <a:r>
              <a:rPr lang="en-US" dirty="0" err="1" smtClean="0"/>
              <a:t>rovné</a:t>
            </a:r>
            <a:r>
              <a:rPr lang="en-US" dirty="0" smtClean="0"/>
              <a:t> </a:t>
            </a:r>
            <a:r>
              <a:rPr lang="en-US" dirty="0" err="1" smtClean="0"/>
              <a:t>příležitosti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předseda</a:t>
            </a:r>
            <a:r>
              <a:rPr lang="en-US" dirty="0" smtClean="0"/>
              <a:t> </a:t>
            </a:r>
            <a:r>
              <a:rPr lang="en-US" dirty="0" err="1" smtClean="0">
                <a:hlinkClick r:id="rId13"/>
              </a:rPr>
              <a:t>Legislativní</a:t>
            </a:r>
            <a:r>
              <a:rPr lang="en-US" dirty="0" smtClean="0">
                <a:hlinkClick r:id="rId13"/>
              </a:rPr>
              <a:t> </a:t>
            </a:r>
            <a:r>
              <a:rPr lang="en-US" dirty="0" err="1" smtClean="0">
                <a:hlinkClick r:id="rId13"/>
              </a:rPr>
              <a:t>rady</a:t>
            </a:r>
            <a:r>
              <a:rPr lang="en-US" dirty="0" smtClean="0">
                <a:hlinkClick r:id="rId13"/>
              </a:rPr>
              <a:t> </a:t>
            </a:r>
            <a:r>
              <a:rPr lang="en-US" smtClean="0">
                <a:hlinkClick r:id="rId13"/>
              </a:rPr>
              <a:t>vlády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My, lid spojených národů, jsouce odhodláni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uchránit budoucí pokolení metly války, která dvakrát za našeho života přinesla lidstvu nevýslovné strasti,</a:t>
            </a:r>
          </a:p>
          <a:p>
            <a:r>
              <a:rPr lang="cs-CZ" dirty="0" smtClean="0"/>
              <a:t>prohlásit znovu svou víru v základní lidská práva, v důstojnost a hodnotu lidské osobnosti, v rovná práva mužů i žen a národů velkých i malých, </a:t>
            </a:r>
          </a:p>
          <a:p>
            <a:r>
              <a:rPr lang="cs-CZ" dirty="0" smtClean="0"/>
              <a:t>vytvořit poměry, za nichž mohou být zachovány spravedlnost a úcta k závazkům plynoucím ze smluv a jiných pramenů mezinárodního práva,</a:t>
            </a:r>
          </a:p>
          <a:p>
            <a:r>
              <a:rPr lang="cs-CZ" dirty="0" smtClean="0"/>
              <a:t>podporovat sociální pokrok a zlepšovat životní úroveň ve větší svobodě,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 k tomu cíli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pěstovat snášenlivost a navzájem </a:t>
            </a:r>
            <a:r>
              <a:rPr lang="cs-CZ" dirty="0" err="1" smtClean="0"/>
              <a:t>žíti</a:t>
            </a:r>
            <a:r>
              <a:rPr lang="cs-CZ" dirty="0" smtClean="0"/>
              <a:t> v míru jako dobří sousedé, </a:t>
            </a:r>
          </a:p>
          <a:p>
            <a:r>
              <a:rPr lang="cs-CZ" dirty="0" smtClean="0"/>
              <a:t>sjednotit své síly k udržení mezinárodního míru a bezpečnosti, </a:t>
            </a:r>
          </a:p>
          <a:p>
            <a:r>
              <a:rPr lang="cs-CZ" dirty="0" smtClean="0"/>
              <a:t>přijmout zásady a zavést metody zajišťující, aby ozbrojené síly nebylo užíváno jinak než ve společném zájmu, a používat mezinárodního ústrojí k podpoře hospodářského a sociálního povznesení všech národů,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3778</Words>
  <Application>Microsoft Office PowerPoint</Application>
  <PresentationFormat>Předvádění na obrazovce (4:3)</PresentationFormat>
  <Paragraphs>411</Paragraphs>
  <Slides>78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78</vt:i4>
      </vt:variant>
    </vt:vector>
  </HeadingPairs>
  <TitlesOfParts>
    <vt:vector size="79" baseType="lpstr">
      <vt:lpstr>Motiv sady Office</vt:lpstr>
      <vt:lpstr>Lidská práva</vt:lpstr>
      <vt:lpstr>OSN – historie vzniku</vt:lpstr>
      <vt:lpstr>Společnost národů</vt:lpstr>
      <vt:lpstr>San Francisko 1945</vt:lpstr>
      <vt:lpstr>Založení OSN</vt:lpstr>
      <vt:lpstr>Členství v OSN</vt:lpstr>
      <vt:lpstr>Charta OSN</vt:lpstr>
      <vt:lpstr>My, lid spojených národů, jsouce odhodláni </vt:lpstr>
      <vt:lpstr>A k tomu cíli </vt:lpstr>
      <vt:lpstr>Rozhodli jsme se</vt:lpstr>
      <vt:lpstr>Všeobecná deklarace lidských práv</vt:lpstr>
      <vt:lpstr>lid Spojených národů</vt:lpstr>
      <vt:lpstr>Vysoký komisař OSN pro lidská práva</vt:lpstr>
      <vt:lpstr>Úřad vysokého komisaře pro lidská práva</vt:lpstr>
      <vt:lpstr>Další orgány OSN zapojené do ochrany LP</vt:lpstr>
      <vt:lpstr>Rada bezpečnosti OSN</vt:lpstr>
      <vt:lpstr>Kompetence RB OSN</vt:lpstr>
      <vt:lpstr>Vnitřní kompetence</vt:lpstr>
      <vt:lpstr>Ohrožení míru</vt:lpstr>
      <vt:lpstr>Stálí členové</vt:lpstr>
      <vt:lpstr>Původní stálí členové</vt:lpstr>
      <vt:lpstr>Aktuální nestálí členové</vt:lpstr>
      <vt:lpstr>Právo veta</vt:lpstr>
      <vt:lpstr>Členění základních práv</vt:lpstr>
      <vt:lpstr>Dle obsahu</vt:lpstr>
      <vt:lpstr>Dle statusů</vt:lpstr>
      <vt:lpstr>Tzv. generace</vt:lpstr>
      <vt:lpstr>nositelé práv</vt:lpstr>
      <vt:lpstr>Možnosti omezení</vt:lpstr>
      <vt:lpstr>Kolize základních práv</vt:lpstr>
      <vt:lpstr>Úrovně ochrany lidských práv v EU</vt:lpstr>
      <vt:lpstr>Vývoj v EU</vt:lpstr>
      <vt:lpstr>Evropský veřejný ochránce práv</vt:lpstr>
      <vt:lpstr>Rada Evropy</vt:lpstr>
      <vt:lpstr>Politické cíle Rady Evropy</vt:lpstr>
      <vt:lpstr>2.Konference lidských práv</vt:lpstr>
      <vt:lpstr>Komisař pro lidská práva</vt:lpstr>
      <vt:lpstr>Evropský soud pro lidská práva</vt:lpstr>
      <vt:lpstr>Evropský soud pro lidská práva – podmínky projednávání</vt:lpstr>
      <vt:lpstr>Předmětem stížnosti je rozsudek</vt:lpstr>
      <vt:lpstr>Jak soud funguje</vt:lpstr>
      <vt:lpstr>Na co si stěžujeme?</vt:lpstr>
      <vt:lpstr>proces</vt:lpstr>
      <vt:lpstr>ustanovení</vt:lpstr>
      <vt:lpstr>Evropská úmluva o ochraně základních lidských práv a svobod</vt:lpstr>
      <vt:lpstr>Další dokumenty EU</vt:lpstr>
      <vt:lpstr>Evropská sociální charta</vt:lpstr>
      <vt:lpstr>ČÁST II – články 1-19</vt:lpstr>
      <vt:lpstr>Povinnosti státu vyplývající z čl. 2 Úmluvy (právo na život)</vt:lpstr>
      <vt:lpstr>Právo na život a zákaz mučení</vt:lpstr>
      <vt:lpstr>zásada NON REFOULEMENT</vt:lpstr>
      <vt:lpstr>Právo na respektování a na ochranu soukromí, obydlí a korespondence</vt:lpstr>
      <vt:lpstr>Práva dětí</vt:lpstr>
      <vt:lpstr>Úmluva o právech dítěte</vt:lpstr>
      <vt:lpstr>Dětský fond OSN – UNICEF</vt:lpstr>
      <vt:lpstr>Dlouhodobé programy UNICEF</vt:lpstr>
      <vt:lpstr>Rok 2014 bude ve znamení humanitárních krizí</vt:lpstr>
      <vt:lpstr>Úmluva o právech dítěte</vt:lpstr>
      <vt:lpstr>Výbor pro práva dítěte</vt:lpstr>
      <vt:lpstr>UNESCO</vt:lpstr>
      <vt:lpstr>Projekty UNESCO</vt:lpstr>
      <vt:lpstr>UNDP</vt:lpstr>
      <vt:lpstr>UNHCR</vt:lpstr>
      <vt:lpstr>Vysoký komisař OSN pro uprchlíky</vt:lpstr>
      <vt:lpstr>UNR</vt:lpstr>
      <vt:lpstr>Liga lidských práv ČR</vt:lpstr>
      <vt:lpstr>Práva lidí s postižením</vt:lpstr>
      <vt:lpstr>metody</vt:lpstr>
      <vt:lpstr>metody</vt:lpstr>
      <vt:lpstr>Zneužití moci policie</vt:lpstr>
      <vt:lpstr>Lidskoprávní problémy soudnictví</vt:lpstr>
      <vt:lpstr>metody</vt:lpstr>
      <vt:lpstr>Férová škola</vt:lpstr>
      <vt:lpstr>Olympiáda lidských práv</vt:lpstr>
      <vt:lpstr>Soutěž svojí formou</vt:lpstr>
      <vt:lpstr>Koncepce projektu</vt:lpstr>
      <vt:lpstr>Vláda ČR a lidská práva</vt:lpstr>
      <vt:lpstr>Snímek 78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Lidská práva</dc:title>
  <dc:creator>Javorova Barbora</dc:creator>
  <cp:lastModifiedBy>Javorova Barbora</cp:lastModifiedBy>
  <cp:revision>48</cp:revision>
  <dcterms:created xsi:type="dcterms:W3CDTF">2014-02-20T13:00:01Z</dcterms:created>
  <dcterms:modified xsi:type="dcterms:W3CDTF">2014-03-08T12:44:27Z</dcterms:modified>
</cp:coreProperties>
</file>