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C410-F8F9-4647-BA78-F6E6A4FB6F25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29CA9-45E1-4B42-86EA-32835783D37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nejdůležitější úspěchy patří vytvoření </a:t>
            </a:r>
            <a:r>
              <a:rPr lang="cs-CZ" b="1" dirty="0" smtClean="0"/>
              <a:t>uceleného souboru právních norem na ochranu lidských práv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Tento univerzální a mezinárodně uznávaný kodex mohou přijmout všechny národy a každý člověk se na něj může odvolávat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Charta OSN a 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1945, 1948</a:t>
            </a:r>
          </a:p>
          <a:p>
            <a:r>
              <a:rPr lang="cs-CZ" dirty="0" smtClean="0"/>
              <a:t>V průběhu let byly tyto dokumenty rozšiřovány, takže dnes obsahují i ochranu žen, dětí, tělesně či duševně postižených, ochranu menšin, migrujících pracovníků a dalších ohrožených skupin. </a:t>
            </a:r>
          </a:p>
          <a:p>
            <a:r>
              <a:rPr lang="cs-CZ" dirty="0" smtClean="0"/>
              <a:t>Tyto skupiny mají v současné době práva, která je chrání před nejrůznějšími formami diskriminace, jež byly po léta v mnoha společnostech považovány za běžné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Nástroje na ochranu lidských práv</a:t>
            </a:r>
          </a:p>
          <a:p>
            <a:r>
              <a:rPr lang="cs-CZ" dirty="0" smtClean="0"/>
              <a:t>Instituce na ochranu lidských práv</a:t>
            </a:r>
          </a:p>
          <a:p>
            <a:r>
              <a:rPr lang="cs-CZ" dirty="0" smtClean="0"/>
              <a:t>Podpora a ochrana </a:t>
            </a:r>
            <a:r>
              <a:rPr lang="cs-CZ" smtClean="0"/>
              <a:t>lidských práv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zmínky, období před Kristem</a:t>
            </a:r>
          </a:p>
          <a:p>
            <a:r>
              <a:rPr lang="cs-CZ" dirty="0" smtClean="0"/>
              <a:t>Křesťanství</a:t>
            </a:r>
          </a:p>
          <a:p>
            <a:r>
              <a:rPr lang="cs-CZ" dirty="0" smtClean="0"/>
              <a:t>Období středověku</a:t>
            </a:r>
          </a:p>
          <a:p>
            <a:r>
              <a:rPr lang="cs-CZ" dirty="0" smtClean="0"/>
              <a:t>Novověk, současnost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formulace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Sumerové</a:t>
            </a:r>
          </a:p>
          <a:p>
            <a:r>
              <a:rPr lang="cs-CZ" dirty="0" smtClean="0"/>
              <a:t>Mojžíšovo desatero</a:t>
            </a:r>
          </a:p>
          <a:p>
            <a:r>
              <a:rPr lang="cs-CZ" dirty="0" smtClean="0"/>
              <a:t>Athény</a:t>
            </a:r>
          </a:p>
          <a:p>
            <a:r>
              <a:rPr lang="cs-CZ" dirty="0" smtClean="0"/>
              <a:t>Řím</a:t>
            </a:r>
          </a:p>
          <a:p>
            <a:r>
              <a:rPr lang="cs-CZ" dirty="0" smtClean="0"/>
              <a:t>Platón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Mojžíšovo desatero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Já jsem Hospodin, tvůj Bůh; Nebudeš mít jiného boha mimo mne.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Nezobrazíš si Boha zpodobením ničeho, co je nahoře na nebi, dole na zemi nebo ve vodách pod zemí. Nebudeš se ničemu takovému klanět ani tomu sloužit.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Pamatuj na den odpočinku, aby ti byl svatý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desatero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4. Cti svého otce a svou matku, abys byl dlouho živ na zemi, kterou ti dává Hospodin, tvůj Bůh.</a:t>
            </a:r>
          </a:p>
          <a:p>
            <a:pPr marL="514350" indent="-514350">
              <a:buNone/>
            </a:pPr>
            <a:r>
              <a:rPr lang="cs-CZ" dirty="0" smtClean="0"/>
              <a:t>5. Nezabiješ.</a:t>
            </a:r>
          </a:p>
          <a:p>
            <a:pPr marL="514350" indent="-514350">
              <a:buNone/>
            </a:pPr>
            <a:r>
              <a:rPr lang="cs-CZ" dirty="0" smtClean="0"/>
              <a:t>6. Nesesmilníš.</a:t>
            </a:r>
          </a:p>
          <a:p>
            <a:pPr marL="514350" indent="-514350">
              <a:buNone/>
            </a:pPr>
            <a:r>
              <a:rPr lang="cs-CZ" dirty="0" smtClean="0"/>
              <a:t>7. Nepokradeš.</a:t>
            </a:r>
          </a:p>
          <a:p>
            <a:pPr marL="514350" indent="-514350">
              <a:buNone/>
            </a:pPr>
            <a:r>
              <a:rPr lang="cs-CZ" dirty="0" smtClean="0"/>
              <a:t>8. Nevydáš proti svému bližnímu křivé svědectví.</a:t>
            </a:r>
          </a:p>
          <a:p>
            <a:pPr marL="514350" indent="-514350">
              <a:buNone/>
            </a:pPr>
            <a:r>
              <a:rPr lang="cs-CZ" dirty="0" smtClean="0"/>
              <a:t>9. Nebudeš dychtit po domě svého bližního.</a:t>
            </a:r>
          </a:p>
          <a:p>
            <a:pPr marL="514350" indent="-514350">
              <a:buNone/>
            </a:pPr>
            <a:r>
              <a:rPr lang="cs-CZ" dirty="0" smtClean="0"/>
              <a:t>10. Nebudeš dychtit po ženě svého bližního ani po jeho otroku nebo po jeho otrokyni ani po jeho býku ani po jeho oslu, vůbec po ničem, co patří tvému bližnímu.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Pohanský starověk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třídy občanů podle majetku</a:t>
            </a:r>
          </a:p>
          <a:p>
            <a:r>
              <a:rPr lang="cs-CZ" dirty="0" smtClean="0"/>
              <a:t>Patriciové, plebejci</a:t>
            </a:r>
          </a:p>
          <a:p>
            <a:r>
              <a:rPr lang="cs-CZ" dirty="0" smtClean="0"/>
              <a:t>Lidská práva jako filozofie – Platón</a:t>
            </a:r>
          </a:p>
          <a:p>
            <a:r>
              <a:rPr lang="cs-CZ" dirty="0" smtClean="0"/>
              <a:t>Myšlenka občanské rovnosti</a:t>
            </a:r>
          </a:p>
          <a:p>
            <a:r>
              <a:rPr lang="cs-CZ" dirty="0" smtClean="0"/>
              <a:t>Počátky demokracie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Naprostá rovnost lidí</a:t>
            </a:r>
          </a:p>
          <a:p>
            <a:r>
              <a:rPr lang="cs-CZ" dirty="0" smtClean="0"/>
              <a:t>Majetek nemá vliv na postavení člověka</a:t>
            </a:r>
          </a:p>
          <a:p>
            <a:r>
              <a:rPr lang="cs-CZ" dirty="0" smtClean="0"/>
              <a:t>Práva žen, vdov, sirotků</a:t>
            </a:r>
          </a:p>
          <a:p>
            <a:r>
              <a:rPr lang="cs-CZ" dirty="0" smtClean="0"/>
              <a:t>Odpuštění místo msty</a:t>
            </a:r>
          </a:p>
          <a:p>
            <a:r>
              <a:rPr lang="cs-CZ" dirty="0" smtClean="0"/>
              <a:t>Povinnosti vládců vůči poddaným</a:t>
            </a:r>
          </a:p>
          <a:p>
            <a:r>
              <a:rPr lang="cs-CZ" dirty="0" smtClean="0"/>
              <a:t>Každý se bude Bohu zpovídat sám za sebe, k tomu potřebuje svobodu rozhodování a jednání</a:t>
            </a:r>
          </a:p>
          <a:p>
            <a:r>
              <a:rPr lang="cs-CZ" dirty="0" smtClean="0"/>
              <a:t>Osobní svědomí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11. stol. V Boloni studium římského práva</a:t>
            </a:r>
          </a:p>
          <a:p>
            <a:r>
              <a:rPr lang="cs-CZ" dirty="0" smtClean="0"/>
              <a:t>1215 </a:t>
            </a:r>
            <a:r>
              <a:rPr lang="cs-CZ" dirty="0" err="1" smtClean="0"/>
              <a:t>Magna</a:t>
            </a:r>
            <a:r>
              <a:rPr lang="cs-CZ" dirty="0" smtClean="0"/>
              <a:t> charta </a:t>
            </a:r>
            <a:r>
              <a:rPr lang="cs-CZ" dirty="0" err="1" smtClean="0"/>
              <a:t>libertatum</a:t>
            </a:r>
            <a:r>
              <a:rPr lang="cs-CZ" dirty="0" smtClean="0"/>
              <a:t> – Velká listina svobod Anglie</a:t>
            </a:r>
          </a:p>
          <a:p>
            <a:r>
              <a:rPr lang="cs-CZ" dirty="0" smtClean="0"/>
              <a:t>Myšlenka „přirozeného práva“</a:t>
            </a:r>
          </a:p>
          <a:p>
            <a:r>
              <a:rPr lang="cs-CZ" dirty="0" smtClean="0"/>
              <a:t>Jean </a:t>
            </a:r>
            <a:r>
              <a:rPr lang="cs-CZ" dirty="0" err="1" smtClean="0"/>
              <a:t>Bodin</a:t>
            </a:r>
            <a:r>
              <a:rPr lang="cs-CZ" dirty="0" smtClean="0"/>
              <a:t> – Šest knih o státu 1576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Hobbes</a:t>
            </a:r>
            <a:r>
              <a:rPr lang="cs-CZ" dirty="0" smtClean="0"/>
              <a:t> – </a:t>
            </a:r>
            <a:r>
              <a:rPr lang="cs-CZ" dirty="0" err="1" smtClean="0"/>
              <a:t>Levianthan</a:t>
            </a:r>
            <a:r>
              <a:rPr lang="cs-CZ" dirty="0" smtClean="0"/>
              <a:t> 1651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Francouzská revoluce a vývoj v Severní Americe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Jean- </a:t>
            </a:r>
            <a:r>
              <a:rPr lang="cs-CZ" dirty="0" err="1" smtClean="0"/>
              <a:t>Jacques</a:t>
            </a:r>
            <a:r>
              <a:rPr lang="cs-CZ" dirty="0" smtClean="0"/>
              <a:t> Rousseau – O společenské smlouvě 1762 východisko pro tvůrce Francouzské revoluce – „Individuální právo každé osoby“</a:t>
            </a:r>
          </a:p>
          <a:p>
            <a:r>
              <a:rPr lang="cs-CZ" dirty="0" smtClean="0"/>
              <a:t>Deklarace práv občana 1789</a:t>
            </a:r>
          </a:p>
          <a:p>
            <a:r>
              <a:rPr lang="cs-CZ" dirty="0" smtClean="0"/>
              <a:t>1. prezident USA Washington 1789</a:t>
            </a:r>
          </a:p>
          <a:p>
            <a:r>
              <a:rPr lang="cs-CZ" dirty="0" err="1" smtClean="0"/>
              <a:t>Bill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- 1791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426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Lidská práva</vt:lpstr>
      <vt:lpstr>Historie lidských práv</vt:lpstr>
      <vt:lpstr>První formulace</vt:lpstr>
      <vt:lpstr>Mojžíšovo desatero</vt:lpstr>
      <vt:lpstr>desatero</vt:lpstr>
      <vt:lpstr>Pohanský starověk</vt:lpstr>
      <vt:lpstr>Křesťanství</vt:lpstr>
      <vt:lpstr>Snímek 8</vt:lpstr>
      <vt:lpstr>Francouzská revoluce a vývoj v Severní Americe</vt:lpstr>
      <vt:lpstr>OSN</vt:lpstr>
      <vt:lpstr>Charta OSN a Všeobecná deklarace lidských práv</vt:lpstr>
      <vt:lpstr>OSN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9</cp:revision>
  <dcterms:created xsi:type="dcterms:W3CDTF">2014-02-18T09:19:11Z</dcterms:created>
  <dcterms:modified xsi:type="dcterms:W3CDTF">2014-02-18T10:49:10Z</dcterms:modified>
</cp:coreProperties>
</file>