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71" r:id="rId9"/>
    <p:sldId id="273" r:id="rId10"/>
    <p:sldId id="272" r:id="rId11"/>
    <p:sldId id="274" r:id="rId12"/>
    <p:sldId id="275" r:id="rId13"/>
    <p:sldId id="276" r:id="rId14"/>
    <p:sldId id="262" r:id="rId15"/>
    <p:sldId id="277" r:id="rId16"/>
    <p:sldId id="263" r:id="rId17"/>
    <p:sldId id="264" r:id="rId18"/>
    <p:sldId id="265" r:id="rId19"/>
    <p:sldId id="266" r:id="rId20"/>
    <p:sldId id="267" r:id="rId21"/>
    <p:sldId id="268" r:id="rId22"/>
    <p:sldId id="269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29.3.2014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29.3.2014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29.3.2014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29.3.2014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29.3.2014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29.3.2014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29.3.2014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29.3.2014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29.3.2014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29.3.2014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29.3.2014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0E00B-3AAC-44CC-900D-B1D0ECCA092C}" type="datetimeFigureOut">
              <a:rPr lang="cs-CZ" smtClean="0"/>
              <a:pPr/>
              <a:t>29.3.2014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Systém managementu 4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7 nástrojů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Diagram afinity</a:t>
            </a:r>
          </a:p>
          <a:p>
            <a:r>
              <a:rPr lang="cs-CZ" dirty="0" smtClean="0"/>
              <a:t>Relační diagram</a:t>
            </a:r>
          </a:p>
          <a:p>
            <a:r>
              <a:rPr lang="cs-CZ" dirty="0" smtClean="0"/>
              <a:t>Stromový diagram</a:t>
            </a:r>
          </a:p>
          <a:p>
            <a:r>
              <a:rPr lang="cs-CZ" dirty="0" smtClean="0"/>
              <a:t>Rozhodovací diagram</a:t>
            </a:r>
          </a:p>
          <a:p>
            <a:r>
              <a:rPr lang="cs-CZ" dirty="0" smtClean="0"/>
              <a:t>Maticový diagram</a:t>
            </a:r>
          </a:p>
          <a:p>
            <a:r>
              <a:rPr lang="cs-CZ" dirty="0" smtClean="0"/>
              <a:t>Analýza maticových dat</a:t>
            </a:r>
          </a:p>
          <a:p>
            <a:r>
              <a:rPr lang="cs-CZ" dirty="0" smtClean="0"/>
              <a:t>Síťový diagram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Diagram afinity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Nástroj k roztřídění myšlenek do logických skupin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Relační diagram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odhalení vzájemných vztahů mezi informacemi</a:t>
            </a:r>
          </a:p>
          <a:p>
            <a:r>
              <a:rPr lang="cs-CZ" dirty="0" smtClean="0"/>
              <a:t>Porovnáváním každé s každou je možné stanovit, která veličina je příčinou a která následkem</a:t>
            </a:r>
          </a:p>
          <a:p>
            <a:r>
              <a:rPr lang="cs-CZ" dirty="0" smtClean="0"/>
              <a:t>Určení výchozí příčiny odhalí, kde „začít“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Rozhodovací diagram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Pomáhá posoudit navržené varianty rozhodnutí </a:t>
            </a:r>
          </a:p>
          <a:p>
            <a:r>
              <a:rPr lang="cs-CZ" dirty="0" smtClean="0"/>
              <a:t>Z</a:t>
            </a:r>
            <a:r>
              <a:rPr lang="cs-CZ" dirty="0" smtClean="0"/>
              <a:t> hlediska možností dosažení úspěchu </a:t>
            </a:r>
          </a:p>
          <a:p>
            <a:r>
              <a:rPr lang="cs-CZ" dirty="0" smtClean="0"/>
              <a:t>Z hlediska problémů, které by mohly nastat při uskutečňování variant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nástroje </a:t>
            </a:r>
            <a:r>
              <a:rPr lang="cs-CZ" b="1" dirty="0" smtClean="0"/>
              <a:t>zlepšování kvality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Řízení procesů</a:t>
            </a:r>
          </a:p>
          <a:p>
            <a:r>
              <a:rPr lang="cs-CZ" dirty="0" smtClean="0"/>
              <a:t>Analýza způsobilosti</a:t>
            </a:r>
            <a:endParaRPr lang="cs-CZ" dirty="0" smtClean="0"/>
          </a:p>
          <a:p>
            <a:r>
              <a:rPr lang="cs-CZ" dirty="0" smtClean="0"/>
              <a:t>Metoda 5Why</a:t>
            </a:r>
          </a:p>
          <a:p>
            <a:r>
              <a:rPr lang="cs-CZ" dirty="0" smtClean="0"/>
              <a:t>Metoda 5S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Analýza způsobilosti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Spolehlivý, prověřený proces může být shledán</a:t>
            </a:r>
          </a:p>
          <a:p>
            <a:pPr>
              <a:buNone/>
            </a:pPr>
            <a:r>
              <a:rPr lang="cs-CZ" dirty="0" smtClean="0"/>
              <a:t>nezpůsobilým:</a:t>
            </a:r>
          </a:p>
          <a:p>
            <a:r>
              <a:rPr lang="cs-CZ" dirty="0" smtClean="0"/>
              <a:t>Charakteristika je sice neměnná, ale jiná, než by chtěl zákazník</a:t>
            </a:r>
          </a:p>
          <a:p>
            <a:r>
              <a:rPr lang="cs-CZ" dirty="0" smtClean="0"/>
              <a:t>Variabilita je trvale větší než by chtěl zákazník</a:t>
            </a:r>
          </a:p>
          <a:p>
            <a:r>
              <a:rPr lang="cs-CZ" dirty="0" smtClean="0"/>
              <a:t>Kombinace obou</a:t>
            </a:r>
          </a:p>
          <a:p>
            <a:pPr>
              <a:buNone/>
            </a:pPr>
            <a:r>
              <a:rPr lang="cs-CZ" b="1" dirty="0" smtClean="0"/>
              <a:t>Index způsobilosti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Metoda 5S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je zlepšit v organizaci pracovní prostředí a tím i kvalitu</a:t>
            </a:r>
          </a:p>
          <a:p>
            <a:r>
              <a:rPr lang="cs-CZ" dirty="0" smtClean="0"/>
              <a:t>Přístup je založen na zvýšení samostatnosti zaměstnanců, na týmové práci a vedení lidí</a:t>
            </a:r>
          </a:p>
          <a:p>
            <a:r>
              <a:rPr lang="cs-CZ" dirty="0" smtClean="0"/>
              <a:t>Pochází z </a:t>
            </a:r>
            <a:r>
              <a:rPr lang="cs-CZ" dirty="0"/>
              <a:t>J</a:t>
            </a:r>
            <a:r>
              <a:rPr lang="cs-CZ" dirty="0" smtClean="0"/>
              <a:t>aponska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Seiri</a:t>
            </a:r>
            <a:r>
              <a:rPr lang="cs-CZ" dirty="0" smtClean="0"/>
              <a:t> – pořádek na pracovišti</a:t>
            </a:r>
          </a:p>
          <a:p>
            <a:r>
              <a:rPr lang="cs-CZ" dirty="0" err="1" smtClean="0"/>
              <a:t>Seiton</a:t>
            </a:r>
            <a:r>
              <a:rPr lang="cs-CZ" dirty="0" smtClean="0"/>
              <a:t> – vytřiďování, uspořádání</a:t>
            </a:r>
          </a:p>
          <a:p>
            <a:r>
              <a:rPr lang="cs-CZ" dirty="0" err="1" smtClean="0"/>
              <a:t>Seiso</a:t>
            </a:r>
            <a:r>
              <a:rPr lang="cs-CZ" dirty="0" smtClean="0"/>
              <a:t> – čistota, udržování pořádku</a:t>
            </a:r>
          </a:p>
          <a:p>
            <a:r>
              <a:rPr lang="cs-CZ" dirty="0" err="1" smtClean="0"/>
              <a:t>Seikutsu</a:t>
            </a:r>
            <a:r>
              <a:rPr lang="cs-CZ" dirty="0" smtClean="0"/>
              <a:t> – standardizace</a:t>
            </a:r>
          </a:p>
          <a:p>
            <a:r>
              <a:rPr lang="cs-CZ" dirty="0" err="1" smtClean="0"/>
              <a:t>Shitsuke</a:t>
            </a:r>
            <a:r>
              <a:rPr lang="cs-CZ" dirty="0" smtClean="0"/>
              <a:t> – standardizace, zaškolení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1. </a:t>
            </a:r>
            <a:r>
              <a:rPr lang="cs-CZ" b="1" dirty="0" err="1"/>
              <a:t>S</a:t>
            </a:r>
            <a:r>
              <a:rPr lang="cs-CZ" b="1" dirty="0" err="1" smtClean="0"/>
              <a:t>eiri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Oddělit potřebné a nepotřebné věci</a:t>
            </a:r>
          </a:p>
          <a:p>
            <a:r>
              <a:rPr lang="cs-CZ" dirty="0" smtClean="0"/>
              <a:t>Nepotřebné odstranit z pracoviště</a:t>
            </a:r>
          </a:p>
          <a:p>
            <a:r>
              <a:rPr lang="cs-CZ" dirty="0" smtClean="0"/>
              <a:t>Přemýšlet, jak vlastně byly dnes nepoužívané věci dříve používány</a:t>
            </a:r>
          </a:p>
          <a:p>
            <a:r>
              <a:rPr lang="cs-CZ" dirty="0" smtClean="0"/>
              <a:t>To stejné udělat s dokumentací</a:t>
            </a:r>
          </a:p>
          <a:p>
            <a:r>
              <a:rPr lang="cs-CZ" dirty="0" smtClean="0"/>
              <a:t>Kontrolovat pravidelně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2. </a:t>
            </a:r>
            <a:r>
              <a:rPr lang="cs-CZ" b="1" dirty="0" err="1" smtClean="0"/>
              <a:t>Seiton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Umístit potřebné a užívané věci tak, aby byly jednoduše a rychle použity</a:t>
            </a:r>
          </a:p>
          <a:p>
            <a:r>
              <a:rPr lang="cs-CZ" dirty="0" smtClean="0"/>
              <a:t>Označit tak, aby každý věděl, kde co je</a:t>
            </a:r>
          </a:p>
          <a:p>
            <a:r>
              <a:rPr lang="cs-CZ" dirty="0" smtClean="0"/>
              <a:t>Bezpečnost, speciální vlastnosti (vlhko, světlo…)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Management jakosti ve službách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oblasti managementu jakosti shodné s výrobní sférou</a:t>
            </a:r>
          </a:p>
          <a:p>
            <a:r>
              <a:rPr lang="cs-CZ" dirty="0" smtClean="0"/>
              <a:t>Specifika </a:t>
            </a:r>
          </a:p>
          <a:p>
            <a:pPr>
              <a:buNone/>
            </a:pPr>
            <a:r>
              <a:rPr lang="cs-CZ" dirty="0" smtClean="0"/>
              <a:t>– vysoké vnímání rizik ze strany zákazníka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- obtížnější měřitelnost znaků procesů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- roste role lidského faktoru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3. </a:t>
            </a:r>
            <a:r>
              <a:rPr lang="cs-CZ" b="1" dirty="0" err="1" smtClean="0"/>
              <a:t>Seiso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Čistota na pracovišti a v jeho okolí</a:t>
            </a:r>
          </a:p>
          <a:p>
            <a:r>
              <a:rPr lang="cs-CZ" dirty="0" smtClean="0"/>
              <a:t>Upravenost pracovníků</a:t>
            </a:r>
          </a:p>
          <a:p>
            <a:r>
              <a:rPr lang="cs-CZ" dirty="0" smtClean="0"/>
              <a:t>Místo pro odkládání nepotřebných věcí</a:t>
            </a:r>
          </a:p>
          <a:p>
            <a:r>
              <a:rPr lang="cs-CZ" smtClean="0"/>
              <a:t>Tříděný odpad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4. </a:t>
            </a:r>
            <a:r>
              <a:rPr lang="cs-CZ" b="1" dirty="0" err="1" smtClean="0"/>
              <a:t>Seiketsu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Neustálé a opakované zlepšování organizace práce a uspořádání pracoviště</a:t>
            </a:r>
          </a:p>
          <a:p>
            <a:r>
              <a:rPr lang="cs-CZ" dirty="0" smtClean="0"/>
              <a:t>Tzv. </a:t>
            </a:r>
            <a:r>
              <a:rPr lang="cs-CZ" dirty="0" err="1" smtClean="0"/>
              <a:t>visual</a:t>
            </a:r>
            <a:r>
              <a:rPr lang="cs-CZ" dirty="0" smtClean="0"/>
              <a:t> management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5. </a:t>
            </a:r>
            <a:r>
              <a:rPr lang="cs-CZ" b="1" dirty="0" err="1" smtClean="0"/>
              <a:t>Shitsuke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Disciplína</a:t>
            </a:r>
          </a:p>
          <a:p>
            <a:r>
              <a:rPr lang="cs-CZ" dirty="0" smtClean="0"/>
              <a:t>Vedoucí pracovníci musí jít příkladem</a:t>
            </a:r>
          </a:p>
          <a:p>
            <a:r>
              <a:rPr lang="cs-CZ" dirty="0" smtClean="0"/>
              <a:t>Všichni zaměstnanci mají být seznámeni s firemními pravidly a se zásadami 5S</a:t>
            </a:r>
          </a:p>
          <a:p>
            <a:r>
              <a:rPr lang="cs-CZ" dirty="0" smtClean="0"/>
              <a:t>Školit nově příchozí, pravidelně opakovat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Růst významu managementu jakosti služeb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vyspělých zemích roste podíl služeb na tvorbě domácího produktu</a:t>
            </a:r>
          </a:p>
          <a:p>
            <a:r>
              <a:rPr lang="cs-CZ" dirty="0" smtClean="0"/>
              <a:t>Sféra služeb zaměstnává stále více lidí, často absorbuje síly uvolněné při restrukturalizaci výrobních podniků</a:t>
            </a:r>
          </a:p>
          <a:p>
            <a:r>
              <a:rPr lang="cs-CZ" dirty="0" smtClean="0"/>
              <a:t>Velká konkurence</a:t>
            </a:r>
          </a:p>
          <a:p>
            <a:r>
              <a:rPr lang="cs-CZ" dirty="0" smtClean="0"/>
              <a:t>Management jakosti náročnější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Přístup EU ke kvalitě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EU rozděluje výrobky do regulované a neregulované sféry</a:t>
            </a:r>
          </a:p>
          <a:p>
            <a:r>
              <a:rPr lang="cs-CZ" dirty="0" smtClean="0"/>
              <a:t>Regulovaná sféra </a:t>
            </a:r>
          </a:p>
          <a:p>
            <a:pPr>
              <a:buNone/>
            </a:pPr>
            <a:r>
              <a:rPr lang="cs-CZ" dirty="0" smtClean="0"/>
              <a:t>– výrobky, které by mohly ohrozit  tzv. oprávněný zájem (zdraví, bezpečnost, životní prostředí..)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- hračky, výtahy, tlakové nádoby, stavební prvky (cihla), zbraně, </a:t>
            </a:r>
          </a:p>
          <a:p>
            <a:r>
              <a:rPr lang="cs-CZ" dirty="0" smtClean="0"/>
              <a:t>Neregulovaná sféra – např. hřeben, koberce…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Regulovaná sféra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Musí splnit technické požadavky,které jsou stanoveny direktivami EU</a:t>
            </a:r>
          </a:p>
          <a:p>
            <a:r>
              <a:rPr lang="cs-CZ" dirty="0" smtClean="0"/>
              <a:t>Do právního řádu ČR jsou převedeny  do formy Nařízení vlády</a:t>
            </a:r>
          </a:p>
          <a:p>
            <a:r>
              <a:rPr lang="cs-CZ" dirty="0" smtClean="0"/>
              <a:t>Jednotlivá Nařízení vlády vztahující se j daným výrobkům jsou dostupná na internetu</a:t>
            </a:r>
          </a:p>
          <a:p>
            <a:r>
              <a:rPr lang="cs-CZ" dirty="0" smtClean="0"/>
              <a:t>Nařízení vlády stanovují, jak a zda dané výrobky mají být opatřeny značkou CE a jak tato značka vypadá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Související odkazy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politika kvality</a:t>
            </a:r>
          </a:p>
          <a:p>
            <a:r>
              <a:rPr lang="cs-CZ" dirty="0" smtClean="0"/>
              <a:t>Česká společnost pro jakost, o.s.</a:t>
            </a:r>
          </a:p>
          <a:p>
            <a:r>
              <a:rPr lang="cs-CZ" dirty="0" smtClean="0"/>
              <a:t>Český metrologický institut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Nástroje a metody řízení kvality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PDCA</a:t>
            </a:r>
          </a:p>
          <a:p>
            <a:r>
              <a:rPr lang="cs-CZ" dirty="0" smtClean="0"/>
              <a:t>Brainstorming</a:t>
            </a:r>
          </a:p>
          <a:p>
            <a:r>
              <a:rPr lang="cs-CZ" dirty="0" smtClean="0"/>
              <a:t>7 jednoduchých tradičních nástrojů řízení jakosti               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7 tradičních nástrojů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Tabulky a formuláře pro sběr informací</a:t>
            </a:r>
          </a:p>
          <a:p>
            <a:r>
              <a:rPr lang="cs-CZ" dirty="0" smtClean="0"/>
              <a:t>Vývojový diagram</a:t>
            </a:r>
          </a:p>
          <a:p>
            <a:r>
              <a:rPr lang="cs-CZ" dirty="0" err="1" smtClean="0"/>
              <a:t>Paretův</a:t>
            </a:r>
            <a:r>
              <a:rPr lang="cs-CZ" dirty="0" smtClean="0"/>
              <a:t> diagram</a:t>
            </a:r>
          </a:p>
          <a:p>
            <a:r>
              <a:rPr lang="cs-CZ" dirty="0" smtClean="0"/>
              <a:t>Diagram příčin a následků</a:t>
            </a:r>
          </a:p>
          <a:p>
            <a:r>
              <a:rPr lang="cs-CZ" dirty="0" smtClean="0"/>
              <a:t>Bodový diagram</a:t>
            </a:r>
          </a:p>
          <a:p>
            <a:r>
              <a:rPr lang="cs-CZ" dirty="0" smtClean="0"/>
              <a:t>Histogram</a:t>
            </a:r>
          </a:p>
          <a:p>
            <a:r>
              <a:rPr lang="cs-CZ" dirty="0" smtClean="0"/>
              <a:t>Regulační diagram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Paretovo</a:t>
            </a:r>
            <a:r>
              <a:rPr lang="cs-CZ" b="1" dirty="0" smtClean="0"/>
              <a:t> pravidlo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Pravidlo 80/20</a:t>
            </a:r>
          </a:p>
          <a:p>
            <a:r>
              <a:rPr lang="cs-CZ" dirty="0" smtClean="0"/>
              <a:t>20% příčin způsobuje 80% výsledků</a:t>
            </a:r>
          </a:p>
          <a:p>
            <a:r>
              <a:rPr lang="cs-CZ" dirty="0" smtClean="0"/>
              <a:t>Je třeba se soustředit na oněch kritických 20%, čímž lze dosáhnout 80% úspěchu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565</Words>
  <Application>Microsoft Office PowerPoint</Application>
  <PresentationFormat>Předvádění na obrazovce (4:3)</PresentationFormat>
  <Paragraphs>106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Systém managementu 4</vt:lpstr>
      <vt:lpstr>Management jakosti ve službách</vt:lpstr>
      <vt:lpstr>Růst významu managementu jakosti služeb</vt:lpstr>
      <vt:lpstr>Přístup EU ke kvalitě</vt:lpstr>
      <vt:lpstr>Regulovaná sféra</vt:lpstr>
      <vt:lpstr>Související odkazy</vt:lpstr>
      <vt:lpstr>Nástroje a metody řízení kvality</vt:lpstr>
      <vt:lpstr>7 tradičních nástrojů</vt:lpstr>
      <vt:lpstr>Paretovo pravidlo</vt:lpstr>
      <vt:lpstr>7 nástrojů managementu</vt:lpstr>
      <vt:lpstr>Diagram afinity</vt:lpstr>
      <vt:lpstr>Relační diagram</vt:lpstr>
      <vt:lpstr>Rozhodovací diagram</vt:lpstr>
      <vt:lpstr>Další nástroje zlepšování kvality</vt:lpstr>
      <vt:lpstr>Analýza způsobilosti</vt:lpstr>
      <vt:lpstr>Metoda 5S</vt:lpstr>
      <vt:lpstr>5S</vt:lpstr>
      <vt:lpstr>1. Seiri</vt:lpstr>
      <vt:lpstr>2. Seiton</vt:lpstr>
      <vt:lpstr>3. Seiso</vt:lpstr>
      <vt:lpstr>4. Seiketsu</vt:lpstr>
      <vt:lpstr>5. Shitsuke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managementu 4</dc:title>
  <dc:creator>Javorova Barbora</dc:creator>
  <cp:lastModifiedBy>Javorova Barbora</cp:lastModifiedBy>
  <cp:revision>15</cp:revision>
  <dcterms:created xsi:type="dcterms:W3CDTF">2011-12-09T11:24:10Z</dcterms:created>
  <dcterms:modified xsi:type="dcterms:W3CDTF">2014-03-29T12:06:12Z</dcterms:modified>
</cp:coreProperties>
</file>