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F2BA08-6B2A-4921-80A4-95BC12E6B4EB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F2BA08-6B2A-4921-80A4-95BC12E6B4EB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F2BA08-6B2A-4921-80A4-95BC12E6B4EB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F2BA08-6B2A-4921-80A4-95BC12E6B4EB}" type="datetimeFigureOut">
              <a:rPr lang="cs-CZ" smtClean="0"/>
              <a:pPr/>
              <a:t>18.2.2014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DE515F-7A1D-460C-A091-2636C23C8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3/3a/Jazyky_Ameriky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b/bc/OEA.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pload.wikimedia.org/wikipedia/commons/1/16/Cafta_countries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9/97/Logo_of_the_Central_American_Integration_System.sv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commons/c/c4/CARICOM_Map_2010-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upload.wikimedia.org/wikipedia/commons/1/18/Flag_of_CARICOM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upload.wikimedia.org/wikipedia/commons/9/9c/Mercosul.sv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f/f0/Union_of_South_American_Nations_(orthographic_projection).sv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8/82/LocationAmericas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0/Emblem_of_the_Bolivarian_Alliance_for_the_Americas.png" TargetMode="External"/><Relationship Id="rId2" Type="http://schemas.openxmlformats.org/officeDocument/2006/relationships/hyperlink" Target="http://cs.wikipedia.org/wiki/Antigua_a_Barbud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d/Mapa_Afgh%C3%A1nist%C3%A1nu.PN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0/00/North_america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0/04/South_america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.idnes.cz/06/042/maxi/KOT124162_sasha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MAPA SVĚTA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AMERIKA</a:t>
            </a:r>
            <a:endParaRPr lang="cs-CZ" dirty="0"/>
          </a:p>
        </p:txBody>
      </p:sp>
      <p:pic>
        <p:nvPicPr>
          <p:cNvPr id="25602" name="Picture 2" descr="http://blogs.bootsnall.com/sunnyafternoon/files/2007/08/Pyramid%20Chichen%20It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880320" cy="2155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oubor:Jazyky Amerik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5153025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1948</a:t>
            </a:r>
          </a:p>
          <a:p>
            <a:r>
              <a:rPr lang="cs-CZ" dirty="0" smtClean="0"/>
              <a:t>Washington</a:t>
            </a:r>
          </a:p>
          <a:p>
            <a:r>
              <a:rPr lang="cs-CZ" dirty="0" smtClean="0"/>
              <a:t>Členů 35</a:t>
            </a:r>
          </a:p>
          <a:p>
            <a:r>
              <a:rPr lang="cs-CZ" dirty="0" smtClean="0"/>
              <a:t>Úřední jazyky:</a:t>
            </a:r>
          </a:p>
          <a:p>
            <a:pPr lvl="1"/>
            <a:r>
              <a:rPr lang="cs-CZ" dirty="0" smtClean="0"/>
              <a:t>Aj, Fr, Port, </a:t>
            </a:r>
            <a:r>
              <a:rPr lang="cs-CZ" dirty="0" err="1" smtClean="0"/>
              <a:t>Šp</a:t>
            </a:r>
            <a:r>
              <a:rPr lang="cs-CZ" dirty="0" smtClean="0"/>
              <a:t> 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Podpora demokracie</a:t>
            </a:r>
          </a:p>
          <a:p>
            <a:pPr lvl="1"/>
            <a:r>
              <a:rPr lang="cs-CZ" dirty="0" smtClean="0"/>
              <a:t>Mírové mise</a:t>
            </a:r>
          </a:p>
          <a:p>
            <a:pPr lvl="1"/>
            <a:r>
              <a:rPr lang="cs-CZ" dirty="0" smtClean="0"/>
              <a:t>Řešení pohraničních sporů</a:t>
            </a:r>
          </a:p>
          <a:p>
            <a:pPr lvl="1"/>
            <a:r>
              <a:rPr lang="cs-CZ" dirty="0" smtClean="0"/>
              <a:t>Podpora volného obchodu</a:t>
            </a:r>
          </a:p>
          <a:p>
            <a:pPr lvl="1"/>
            <a:r>
              <a:rPr lang="cs-CZ" dirty="0" smtClean="0"/>
              <a:t>Boj proti obchodu s drogami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OAS</a:t>
            </a:r>
            <a:endParaRPr lang="cs-CZ" dirty="0"/>
          </a:p>
        </p:txBody>
      </p:sp>
      <p:pic>
        <p:nvPicPr>
          <p:cNvPr id="48130" name="Picture 2" descr="Soubor:OE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1"/>
            <a:ext cx="4104456" cy="4136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Severoamerická dohoda o volném obchodu</a:t>
            </a:r>
            <a:r>
              <a:rPr lang="cs-CZ" dirty="0" smtClean="0"/>
              <a:t> (</a:t>
            </a:r>
            <a:r>
              <a:rPr lang="cs-CZ" b="1" dirty="0" err="1" smtClean="0"/>
              <a:t>North</a:t>
            </a:r>
            <a:r>
              <a:rPr lang="cs-CZ" b="1" dirty="0" smtClean="0"/>
              <a:t> </a:t>
            </a:r>
            <a:r>
              <a:rPr lang="cs-CZ" b="1" dirty="0" err="1" smtClean="0"/>
              <a:t>American</a:t>
            </a:r>
            <a:r>
              <a:rPr lang="cs-CZ" b="1" dirty="0" smtClean="0"/>
              <a:t> Free </a:t>
            </a:r>
            <a:r>
              <a:rPr lang="cs-CZ" b="1" dirty="0" err="1" smtClean="0"/>
              <a:t>Trade</a:t>
            </a:r>
            <a:r>
              <a:rPr lang="cs-CZ" b="1" dirty="0" smtClean="0"/>
              <a:t> </a:t>
            </a:r>
            <a:r>
              <a:rPr lang="cs-CZ" b="1" dirty="0" err="1" smtClean="0"/>
              <a:t>Agreement</a:t>
            </a:r>
            <a:r>
              <a:rPr lang="cs-CZ" dirty="0" smtClean="0"/>
              <a:t>) </a:t>
            </a:r>
          </a:p>
          <a:p>
            <a:r>
              <a:rPr lang="cs-CZ" dirty="0" smtClean="0"/>
              <a:t>1994</a:t>
            </a:r>
          </a:p>
          <a:p>
            <a:r>
              <a:rPr lang="cs-CZ" dirty="0" smtClean="0"/>
              <a:t>Sídlo: Ottawa, </a:t>
            </a:r>
            <a:r>
              <a:rPr lang="cs-CZ" dirty="0" err="1" smtClean="0"/>
              <a:t>Ciudad</a:t>
            </a:r>
            <a:r>
              <a:rPr lang="cs-CZ" dirty="0" smtClean="0"/>
              <a:t> de </a:t>
            </a:r>
            <a:r>
              <a:rPr lang="cs-CZ" dirty="0" err="1" smtClean="0"/>
              <a:t>Mexico</a:t>
            </a:r>
            <a:r>
              <a:rPr lang="cs-CZ" dirty="0" smtClean="0"/>
              <a:t>, Washington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Omezit obchodní a celní bariéry</a:t>
            </a:r>
          </a:p>
          <a:p>
            <a:pPr lvl="1"/>
            <a:r>
              <a:rPr lang="cs-CZ" dirty="0" smtClean="0"/>
              <a:t>Liberalizovat obchod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NAFTA</a:t>
            </a:r>
            <a:endParaRPr lang="cs-CZ" dirty="0"/>
          </a:p>
        </p:txBody>
      </p:sp>
      <p:pic>
        <p:nvPicPr>
          <p:cNvPr id="49154" name="Picture 2" descr="http://rajesa.com/images/naf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65104"/>
            <a:ext cx="2389651" cy="1920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Dominican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–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America</a:t>
            </a:r>
            <a:r>
              <a:rPr lang="cs-CZ" dirty="0" smtClean="0"/>
              <a:t> Free 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</a:t>
            </a:r>
          </a:p>
          <a:p>
            <a:r>
              <a:rPr lang="cs-CZ" dirty="0" smtClean="0"/>
              <a:t>DR-CAFTA – od 1/2004</a:t>
            </a:r>
          </a:p>
          <a:p>
            <a:r>
              <a:rPr lang="cs-CZ" dirty="0" smtClean="0"/>
              <a:t>Členové: Kanada, USA, </a:t>
            </a:r>
          </a:p>
          <a:p>
            <a:pPr>
              <a:buNone/>
            </a:pPr>
            <a:r>
              <a:rPr lang="cs-CZ" dirty="0" smtClean="0"/>
              <a:t>   Mexiko, Kostarika,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Salvádor</a:t>
            </a:r>
            <a:r>
              <a:rPr lang="cs-CZ" dirty="0" smtClean="0"/>
              <a:t>, Guatemala, Nikaragua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vytvoření zóny volného obchodu podobné NAFTA</a:t>
            </a:r>
          </a:p>
          <a:p>
            <a:pPr lvl="1"/>
            <a:r>
              <a:rPr lang="cs-CZ" dirty="0" smtClean="0"/>
              <a:t>odrazový můstek pro FTAA (</a:t>
            </a:r>
            <a:r>
              <a:rPr lang="cs-CZ" i="1" dirty="0" smtClean="0"/>
              <a:t>Free </a:t>
            </a:r>
            <a:r>
              <a:rPr lang="cs-CZ" i="1" dirty="0" err="1" smtClean="0"/>
              <a:t>Trade</a:t>
            </a:r>
            <a:r>
              <a:rPr lang="cs-CZ" i="1" dirty="0" smtClean="0"/>
              <a:t> Area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Americas</a:t>
            </a:r>
            <a:r>
              <a:rPr lang="cs-CZ" dirty="0" smtClean="0"/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CAFTA – Dominikánsko-středoamerická smlouva a volném obchodu</a:t>
            </a:r>
            <a:endParaRPr lang="cs-CZ" sz="3200" dirty="0"/>
          </a:p>
        </p:txBody>
      </p:sp>
      <p:pic>
        <p:nvPicPr>
          <p:cNvPr id="50178" name="Picture 2" descr="Soubor:Cafta countri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2636771" cy="1980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 err="1" smtClean="0"/>
              <a:t>Sistema</a:t>
            </a:r>
            <a:r>
              <a:rPr lang="cs-CZ" i="1" dirty="0" smtClean="0"/>
              <a:t> de la </a:t>
            </a:r>
            <a:r>
              <a:rPr lang="cs-CZ" i="1" dirty="0" err="1" smtClean="0"/>
              <a:t>Integración</a:t>
            </a:r>
            <a:r>
              <a:rPr lang="cs-CZ" i="1" dirty="0" smtClean="0"/>
              <a:t> </a:t>
            </a:r>
            <a:r>
              <a:rPr lang="cs-CZ" i="1" dirty="0" err="1" smtClean="0"/>
              <a:t>Centroamericana</a:t>
            </a:r>
            <a:endParaRPr lang="cs-CZ" dirty="0" smtClean="0"/>
          </a:p>
          <a:p>
            <a:r>
              <a:rPr lang="cs-CZ" dirty="0" smtClean="0"/>
              <a:t>Cíle: </a:t>
            </a:r>
          </a:p>
          <a:p>
            <a:pPr lvl="1"/>
            <a:r>
              <a:rPr lang="cs-CZ" dirty="0" smtClean="0"/>
              <a:t>Ekonomický rozvoj</a:t>
            </a:r>
          </a:p>
          <a:p>
            <a:pPr lvl="1"/>
            <a:r>
              <a:rPr lang="cs-CZ" dirty="0" smtClean="0"/>
              <a:t>Sociální stabilita</a:t>
            </a:r>
          </a:p>
          <a:p>
            <a:pPr lvl="1"/>
            <a:r>
              <a:rPr lang="cs-CZ" dirty="0" smtClean="0"/>
              <a:t>Pozvednout důležitost oblasti</a:t>
            </a:r>
          </a:p>
          <a:p>
            <a:pPr lvl="1"/>
            <a:r>
              <a:rPr lang="cs-CZ" dirty="0" smtClean="0"/>
              <a:t>(měna)</a:t>
            </a:r>
          </a:p>
          <a:p>
            <a:r>
              <a:rPr lang="cs-CZ" dirty="0" smtClean="0"/>
              <a:t>1993</a:t>
            </a:r>
          </a:p>
          <a:p>
            <a:r>
              <a:rPr lang="cs-CZ" dirty="0" smtClean="0"/>
              <a:t>Členové: </a:t>
            </a:r>
          </a:p>
          <a:p>
            <a:pPr lvl="1"/>
            <a:r>
              <a:rPr lang="cs-CZ" dirty="0" smtClean="0"/>
              <a:t>Guatemala, Belize, Salvador, Honduras, Nikaragua, Kostarika, Panama</a:t>
            </a:r>
          </a:p>
          <a:p>
            <a:pPr lvl="1"/>
            <a:r>
              <a:rPr lang="cs-CZ" dirty="0" smtClean="0"/>
              <a:t>Přidružené státy – DR</a:t>
            </a:r>
          </a:p>
          <a:p>
            <a:pPr lvl="1"/>
            <a:r>
              <a:rPr lang="cs-CZ" dirty="0" smtClean="0"/>
              <a:t>Status pozorovatele: Chile, </a:t>
            </a:r>
            <a:r>
              <a:rPr lang="cs-CZ" dirty="0" err="1" smtClean="0"/>
              <a:t>Mexico</a:t>
            </a:r>
            <a:r>
              <a:rPr lang="cs-CZ" dirty="0" smtClean="0"/>
              <a:t>, Brazílie, Argentina, Německo, Itálie, Španělsko, </a:t>
            </a:r>
            <a:r>
              <a:rPr lang="cs-CZ" dirty="0" err="1" smtClean="0"/>
              <a:t>Tchaj.wan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SICA – Středoamerický integrační systém</a:t>
            </a:r>
            <a:endParaRPr lang="cs-CZ" dirty="0"/>
          </a:p>
        </p:txBody>
      </p:sp>
      <p:pic>
        <p:nvPicPr>
          <p:cNvPr id="52226" name="Picture 2" descr="Soubor:Logo of the Central American Integration Syste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2137420" cy="2137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Členů 15 + 5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posilovat vzájemné vazby </a:t>
            </a:r>
          </a:p>
          <a:p>
            <a:pPr lvl="1"/>
            <a:r>
              <a:rPr lang="cs-CZ" dirty="0" smtClean="0"/>
              <a:t>podporovat ekonomický i sociální rozvoj oblasti</a:t>
            </a:r>
          </a:p>
          <a:p>
            <a:pPr lvl="1"/>
            <a:r>
              <a:rPr lang="cs-CZ" dirty="0" smtClean="0"/>
              <a:t>Společný trh, pas, víza, univerzita, celní unie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Karibské společenství</a:t>
            </a:r>
            <a:endParaRPr lang="cs-CZ" dirty="0"/>
          </a:p>
        </p:txBody>
      </p:sp>
      <p:pic>
        <p:nvPicPr>
          <p:cNvPr id="51202" name="Picture 2" descr="Soubor:CARICOM Map 2010-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3515543" cy="1784138"/>
          </a:xfrm>
          <a:prstGeom prst="rect">
            <a:avLst/>
          </a:prstGeom>
          <a:noFill/>
        </p:spPr>
      </p:pic>
      <p:pic>
        <p:nvPicPr>
          <p:cNvPr id="51204" name="Picture 4" descr="Soubor:Flag of CARICO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77072"/>
            <a:ext cx="2690664" cy="179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Mercado</a:t>
            </a:r>
            <a:r>
              <a:rPr lang="cs-CZ" dirty="0" smtClean="0"/>
              <a:t> </a:t>
            </a:r>
            <a:r>
              <a:rPr lang="cs-CZ" dirty="0" err="1" smtClean="0"/>
              <a:t>Común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Sur</a:t>
            </a:r>
            <a:endParaRPr lang="cs-CZ" dirty="0" smtClean="0"/>
          </a:p>
          <a:p>
            <a:r>
              <a:rPr lang="cs-CZ" dirty="0" smtClean="0"/>
              <a:t>Sdružení volného obchodu</a:t>
            </a:r>
          </a:p>
          <a:p>
            <a:r>
              <a:rPr lang="cs-CZ" dirty="0" smtClean="0"/>
              <a:t>1991 - Montevideo</a:t>
            </a:r>
          </a:p>
          <a:p>
            <a:r>
              <a:rPr lang="cs-CZ" dirty="0" smtClean="0"/>
              <a:t>Členové: </a:t>
            </a:r>
          </a:p>
          <a:p>
            <a:pPr lvl="1"/>
            <a:r>
              <a:rPr lang="cs-CZ" dirty="0" smtClean="0"/>
              <a:t>Argentina, Brazílie, Paraguay, Uruguay, </a:t>
            </a:r>
            <a:r>
              <a:rPr lang="cs-CZ" dirty="0" err="1" smtClean="0"/>
              <a:t>Venzuela</a:t>
            </a:r>
            <a:endParaRPr lang="cs-CZ" dirty="0" smtClean="0"/>
          </a:p>
          <a:p>
            <a:pPr lvl="1"/>
            <a:r>
              <a:rPr lang="cs-CZ" dirty="0" smtClean="0"/>
              <a:t>Přidružení: Bolívie, Chile, Kolumbie, Ekvádor a Peru</a:t>
            </a:r>
          </a:p>
          <a:p>
            <a:pPr lvl="1"/>
            <a:r>
              <a:rPr lang="cs-CZ" dirty="0" smtClean="0"/>
              <a:t>Pozorovatel: Mexiko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MERCOSUR</a:t>
            </a:r>
            <a:endParaRPr lang="cs-CZ" dirty="0"/>
          </a:p>
        </p:txBody>
      </p:sp>
      <p:pic>
        <p:nvPicPr>
          <p:cNvPr id="53250" name="Picture 2" descr="Soubor:Mercosu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21088"/>
            <a:ext cx="4214696" cy="213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1969</a:t>
            </a:r>
          </a:p>
          <a:p>
            <a:r>
              <a:rPr lang="cs-CZ" dirty="0" smtClean="0"/>
              <a:t>= Andský pakt, Andská skupina či </a:t>
            </a:r>
            <a:r>
              <a:rPr lang="cs-CZ" dirty="0" err="1" smtClean="0"/>
              <a:t>Kartagenská</a:t>
            </a:r>
            <a:r>
              <a:rPr lang="cs-CZ" dirty="0" smtClean="0"/>
              <a:t> dohoda</a:t>
            </a:r>
          </a:p>
          <a:p>
            <a:r>
              <a:rPr lang="cs-CZ" dirty="0" smtClean="0"/>
              <a:t>Spolupráce v ekonomické </a:t>
            </a:r>
          </a:p>
          <a:p>
            <a:pPr>
              <a:buNone/>
            </a:pPr>
            <a:r>
              <a:rPr lang="cs-CZ" dirty="0" smtClean="0"/>
              <a:t>   a sociální oblasti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Andské společenství národů</a:t>
            </a:r>
            <a:endParaRPr lang="cs-CZ" dirty="0"/>
          </a:p>
        </p:txBody>
      </p:sp>
      <p:pic>
        <p:nvPicPr>
          <p:cNvPr id="54274" name="Picture 2" descr="http://upload.wikimedia.org/wikipedia/commons/archive/b/b7/20070110034241%21C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64904"/>
            <a:ext cx="2734034" cy="3396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2008 – Quito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integrace </a:t>
            </a:r>
            <a:r>
              <a:rPr lang="cs-CZ" dirty="0" err="1" smtClean="0"/>
              <a:t>Mercosur</a:t>
            </a:r>
            <a:r>
              <a:rPr lang="cs-CZ" dirty="0" smtClean="0"/>
              <a:t> a Andské společenství (EU)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UNASUR - Unie jihoamerických národů</a:t>
            </a:r>
            <a:endParaRPr lang="cs-CZ" dirty="0"/>
          </a:p>
        </p:txBody>
      </p:sp>
      <p:pic>
        <p:nvPicPr>
          <p:cNvPr id="55300" name="Picture 4" descr="Soubor:Union of South American Nations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076" y="1700808"/>
            <a:ext cx="2866799" cy="2872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2009</a:t>
            </a:r>
          </a:p>
          <a:p>
            <a:r>
              <a:rPr lang="cs-CZ" dirty="0" smtClean="0"/>
              <a:t>Členové: Argentina, Brazílie, Paraguay, Uruguay, Ecuador, Bolivie, Venezuela 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smtClean="0"/>
              <a:t>x MMF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 BANCO DEL SUR</a:t>
            </a:r>
            <a:endParaRPr lang="cs-CZ" dirty="0"/>
          </a:p>
        </p:txBody>
      </p:sp>
      <p:pic>
        <p:nvPicPr>
          <p:cNvPr id="57346" name="Picture 2" descr="http://files.nireblog.com/blogs/angelsmcastells/files/banco-del-s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371475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</a:t>
            </a:r>
            <a:endParaRPr lang="cs-CZ" dirty="0"/>
          </a:p>
        </p:txBody>
      </p:sp>
      <p:pic>
        <p:nvPicPr>
          <p:cNvPr id="1026" name="Picture 2" descr="Soubor:LocationAmerica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762000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Alianza</a:t>
            </a:r>
            <a:r>
              <a:rPr lang="cs-CZ" dirty="0" smtClean="0"/>
              <a:t> </a:t>
            </a:r>
            <a:r>
              <a:rPr lang="cs-CZ" dirty="0" err="1" smtClean="0"/>
              <a:t>Bolivariana</a:t>
            </a:r>
            <a:r>
              <a:rPr lang="cs-CZ" dirty="0" smtClean="0"/>
              <a:t> para los </a:t>
            </a:r>
            <a:r>
              <a:rPr lang="cs-CZ" dirty="0" err="1" smtClean="0"/>
              <a:t>Pueblos</a:t>
            </a:r>
            <a:r>
              <a:rPr lang="cs-CZ" dirty="0" smtClean="0"/>
              <a:t> de </a:t>
            </a:r>
            <a:r>
              <a:rPr lang="cs-CZ" dirty="0" err="1" smtClean="0"/>
              <a:t>Nuestra</a:t>
            </a:r>
            <a:r>
              <a:rPr lang="cs-CZ" dirty="0" smtClean="0"/>
              <a:t> </a:t>
            </a:r>
            <a:r>
              <a:rPr lang="cs-CZ" dirty="0" err="1" smtClean="0"/>
              <a:t>América</a:t>
            </a:r>
            <a:r>
              <a:rPr lang="cs-CZ" dirty="0" smtClean="0"/>
              <a:t>)</a:t>
            </a:r>
          </a:p>
          <a:p>
            <a:r>
              <a:rPr lang="cs-CZ" dirty="0" smtClean="0"/>
              <a:t>„Alternativa" - "</a:t>
            </a:r>
            <a:r>
              <a:rPr lang="cs-CZ" dirty="0" err="1" smtClean="0"/>
              <a:t>Alianza</a:t>
            </a:r>
            <a:r>
              <a:rPr lang="cs-CZ" dirty="0" smtClean="0"/>
              <a:t>"</a:t>
            </a:r>
          </a:p>
          <a:p>
            <a:r>
              <a:rPr lang="cs-CZ" dirty="0" smtClean="0"/>
              <a:t>Členové:</a:t>
            </a:r>
            <a:r>
              <a:rPr lang="cs-CZ" dirty="0" smtClean="0">
                <a:hlinkClick r:id="rId2" action="ppaction://hlinkfile"/>
              </a:rPr>
              <a:t> </a:t>
            </a:r>
          </a:p>
          <a:p>
            <a:pPr lvl="2"/>
            <a:r>
              <a:rPr lang="cs-CZ" dirty="0" smtClean="0"/>
              <a:t>Antigua a Barbuda </a:t>
            </a:r>
          </a:p>
          <a:p>
            <a:pPr lvl="2"/>
            <a:r>
              <a:rPr lang="cs-CZ" dirty="0" smtClean="0"/>
              <a:t>Bolívie </a:t>
            </a:r>
          </a:p>
          <a:p>
            <a:pPr lvl="2"/>
            <a:r>
              <a:rPr lang="cs-CZ" dirty="0" smtClean="0"/>
              <a:t>Kuba </a:t>
            </a:r>
          </a:p>
          <a:p>
            <a:pPr lvl="2"/>
            <a:r>
              <a:rPr lang="cs-CZ" dirty="0" smtClean="0"/>
              <a:t>Dominika </a:t>
            </a:r>
          </a:p>
          <a:p>
            <a:pPr lvl="2"/>
            <a:r>
              <a:rPr lang="cs-CZ" dirty="0" smtClean="0"/>
              <a:t>Ekvádor </a:t>
            </a:r>
          </a:p>
          <a:p>
            <a:pPr lvl="2"/>
            <a:r>
              <a:rPr lang="cs-CZ" dirty="0" smtClean="0"/>
              <a:t>Nikaragua </a:t>
            </a:r>
          </a:p>
          <a:p>
            <a:pPr lvl="2"/>
            <a:r>
              <a:rPr lang="cs-CZ" dirty="0" smtClean="0"/>
              <a:t>Svatý Vincent a Grenadiny </a:t>
            </a:r>
          </a:p>
          <a:p>
            <a:pPr lvl="2"/>
            <a:r>
              <a:rPr lang="cs-CZ" dirty="0" smtClean="0"/>
              <a:t>Venezuela 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Spolupráce založena na sociální, ekonomické a politické integraci Latinské Ameriky a Karibiku</a:t>
            </a:r>
          </a:p>
          <a:p>
            <a:pPr lvl="1"/>
            <a:r>
              <a:rPr lang="cs-CZ" dirty="0" smtClean="0"/>
              <a:t>nová měna SUCRE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ALBA - </a:t>
            </a:r>
            <a:r>
              <a:rPr lang="cs-CZ" dirty="0" err="1" smtClean="0"/>
              <a:t>Bolívarovský</a:t>
            </a:r>
            <a:r>
              <a:rPr lang="cs-CZ" dirty="0" smtClean="0"/>
              <a:t> svaz pro lid naší Ameriky </a:t>
            </a:r>
            <a:endParaRPr lang="cs-CZ" dirty="0"/>
          </a:p>
        </p:txBody>
      </p:sp>
      <p:pic>
        <p:nvPicPr>
          <p:cNvPr id="56322" name="Picture 2" descr="Soubor:Emblem of the Bolivarian Alliance for the America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990" y="1916832"/>
            <a:ext cx="2898322" cy="3312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USA vs. AFGÁNISTÁN</a:t>
            </a:r>
          </a:p>
          <a:p>
            <a:pPr lvl="1"/>
            <a:r>
              <a:rPr lang="cs-CZ" dirty="0" smtClean="0"/>
              <a:t>2001 – současnost</a:t>
            </a:r>
          </a:p>
          <a:p>
            <a:pPr lvl="1"/>
            <a:r>
              <a:rPr lang="cs-CZ" dirty="0" smtClean="0"/>
              <a:t>Operace Trvalá svoboda</a:t>
            </a:r>
          </a:p>
          <a:p>
            <a:pPr lvl="1"/>
            <a:r>
              <a:rPr lang="cs-CZ" dirty="0" smtClean="0"/>
              <a:t>Boj s terorismem</a:t>
            </a:r>
          </a:p>
          <a:p>
            <a:pPr lvl="1"/>
            <a:r>
              <a:rPr lang="cs-CZ" dirty="0" smtClean="0"/>
              <a:t>Reakce na 11/9/2001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amerických států</a:t>
            </a:r>
            <a:endParaRPr lang="cs-CZ" dirty="0"/>
          </a:p>
        </p:txBody>
      </p:sp>
      <p:pic>
        <p:nvPicPr>
          <p:cNvPr id="4098" name="Picture 2" descr="http://scrapetv.com/News/News%20Pages/Everyone%20Else/images-4/afghanistan-wa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2713814" cy="4452352"/>
          </a:xfrm>
          <a:prstGeom prst="rect">
            <a:avLst/>
          </a:prstGeom>
          <a:noFill/>
        </p:spPr>
      </p:pic>
      <p:pic>
        <p:nvPicPr>
          <p:cNvPr id="4100" name="Picture 4" descr="Soubor:Mapa Afghánistánu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650244"/>
            <a:ext cx="2432695" cy="2609083"/>
          </a:xfrm>
          <a:prstGeom prst="rect">
            <a:avLst/>
          </a:prstGeom>
          <a:noFill/>
        </p:spPr>
      </p:pic>
      <p:pic>
        <p:nvPicPr>
          <p:cNvPr id="4102" name="Picture 6" descr="http://usama-bin-ladin.navajo.cz/usama-bin-lad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645024"/>
            <a:ext cx="1566707" cy="2334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USA vs. Irák</a:t>
            </a:r>
          </a:p>
          <a:p>
            <a:pPr lvl="1"/>
            <a:r>
              <a:rPr lang="cs-CZ" b="1" dirty="0" smtClean="0"/>
              <a:t>Druhá válka v Zálivu </a:t>
            </a:r>
          </a:p>
          <a:p>
            <a:pPr lvl="1"/>
            <a:r>
              <a:rPr lang="cs-CZ" dirty="0" smtClean="0"/>
              <a:t>2003 - 2011</a:t>
            </a:r>
          </a:p>
          <a:p>
            <a:pPr lvl="1"/>
            <a:r>
              <a:rPr lang="cs-CZ" dirty="0" smtClean="0"/>
              <a:t>občanská válka mezi šíity a </a:t>
            </a:r>
            <a:r>
              <a:rPr lang="cs-CZ" dirty="0" err="1" smtClean="0"/>
              <a:t>sunnity</a:t>
            </a:r>
            <a:endParaRPr lang="cs-CZ" dirty="0" smtClean="0"/>
          </a:p>
          <a:p>
            <a:pPr lvl="1"/>
            <a:r>
              <a:rPr lang="cs-CZ" dirty="0" smtClean="0"/>
              <a:t> příčiny války</a:t>
            </a:r>
            <a:endParaRPr lang="cs-CZ" dirty="0"/>
          </a:p>
        </p:txBody>
      </p:sp>
      <p:pic>
        <p:nvPicPr>
          <p:cNvPr id="3074" name="Picture 2" descr="http://www.tyden.cz/obrazek/irak-47d63283c3b61_300x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645024"/>
            <a:ext cx="2880320" cy="1949016"/>
          </a:xfrm>
          <a:prstGeom prst="rect">
            <a:avLst/>
          </a:prstGeom>
          <a:noFill/>
        </p:spPr>
      </p:pic>
      <p:pic>
        <p:nvPicPr>
          <p:cNvPr id="3076" name="Picture 4" descr="http://valka-v-iraku.sweb.cz/images/irackaholci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484784"/>
            <a:ext cx="1344075" cy="1695544"/>
          </a:xfrm>
          <a:prstGeom prst="rect">
            <a:avLst/>
          </a:prstGeom>
          <a:noFill/>
        </p:spPr>
      </p:pic>
      <p:pic>
        <p:nvPicPr>
          <p:cNvPr id="3078" name="Picture 6" descr="http://www.zonu.com/images/0X0/2009-09-17-613/Middle-East-Political-Map-1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29000"/>
            <a:ext cx="2391415" cy="2813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ARGENTINA vs. VB </a:t>
            </a:r>
          </a:p>
          <a:p>
            <a:pPr lvl="1"/>
            <a:r>
              <a:rPr lang="cs-CZ" dirty="0" err="1" smtClean="0"/>
              <a:t>Falklandy</a:t>
            </a:r>
            <a:r>
              <a:rPr lang="cs-CZ" dirty="0" smtClean="0"/>
              <a:t>/Malvíny</a:t>
            </a:r>
          </a:p>
          <a:p>
            <a:pPr lvl="1"/>
            <a:r>
              <a:rPr lang="cs-CZ" dirty="0" smtClean="0"/>
              <a:t>1982 </a:t>
            </a:r>
          </a:p>
          <a:p>
            <a:pPr lvl="1"/>
            <a:r>
              <a:rPr lang="cs-CZ" dirty="0" smtClean="0"/>
              <a:t>Válka nebyla oficiálně vyhlášena</a:t>
            </a:r>
          </a:p>
          <a:p>
            <a:pPr lvl="1"/>
            <a:r>
              <a:rPr lang="cs-CZ" dirty="0" smtClean="0"/>
              <a:t>V Argentině byla považována za </a:t>
            </a:r>
            <a:r>
              <a:rPr lang="cs-CZ" dirty="0" err="1" smtClean="0"/>
              <a:t>znovuobsazení</a:t>
            </a:r>
            <a:r>
              <a:rPr lang="cs-CZ" dirty="0" smtClean="0"/>
              <a:t> vlastního území a ve Velké Británii za narušení nezávislosti britského území</a:t>
            </a:r>
          </a:p>
          <a:p>
            <a:pPr lvl="1"/>
            <a:r>
              <a:rPr lang="cs-CZ" dirty="0" smtClean="0"/>
              <a:t>Porážka Argentiny</a:t>
            </a:r>
          </a:p>
          <a:p>
            <a:pPr lvl="1"/>
            <a:r>
              <a:rPr lang="cs-CZ" dirty="0" smtClean="0"/>
              <a:t>2010 – protesty Argentiny proti </a:t>
            </a:r>
          </a:p>
          <a:p>
            <a:pPr lvl="1">
              <a:buNone/>
            </a:pPr>
            <a:r>
              <a:rPr lang="cs-CZ" dirty="0" smtClean="0"/>
              <a:t>   těžebním </a:t>
            </a:r>
          </a:p>
          <a:p>
            <a:pPr lvl="1">
              <a:buNone/>
            </a:pPr>
            <a:r>
              <a:rPr lang="cs-CZ" dirty="0" smtClean="0"/>
              <a:t>   průzkumům VB</a:t>
            </a:r>
          </a:p>
          <a:p>
            <a:endParaRPr lang="cs-CZ" dirty="0"/>
          </a:p>
        </p:txBody>
      </p:sp>
      <p:pic>
        <p:nvPicPr>
          <p:cNvPr id="2056" name="Picture 8" descr="http://leccos.com/pics/pic/falklandy-_polo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344117" cy="2344117"/>
          </a:xfrm>
          <a:prstGeom prst="rect">
            <a:avLst/>
          </a:prstGeom>
          <a:noFill/>
        </p:spPr>
      </p:pic>
      <p:pic>
        <p:nvPicPr>
          <p:cNvPr id="2062" name="Picture 14" descr="http://leccos.com/pics/pic/falklandy-_vlaj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2082587" cy="1026418"/>
          </a:xfrm>
          <a:prstGeom prst="rect">
            <a:avLst/>
          </a:prstGeom>
          <a:noFill/>
        </p:spPr>
      </p:pic>
      <p:pic>
        <p:nvPicPr>
          <p:cNvPr id="2064" name="Picture 16" descr="http://leccos.com/pics/pic/falklandy-_ma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085184"/>
            <a:ext cx="1738935" cy="1221079"/>
          </a:xfrm>
          <a:prstGeom prst="rect">
            <a:avLst/>
          </a:prstGeom>
          <a:noFill/>
        </p:spPr>
      </p:pic>
      <p:pic>
        <p:nvPicPr>
          <p:cNvPr id="2066" name="Picture 18" descr="http://www.sd281.k12.id.us/mcdonald/staff/Carhart/_overlay/Karl%27s%20Website/images/Falkland_Isl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764704"/>
            <a:ext cx="1607683" cy="2232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Antarktida </a:t>
            </a:r>
          </a:p>
          <a:p>
            <a:pPr lvl="1"/>
            <a:r>
              <a:rPr lang="cs-CZ" dirty="0" smtClean="0"/>
              <a:t>Smlouva o Antarktidě 1961</a:t>
            </a:r>
          </a:p>
          <a:p>
            <a:pPr lvl="1"/>
            <a:r>
              <a:rPr lang="cs-CZ" dirty="0" smtClean="0"/>
              <a:t>zem jižně od 60. rovnoběžky včetně plovoucích šelfových ledovců.</a:t>
            </a:r>
          </a:p>
          <a:p>
            <a:pPr lvl="1"/>
            <a:r>
              <a:rPr lang="cs-CZ" dirty="0" smtClean="0"/>
              <a:t>2048</a:t>
            </a:r>
            <a:endParaRPr lang="cs-CZ" dirty="0"/>
          </a:p>
        </p:txBody>
      </p:sp>
      <p:pic>
        <p:nvPicPr>
          <p:cNvPr id="1026" name="Picture 2" descr="http://www.kompas.estranky.cz/img/picture/541/Antarkti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96952"/>
            <a:ext cx="2873896" cy="2859527"/>
          </a:xfrm>
          <a:prstGeom prst="rect">
            <a:avLst/>
          </a:prstGeom>
          <a:noFill/>
        </p:spPr>
      </p:pic>
      <p:pic>
        <p:nvPicPr>
          <p:cNvPr id="1028" name="Picture 4" descr="http://nd03.jxs.cz/965/740/d7211bcd02_64670496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2852203" cy="2036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Polokoule Z, S, J</a:t>
            </a:r>
          </a:p>
          <a:p>
            <a:r>
              <a:rPr lang="cs-CZ" dirty="0" smtClean="0"/>
              <a:t>1492</a:t>
            </a:r>
          </a:p>
          <a:p>
            <a:r>
              <a:rPr lang="cs-CZ" dirty="0" smtClean="0"/>
              <a:t>Dělení: </a:t>
            </a:r>
          </a:p>
          <a:p>
            <a:pPr lvl="1"/>
            <a:r>
              <a:rPr lang="cs-CZ" dirty="0" smtClean="0"/>
              <a:t>Severní, Střední, Jižní</a:t>
            </a:r>
          </a:p>
          <a:p>
            <a:pPr lvl="1"/>
            <a:r>
              <a:rPr lang="cs-CZ" dirty="0" smtClean="0"/>
              <a:t>Latinská Amerika</a:t>
            </a:r>
          </a:p>
          <a:p>
            <a:r>
              <a:rPr lang="cs-CZ" dirty="0" smtClean="0"/>
              <a:t>Rozloha: </a:t>
            </a:r>
          </a:p>
          <a:p>
            <a:pPr lvl="1"/>
            <a:r>
              <a:rPr lang="cs-CZ" dirty="0" smtClean="0"/>
              <a:t>42 549 000 km²</a:t>
            </a:r>
          </a:p>
          <a:p>
            <a:pPr lvl="1"/>
            <a:r>
              <a:rPr lang="cs-CZ" dirty="0" smtClean="0"/>
              <a:t>8,3% povrchu, 28,4% pevniny</a:t>
            </a:r>
          </a:p>
          <a:p>
            <a:r>
              <a:rPr lang="cs-CZ" dirty="0" smtClean="0"/>
              <a:t>Populace: 14% (900mil)</a:t>
            </a:r>
          </a:p>
          <a:p>
            <a:r>
              <a:rPr lang="cs-CZ" dirty="0" smtClean="0"/>
              <a:t>Počet států: 35</a:t>
            </a:r>
            <a:endParaRPr lang="cs-CZ" dirty="0"/>
          </a:p>
        </p:txBody>
      </p:sp>
      <p:pic>
        <p:nvPicPr>
          <p:cNvPr id="44034" name="Picture 2" descr="Soubor:North americ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2016223" cy="2666044"/>
          </a:xfrm>
          <a:prstGeom prst="rect">
            <a:avLst/>
          </a:prstGeom>
          <a:noFill/>
        </p:spPr>
      </p:pic>
      <p:pic>
        <p:nvPicPr>
          <p:cNvPr id="44036" name="Picture 4" descr="Soubor:South amer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573016"/>
            <a:ext cx="201670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cs-CZ" dirty="0" err="1" smtClean="0"/>
              <a:t>Amerigo</a:t>
            </a:r>
            <a:r>
              <a:rPr lang="cs-CZ" dirty="0" smtClean="0"/>
              <a:t> </a:t>
            </a:r>
            <a:r>
              <a:rPr lang="cs-CZ" dirty="0" err="1" smtClean="0"/>
              <a:t>Vespucci</a:t>
            </a:r>
            <a:r>
              <a:rPr lang="cs-CZ" dirty="0" smtClean="0"/>
              <a:t> </a:t>
            </a:r>
          </a:p>
          <a:p>
            <a:r>
              <a:rPr lang="cs-CZ" dirty="0" smtClean="0"/>
              <a:t>1499-1502</a:t>
            </a:r>
          </a:p>
        </p:txBody>
      </p:sp>
      <p:pic>
        <p:nvPicPr>
          <p:cNvPr id="43010" name="Picture 2" descr="http://tcmam.files.wordpress.com/2010/10/amerigo_vespuc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35433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Hydro – Amazonka, Mississippi, </a:t>
            </a:r>
            <a:r>
              <a:rPr lang="cs-CZ" dirty="0" err="1" smtClean="0"/>
              <a:t>Paraná</a:t>
            </a:r>
            <a:endParaRPr lang="cs-CZ" dirty="0"/>
          </a:p>
        </p:txBody>
      </p:sp>
      <p:pic>
        <p:nvPicPr>
          <p:cNvPr id="45058" name="Picture 2" descr="http://www.mlog.cz/wp-content/uploads/wmb/Amaz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552825" cy="3409950"/>
          </a:xfrm>
          <a:prstGeom prst="rect">
            <a:avLst/>
          </a:prstGeom>
          <a:noFill/>
        </p:spPr>
      </p:pic>
      <p:pic>
        <p:nvPicPr>
          <p:cNvPr id="45060" name="Picture 4" descr="http://www.buscapeviagens.com.br/images/Estados/Para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43815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</a:t>
            </a:r>
            <a:endParaRPr lang="cs-CZ" dirty="0"/>
          </a:p>
        </p:txBody>
      </p:sp>
      <p:pic>
        <p:nvPicPr>
          <p:cNvPr id="46082" name="Picture 2" descr="http://www.argentour.com/images/aconcagua_plaza_fra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528392" cy="2336070"/>
          </a:xfrm>
          <a:prstGeom prst="rect">
            <a:avLst/>
          </a:prstGeom>
          <a:noFill/>
        </p:spPr>
      </p:pic>
      <p:pic>
        <p:nvPicPr>
          <p:cNvPr id="46084" name="Picture 4" descr="http://www.eworldpost.com/wp-content/uploads/2010/07/Atacama_des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762500" cy="3333750"/>
          </a:xfrm>
          <a:prstGeom prst="rect">
            <a:avLst/>
          </a:prstGeom>
          <a:noFill/>
        </p:spPr>
      </p:pic>
      <p:pic>
        <p:nvPicPr>
          <p:cNvPr id="46086" name="Picture 6" descr="Cayo Coco Cu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3232795" cy="2586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worldculturepictorial.com/images/content_2/amazon_rainforest_sea_of_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73016"/>
            <a:ext cx="4572000" cy="2800556"/>
          </a:xfrm>
          <a:prstGeom prst="rect">
            <a:avLst/>
          </a:prstGeom>
          <a:noFill/>
        </p:spPr>
      </p:pic>
      <p:pic>
        <p:nvPicPr>
          <p:cNvPr id="47108" name="Picture 4" descr="http://media.novinky.cz/286/172869-top_foto1-ku8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5715000" cy="3384376"/>
          </a:xfrm>
          <a:prstGeom prst="rect">
            <a:avLst/>
          </a:prstGeom>
          <a:noFill/>
        </p:spPr>
      </p:pic>
      <p:pic>
        <p:nvPicPr>
          <p:cNvPr id="6" name="Picture 10" descr="http://media.novinky.cz/192/141922-original-05z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448272" cy="1465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Populace: </a:t>
            </a:r>
          </a:p>
          <a:p>
            <a:pPr lvl="1"/>
            <a:r>
              <a:rPr lang="cs-CZ" dirty="0" smtClean="0"/>
              <a:t>S x J</a:t>
            </a:r>
          </a:p>
          <a:p>
            <a:pPr lvl="1"/>
            <a:r>
              <a:rPr lang="cs-CZ" dirty="0" smtClean="0"/>
              <a:t>Indiáni, Evropané, Asiaté</a:t>
            </a:r>
          </a:p>
          <a:p>
            <a:pPr lvl="1"/>
            <a:r>
              <a:rPr lang="cs-CZ" dirty="0" smtClean="0"/>
              <a:t>Mestici, Mulati, </a:t>
            </a:r>
            <a:r>
              <a:rPr lang="cs-CZ" dirty="0" err="1" smtClean="0"/>
              <a:t>Zambové</a:t>
            </a:r>
            <a:endParaRPr lang="cs-CZ" dirty="0" smtClean="0"/>
          </a:p>
          <a:p>
            <a:r>
              <a:rPr lang="cs-CZ" dirty="0" smtClean="0"/>
              <a:t>Náboženství</a:t>
            </a:r>
          </a:p>
          <a:p>
            <a:pPr lvl="1"/>
            <a:r>
              <a:rPr lang="cs-CZ" dirty="0" smtClean="0"/>
              <a:t>Křesťanství</a:t>
            </a:r>
          </a:p>
          <a:p>
            <a:pPr lvl="1"/>
            <a:r>
              <a:rPr lang="cs-CZ" dirty="0" smtClean="0"/>
              <a:t>Ateismus</a:t>
            </a:r>
          </a:p>
          <a:p>
            <a:pPr lvl="1"/>
            <a:r>
              <a:rPr lang="cs-CZ" dirty="0" smtClean="0"/>
              <a:t>Judaismus</a:t>
            </a:r>
          </a:p>
          <a:p>
            <a:pPr lvl="1"/>
            <a:r>
              <a:rPr lang="cs-CZ" dirty="0" smtClean="0"/>
              <a:t>Islám</a:t>
            </a:r>
          </a:p>
          <a:p>
            <a:pPr lvl="1"/>
            <a:r>
              <a:rPr lang="cs-CZ" dirty="0" smtClean="0"/>
              <a:t>animismus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 </a:t>
            </a:r>
            <a:endParaRPr lang="cs-CZ" dirty="0"/>
          </a:p>
        </p:txBody>
      </p:sp>
      <p:pic>
        <p:nvPicPr>
          <p:cNvPr id="41988" name="Picture 4" descr="http://www.publicanthropology.org/images/Faces/Peru-Andean%20Indian%20portra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324225" cy="4762500"/>
          </a:xfrm>
          <a:prstGeom prst="rect">
            <a:avLst/>
          </a:prstGeom>
          <a:noFill/>
        </p:spPr>
      </p:pic>
      <p:pic>
        <p:nvPicPr>
          <p:cNvPr id="41990" name="Picture 6" descr="http://www.haluze.cz/fotky/big/asiate-3.jpg1.960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49080"/>
            <a:ext cx="1600992" cy="1275457"/>
          </a:xfrm>
          <a:prstGeom prst="rect">
            <a:avLst/>
          </a:prstGeom>
          <a:noFill/>
        </p:spPr>
      </p:pic>
      <p:pic>
        <p:nvPicPr>
          <p:cNvPr id="41992" name="Picture 8" descr="Sash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941168"/>
            <a:ext cx="2068083" cy="1551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Španělština: zhruba 310 milionů lidí </a:t>
            </a:r>
          </a:p>
          <a:p>
            <a:pPr lvl="0"/>
            <a:r>
              <a:rPr lang="cs-CZ" dirty="0" smtClean="0"/>
              <a:t>Angličtina: zhruba 300 milionů lidí </a:t>
            </a:r>
          </a:p>
          <a:p>
            <a:pPr lvl="0"/>
            <a:r>
              <a:rPr lang="cs-CZ" dirty="0" smtClean="0"/>
              <a:t>Portugalština: zhruba 185 milionů lidí </a:t>
            </a:r>
          </a:p>
          <a:p>
            <a:pPr lvl="0"/>
            <a:r>
              <a:rPr lang="cs-CZ" dirty="0" smtClean="0"/>
              <a:t>Francouzština: zhruba 12 milionů lidí </a:t>
            </a:r>
          </a:p>
          <a:p>
            <a:pPr lvl="0"/>
            <a:r>
              <a:rPr lang="cs-CZ" dirty="0" err="1" smtClean="0"/>
              <a:t>Kečuánština</a:t>
            </a:r>
            <a:r>
              <a:rPr lang="cs-CZ" dirty="0" smtClean="0"/>
              <a:t>: 10-13 milionů lidí </a:t>
            </a:r>
          </a:p>
          <a:p>
            <a:pPr lvl="0"/>
            <a:r>
              <a:rPr lang="cs-CZ" dirty="0" err="1" smtClean="0"/>
              <a:t>Guaraní</a:t>
            </a:r>
            <a:r>
              <a:rPr lang="cs-CZ" dirty="0" smtClean="0"/>
              <a:t>: zhruba 6 milionů lidí </a:t>
            </a:r>
          </a:p>
          <a:p>
            <a:pPr lvl="0"/>
            <a:r>
              <a:rPr lang="cs-CZ" dirty="0" smtClean="0"/>
              <a:t>Čínština: zhruba 5 milionů lidí </a:t>
            </a:r>
          </a:p>
          <a:p>
            <a:pPr lvl="0"/>
            <a:r>
              <a:rPr lang="cs-CZ" dirty="0" smtClean="0"/>
              <a:t>Italština: zhruba 4 miliony lidí </a:t>
            </a:r>
          </a:p>
          <a:p>
            <a:pPr lvl="0"/>
            <a:r>
              <a:rPr lang="cs-CZ" dirty="0" smtClean="0"/>
              <a:t>Němčina: zhruba 2,2 milionů lidí </a:t>
            </a:r>
          </a:p>
          <a:p>
            <a:pPr lvl="0"/>
            <a:r>
              <a:rPr lang="cs-CZ" dirty="0" err="1" smtClean="0"/>
              <a:t>Ajmarština</a:t>
            </a:r>
            <a:r>
              <a:rPr lang="cs-CZ" dirty="0" smtClean="0"/>
              <a:t>: zhruba 2,2 milionů lidí </a:t>
            </a:r>
          </a:p>
          <a:p>
            <a:pPr lvl="0"/>
            <a:r>
              <a:rPr lang="cs-CZ" dirty="0" smtClean="0"/>
              <a:t>Mayské jazyky: zhruba 1,9 milionů lidí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Jazyky </a:t>
            </a:r>
            <a:endParaRPr lang="cs-CZ" dirty="0"/>
          </a:p>
        </p:txBody>
      </p:sp>
      <p:pic>
        <p:nvPicPr>
          <p:cNvPr id="40962" name="Picture 2" descr="http://1.bp.blogspot.com/_bYJxiDFe_XA/S9o1v-2BQ4I/AAAAAAAAAAw/-xtfLc9Upz4/S724/aul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96952"/>
            <a:ext cx="2819202" cy="217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</TotalTime>
  <Words>605</Words>
  <Application>Microsoft Office PowerPoint</Application>
  <PresentationFormat>Předvádění na obrazovce (4:3)</PresentationFormat>
  <Paragraphs>154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Shluk</vt:lpstr>
      <vt:lpstr>MAPA SVĚTA</vt:lpstr>
      <vt:lpstr>Základní údaje</vt:lpstr>
      <vt:lpstr>Snímek 3</vt:lpstr>
      <vt:lpstr>Snímek 4</vt:lpstr>
      <vt:lpstr>Hydro – Amazonka, Mississippi, Paraná</vt:lpstr>
      <vt:lpstr>Prostředí</vt:lpstr>
      <vt:lpstr>Snímek 7</vt:lpstr>
      <vt:lpstr>Demografie </vt:lpstr>
      <vt:lpstr>Jazyky </vt:lpstr>
      <vt:lpstr>Snímek 10</vt:lpstr>
      <vt:lpstr>OAS</vt:lpstr>
      <vt:lpstr>NAFTA</vt:lpstr>
      <vt:lpstr>CAFTA – Dominikánsko-středoamerická smlouva a volném obchodu</vt:lpstr>
      <vt:lpstr>SICA – Středoamerický integrační systém</vt:lpstr>
      <vt:lpstr>Karibské společenství</vt:lpstr>
      <vt:lpstr>MERCOSUR</vt:lpstr>
      <vt:lpstr>Andské společenství národů</vt:lpstr>
      <vt:lpstr>UNASUR - Unie jihoamerických národů</vt:lpstr>
      <vt:lpstr>EL BANCO DEL SUR</vt:lpstr>
      <vt:lpstr>ALBA - Bolívarovský svaz pro lid naší Ameriky </vt:lpstr>
      <vt:lpstr>Konflikty amerických států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Vista</dc:creator>
  <cp:lastModifiedBy>Your User Name</cp:lastModifiedBy>
  <cp:revision>24</cp:revision>
  <dcterms:created xsi:type="dcterms:W3CDTF">2011-02-27T17:10:22Z</dcterms:created>
  <dcterms:modified xsi:type="dcterms:W3CDTF">2014-02-18T15:16:41Z</dcterms:modified>
</cp:coreProperties>
</file>