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8" r:id="rId13"/>
    <p:sldId id="269" r:id="rId14"/>
    <p:sldId id="267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84425-5F60-477E-AEE3-B2954902D8D1}" type="datetimeFigureOut">
              <a:rPr lang="cs-CZ" smtClean="0"/>
              <a:t>11.3.2014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57F0-701F-4E85-9633-E21B7BB5BFA8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84425-5F60-477E-AEE3-B2954902D8D1}" type="datetimeFigureOut">
              <a:rPr lang="cs-CZ" smtClean="0"/>
              <a:t>11.3.2014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57F0-701F-4E85-9633-E21B7BB5BF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84425-5F60-477E-AEE3-B2954902D8D1}" type="datetimeFigureOut">
              <a:rPr lang="cs-CZ" smtClean="0"/>
              <a:t>11.3.2014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57F0-701F-4E85-9633-E21B7BB5BF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84425-5F60-477E-AEE3-B2954902D8D1}" type="datetimeFigureOut">
              <a:rPr lang="cs-CZ" smtClean="0"/>
              <a:t>11.3.2014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57F0-701F-4E85-9633-E21B7BB5BF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84425-5F60-477E-AEE3-B2954902D8D1}" type="datetimeFigureOut">
              <a:rPr lang="cs-CZ" smtClean="0"/>
              <a:t>11.3.2014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57F0-701F-4E85-9633-E21B7BB5BF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84425-5F60-477E-AEE3-B2954902D8D1}" type="datetimeFigureOut">
              <a:rPr lang="cs-CZ" smtClean="0"/>
              <a:t>11.3.2014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57F0-701F-4E85-9633-E21B7BB5BF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84425-5F60-477E-AEE3-B2954902D8D1}" type="datetimeFigureOut">
              <a:rPr lang="cs-CZ" smtClean="0"/>
              <a:t>11.3.2014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57F0-701F-4E85-9633-E21B7BB5BF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84425-5F60-477E-AEE3-B2954902D8D1}" type="datetimeFigureOut">
              <a:rPr lang="cs-CZ" smtClean="0"/>
              <a:t>11.3.2014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57F0-701F-4E85-9633-E21B7BB5BF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84425-5F60-477E-AEE3-B2954902D8D1}" type="datetimeFigureOut">
              <a:rPr lang="cs-CZ" smtClean="0"/>
              <a:t>11.3.2014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57F0-701F-4E85-9633-E21B7BB5BF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84425-5F60-477E-AEE3-B2954902D8D1}" type="datetimeFigureOut">
              <a:rPr lang="cs-CZ" smtClean="0"/>
              <a:t>11.3.2014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57F0-701F-4E85-9633-E21B7BB5BFA8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8084425-5F60-477E-AEE3-B2954902D8D1}" type="datetimeFigureOut">
              <a:rPr lang="cs-CZ" smtClean="0"/>
              <a:t>11.3.2014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5D157F0-701F-4E85-9633-E21B7BB5BF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084425-5F60-477E-AEE3-B2954902D8D1}" type="datetimeFigureOut">
              <a:rPr lang="cs-CZ" smtClean="0"/>
              <a:t>11.3.2014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5D157F0-701F-4E85-9633-E21B7BB5BFA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4LPubUCJv58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Guantánamo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Mapa světa</a:t>
            </a:r>
            <a:endParaRPr lang="cs-CZ" dirty="0"/>
          </a:p>
        </p:txBody>
      </p:sp>
      <p:pic>
        <p:nvPicPr>
          <p:cNvPr id="23556" name="Picture 4" descr="http://upload.wikimedia.org/wikipedia/commons/thumb/6/65/Camp_x-ray_detainees.jpg/220px-Camp_x-ray_detaine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2204864"/>
            <a:ext cx="2095500" cy="20955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Waterboarding</a:t>
            </a:r>
            <a:r>
              <a:rPr lang="cs-CZ" dirty="0" smtClean="0"/>
              <a:t> </a:t>
            </a:r>
            <a:r>
              <a:rPr lang="cs-CZ" dirty="0" smtClean="0"/>
              <a:t>- ve vyslýchaném </a:t>
            </a:r>
            <a:r>
              <a:rPr lang="cs-CZ" dirty="0" smtClean="0"/>
              <a:t>vyvolává pocit </a:t>
            </a:r>
            <a:r>
              <a:rPr lang="cs-CZ" dirty="0" smtClean="0"/>
              <a:t>tonutí</a:t>
            </a:r>
          </a:p>
          <a:p>
            <a:r>
              <a:rPr lang="cs-CZ" dirty="0" smtClean="0"/>
              <a:t>Poslech hlasité hudby – podobu cca 20 </a:t>
            </a:r>
            <a:r>
              <a:rPr lang="cs-CZ" dirty="0" smtClean="0"/>
              <a:t>hodin v kuse</a:t>
            </a:r>
            <a:endParaRPr lang="cs-CZ" dirty="0" smtClean="0"/>
          </a:p>
          <a:p>
            <a:r>
              <a:rPr lang="cs-CZ" dirty="0" smtClean="0"/>
              <a:t>Přivazování k židli, ohýbání prstů, </a:t>
            </a:r>
            <a:r>
              <a:rPr lang="cs-CZ" dirty="0" smtClean="0"/>
              <a:t>vyvíjení </a:t>
            </a:r>
            <a:r>
              <a:rPr lang="cs-CZ" dirty="0" smtClean="0"/>
              <a:t>tlaku na dutá místa v těle (spánková kost)</a:t>
            </a:r>
          </a:p>
          <a:p>
            <a:r>
              <a:rPr lang="cs-CZ" dirty="0" smtClean="0"/>
              <a:t>Píchání a svícení ostrým světlem do očí</a:t>
            </a:r>
          </a:p>
          <a:p>
            <a:r>
              <a:rPr lang="cs-CZ" dirty="0" smtClean="0"/>
              <a:t>Uzavření nahých zajatců v klimatizované a neventilované místnosti s nízkou teplotou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</a:t>
            </a:r>
            <a:r>
              <a:rPr lang="cs-CZ" dirty="0" smtClean="0"/>
              <a:t>raktiky</a:t>
            </a:r>
            <a:r>
              <a:rPr lang="cs-CZ" dirty="0" smtClean="0"/>
              <a:t>: </a:t>
            </a:r>
            <a:endParaRPr lang="cs-CZ" dirty="0" smtClean="0"/>
          </a:p>
          <a:p>
            <a:pPr lvl="1"/>
            <a:r>
              <a:rPr lang="cs-CZ" dirty="0" smtClean="0"/>
              <a:t>strkání </a:t>
            </a:r>
            <a:r>
              <a:rPr lang="cs-CZ" dirty="0" smtClean="0"/>
              <a:t>hlavy do </a:t>
            </a:r>
            <a:r>
              <a:rPr lang="cs-CZ" dirty="0" smtClean="0"/>
              <a:t>záchodu</a:t>
            </a:r>
          </a:p>
          <a:p>
            <a:pPr lvl="1"/>
            <a:r>
              <a:rPr lang="cs-CZ" dirty="0" smtClean="0"/>
              <a:t>zajatce </a:t>
            </a:r>
            <a:r>
              <a:rPr lang="cs-CZ" dirty="0" smtClean="0"/>
              <a:t>připoutali na dlouhé hodiny do polohy, ve které káleli a močili sami na </a:t>
            </a:r>
            <a:r>
              <a:rPr lang="cs-CZ" dirty="0" smtClean="0"/>
              <a:t>sebe.</a:t>
            </a:r>
          </a:p>
          <a:p>
            <a:pPr lvl="1"/>
            <a:r>
              <a:rPr lang="cs-CZ" dirty="0" smtClean="0"/>
              <a:t>museli </a:t>
            </a:r>
            <a:r>
              <a:rPr lang="cs-CZ" dirty="0" smtClean="0"/>
              <a:t>vojákům předvádět </a:t>
            </a:r>
            <a:r>
              <a:rPr lang="cs-CZ" dirty="0" smtClean="0"/>
              <a:t>zvířata</a:t>
            </a:r>
          </a:p>
          <a:p>
            <a:pPr lvl="1"/>
            <a:r>
              <a:rPr lang="cs-CZ" dirty="0" smtClean="0"/>
              <a:t>nuceni </a:t>
            </a:r>
            <a:r>
              <a:rPr lang="cs-CZ" dirty="0" smtClean="0"/>
              <a:t>nosit dámské oblečení</a:t>
            </a:r>
          </a:p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youtube.com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watch</a:t>
            </a:r>
            <a:r>
              <a:rPr lang="cs-CZ" dirty="0" smtClean="0">
                <a:hlinkClick r:id="rId2"/>
              </a:rPr>
              <a:t>?v=4LPubUCJv58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Střípky informací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Američané věznici označují jako zadržovací </a:t>
            </a:r>
            <a:r>
              <a:rPr lang="cs-CZ" dirty="0" smtClean="0"/>
              <a:t>tábor</a:t>
            </a:r>
          </a:p>
          <a:p>
            <a:r>
              <a:rPr lang="cs-CZ" dirty="0" smtClean="0"/>
              <a:t>První vězni amerických jednotek přišli na vojenskou základnu 11. ledna 2002 pro podezření z terorismu</a:t>
            </a:r>
            <a:r>
              <a:rPr lang="cs-CZ" dirty="0" smtClean="0"/>
              <a:t>.</a:t>
            </a:r>
          </a:p>
          <a:p>
            <a:r>
              <a:rPr lang="cs-CZ" dirty="0" smtClean="0"/>
              <a:t>Dopadli je v Afghánistánu, spoutali, oblékli do jasně oranžových kompletů a s pytlem přes hlavu je odvezli na základnu</a:t>
            </a:r>
            <a:r>
              <a:rPr lang="cs-CZ" dirty="0" smtClean="0"/>
              <a:t>.</a:t>
            </a:r>
          </a:p>
          <a:p>
            <a:r>
              <a:rPr lang="cs-CZ" dirty="0" smtClean="0"/>
              <a:t>Tehdejší vláda využila tohoto teritoria mimo území Spojených států amerických pro snazší zdůvodnění nestandardního zacházení s vězni</a:t>
            </a:r>
            <a:r>
              <a:rPr lang="cs-CZ" dirty="0" smtClean="0"/>
              <a:t>.</a:t>
            </a:r>
          </a:p>
          <a:p>
            <a:r>
              <a:rPr lang="cs-CZ" dirty="0" smtClean="0"/>
              <a:t>Během prvních deseti let se zde vystřídalo téměř 800 dalších vězňů z různých míst Středního východu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Většinou nebyli oficiálně obviněni, souzeni a nedostali ani příležitost právní obrany.</a:t>
            </a:r>
          </a:p>
          <a:p>
            <a:r>
              <a:rPr lang="cs-CZ" dirty="0" smtClean="0"/>
              <a:t>Bush - do </a:t>
            </a:r>
            <a:r>
              <a:rPr lang="cs-CZ" dirty="0" smtClean="0"/>
              <a:t>roku 2006 </a:t>
            </a:r>
            <a:r>
              <a:rPr lang="cs-CZ" dirty="0" smtClean="0"/>
              <a:t>– neplatí zde Ženevské konvence</a:t>
            </a:r>
            <a:endParaRPr lang="cs-CZ" dirty="0" smtClean="0"/>
          </a:p>
          <a:p>
            <a:r>
              <a:rPr lang="cs-CZ" dirty="0" smtClean="0"/>
              <a:t>Během prvních deseti let zemřelo osm </a:t>
            </a:r>
            <a:r>
              <a:rPr lang="cs-CZ" dirty="0" smtClean="0"/>
              <a:t>lidí – oficiálně 6 sebevražd</a:t>
            </a:r>
            <a:endParaRPr lang="cs-CZ" dirty="0" smtClean="0"/>
          </a:p>
          <a:p>
            <a:r>
              <a:rPr lang="cs-CZ" dirty="0" smtClean="0"/>
              <a:t>Zákaz praktikování náboženství</a:t>
            </a:r>
          </a:p>
          <a:p>
            <a:r>
              <a:rPr lang="cs-CZ" dirty="0" smtClean="0"/>
              <a:t>Věznění na samotkách i několik dní</a:t>
            </a:r>
          </a:p>
          <a:p>
            <a:r>
              <a:rPr lang="cs-CZ" dirty="0" smtClean="0"/>
              <a:t>6/2013 – umělá výživa pro </a:t>
            </a:r>
            <a:r>
              <a:rPr lang="cs-CZ" dirty="0" err="1" smtClean="0"/>
              <a:t>hladovkáře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Picture 2" descr="http://www.czdl.cz/wp-content/uploads/2012/09/190520125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4437112"/>
            <a:ext cx="1728192" cy="12961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Důvody pro uzavření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Náklady – až 18 mil./vězeň</a:t>
            </a:r>
          </a:p>
          <a:p>
            <a:r>
              <a:rPr lang="cs-CZ" dirty="0" smtClean="0"/>
              <a:t>Porušování lidských práv</a:t>
            </a:r>
          </a:p>
          <a:p>
            <a:r>
              <a:rPr lang="cs-CZ" dirty="0" smtClean="0"/>
              <a:t>OSN?</a:t>
            </a:r>
          </a:p>
          <a:p>
            <a:r>
              <a:rPr lang="cs-CZ" dirty="0" smtClean="0"/>
              <a:t>Image</a:t>
            </a:r>
          </a:p>
          <a:p>
            <a:r>
              <a:rPr lang="cs-CZ" dirty="0" smtClean="0"/>
              <a:t>Veřejné mínění</a:t>
            </a:r>
          </a:p>
          <a:p>
            <a:r>
              <a:rPr lang="cs-CZ" dirty="0" smtClean="0"/>
              <a:t>?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37890" name="Picture 2" descr="http://www.amnesty.cz/img/article/20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3933056"/>
            <a:ext cx="4833186" cy="2311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1898 – vstup USA do války Kuba x Španělsko</a:t>
            </a:r>
          </a:p>
          <a:p>
            <a:r>
              <a:rPr lang="cs-CZ" dirty="0" smtClean="0"/>
              <a:t>Okupace ostrova</a:t>
            </a:r>
          </a:p>
          <a:p>
            <a:r>
              <a:rPr lang="cs-CZ" dirty="0" smtClean="0"/>
              <a:t>Porážka Španělska – 10.12. podpis Pařížské mírové smlouvy</a:t>
            </a:r>
          </a:p>
          <a:p>
            <a:r>
              <a:rPr lang="cs-CZ" dirty="0" smtClean="0"/>
              <a:t>USA získává moc nad Kubou + území Portorika a Filipíny</a:t>
            </a:r>
          </a:p>
          <a:p>
            <a:r>
              <a:rPr lang="cs-CZ" dirty="0" smtClean="0"/>
              <a:t>1900 – volby – požadavky USA – </a:t>
            </a:r>
            <a:r>
              <a:rPr lang="cs-CZ" dirty="0" err="1" smtClean="0"/>
              <a:t>Plattův</a:t>
            </a:r>
            <a:r>
              <a:rPr lang="cs-CZ" dirty="0" smtClean="0"/>
              <a:t> dodatek (1901)</a:t>
            </a:r>
          </a:p>
          <a:p>
            <a:pPr lvl="1"/>
            <a:r>
              <a:rPr lang="cs-CZ" dirty="0" smtClean="0"/>
              <a:t>vláda Kuby odprodá </a:t>
            </a:r>
            <a:r>
              <a:rPr lang="cs-CZ" dirty="0" smtClean="0"/>
              <a:t>nebo </a:t>
            </a:r>
            <a:r>
              <a:rPr lang="cs-CZ" dirty="0" smtClean="0"/>
              <a:t>pronajme Spojeným státům pozemky nezbytné pro zásobování uhlím nebo námořní stanice na určitých specifikovaných </a:t>
            </a:r>
            <a:r>
              <a:rPr lang="cs-CZ" dirty="0" smtClean="0"/>
              <a:t>místech</a:t>
            </a:r>
          </a:p>
          <a:p>
            <a:pPr lvl="1"/>
            <a:r>
              <a:rPr lang="cs-CZ" dirty="0" smtClean="0"/>
              <a:t>Kuba </a:t>
            </a:r>
            <a:r>
              <a:rPr lang="cs-CZ" dirty="0" smtClean="0"/>
              <a:t>musí žádat o souhlas USA v otázkách dohod s cizími mocnostmi, při jednáních o veřejném </a:t>
            </a:r>
            <a:r>
              <a:rPr lang="cs-CZ" dirty="0" smtClean="0"/>
              <a:t>dluhu</a:t>
            </a:r>
            <a:endParaRPr lang="cs-CZ" dirty="0" smtClean="0"/>
          </a:p>
          <a:p>
            <a:pPr lvl="1" hangingPunct="0"/>
            <a:r>
              <a:rPr lang="cs-CZ" dirty="0" smtClean="0"/>
              <a:t>vláda Kuby </a:t>
            </a:r>
            <a:r>
              <a:rPr lang="cs-CZ" dirty="0" smtClean="0"/>
              <a:t>souhlasí, </a:t>
            </a:r>
            <a:r>
              <a:rPr lang="cs-CZ" dirty="0" smtClean="0"/>
              <a:t>že Spojené státy mohou vykonávat právo intervenovat k ochraně kubánské nezávislosti, k zachování vlády adekvátní pro obranu života, vlastnictví a individuální </a:t>
            </a:r>
            <a:r>
              <a:rPr lang="cs-CZ" dirty="0" smtClean="0"/>
              <a:t>svobody</a:t>
            </a:r>
            <a:endParaRPr lang="cs-CZ" dirty="0" smtClean="0"/>
          </a:p>
          <a:p>
            <a:pPr lvl="1" hangingPunct="0"/>
            <a:r>
              <a:rPr lang="cs-CZ" dirty="0" smtClean="0"/>
              <a:t>Že </a:t>
            </a:r>
            <a:r>
              <a:rPr lang="cs-CZ" dirty="0" smtClean="0"/>
              <a:t>všechny </a:t>
            </a:r>
            <a:r>
              <a:rPr lang="cs-CZ" dirty="0" smtClean="0"/>
              <a:t>akty Spojených států učiněné na Kubě během jejího vojenského obsazení jsou tímto ratifikovány a níže potvrzeny a že všechna zákonná práva tímto budou zachována a </a:t>
            </a:r>
            <a:r>
              <a:rPr lang="cs-CZ" dirty="0" smtClean="0"/>
              <a:t>chráněna</a:t>
            </a:r>
            <a:endParaRPr lang="cs-CZ" dirty="0" smtClean="0"/>
          </a:p>
        </p:txBody>
      </p:sp>
      <p:pic>
        <p:nvPicPr>
          <p:cNvPr id="27650" name="Picture 2" descr="File:Guantanamo bay satellite im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908720"/>
            <a:ext cx="1536812" cy="1152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1959 – Kubánská revoluce - nesouhlas </a:t>
            </a:r>
            <a:r>
              <a:rPr lang="cs-CZ" dirty="0" smtClean="0"/>
              <a:t>s další existencí cizí základny na svém </a:t>
            </a:r>
            <a:r>
              <a:rPr lang="cs-CZ" dirty="0" smtClean="0"/>
              <a:t>území</a:t>
            </a:r>
          </a:p>
          <a:p>
            <a:r>
              <a:rPr lang="cs-CZ" dirty="0" smtClean="0"/>
              <a:t>Od roku 1959 nepřevzala </a:t>
            </a:r>
            <a:r>
              <a:rPr lang="cs-CZ" dirty="0" smtClean="0"/>
              <a:t>Kuba </a:t>
            </a:r>
            <a:r>
              <a:rPr lang="cs-CZ" dirty="0" smtClean="0"/>
              <a:t>šeky </a:t>
            </a:r>
            <a:r>
              <a:rPr lang="cs-CZ" dirty="0" smtClean="0"/>
              <a:t>za pronájem základny, které ukládá vláda USA každoročně u švýcarské </a:t>
            </a:r>
            <a:r>
              <a:rPr lang="cs-CZ" dirty="0" smtClean="0"/>
              <a:t>banky</a:t>
            </a:r>
          </a:p>
          <a:p>
            <a:r>
              <a:rPr lang="cs-CZ" dirty="0" smtClean="0"/>
              <a:t>kubánská </a:t>
            </a:r>
            <a:r>
              <a:rPr lang="cs-CZ" dirty="0" smtClean="0"/>
              <a:t>ústava, schválená lidovým referendem v roce </a:t>
            </a:r>
            <a:r>
              <a:rPr lang="cs-CZ" dirty="0" smtClean="0"/>
              <a:t>1976 stanoví</a:t>
            </a:r>
            <a:r>
              <a:rPr lang="cs-CZ" dirty="0" smtClean="0"/>
              <a:t>: „Republika Kuba odmítá a považuje za nelegální a nulitní smlouvy, dohody nebo koncese uzavřené za nerovnoprávných podmínek, jakož i ty, které neuznávají nebo omezují její suverenitu a územní celistvost.“ 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data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err="1" smtClean="0"/>
              <a:t>Guantanamo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Bay</a:t>
            </a:r>
            <a:r>
              <a:rPr lang="cs-CZ" sz="2400" b="1" dirty="0" smtClean="0"/>
              <a:t> Naval Base</a:t>
            </a:r>
            <a:r>
              <a:rPr lang="cs-CZ" sz="2400" dirty="0" smtClean="0"/>
              <a:t> </a:t>
            </a:r>
          </a:p>
          <a:p>
            <a:pPr>
              <a:buNone/>
            </a:pPr>
            <a:r>
              <a:rPr lang="cs-CZ" sz="2400" dirty="0" smtClean="0"/>
              <a:t>= Naval </a:t>
            </a:r>
            <a:r>
              <a:rPr lang="cs-CZ" sz="2400" dirty="0" smtClean="0"/>
              <a:t>Base USA</a:t>
            </a:r>
          </a:p>
          <a:p>
            <a:r>
              <a:rPr lang="cs-CZ" sz="2400" dirty="0" smtClean="0"/>
              <a:t>Provincie </a:t>
            </a:r>
            <a:r>
              <a:rPr lang="cs-CZ" sz="2400" dirty="0" err="1" smtClean="0"/>
              <a:t>Guantánamo</a:t>
            </a:r>
            <a:endParaRPr lang="cs-CZ" sz="2400" dirty="0" smtClean="0"/>
          </a:p>
          <a:p>
            <a:r>
              <a:rPr lang="cs-CZ" sz="2400" dirty="0" smtClean="0"/>
              <a:t>Založena 1898 </a:t>
            </a:r>
            <a:r>
              <a:rPr lang="cs-CZ" sz="2400" dirty="0" smtClean="0"/>
              <a:t>(1901)</a:t>
            </a:r>
            <a:endParaRPr lang="cs-CZ" sz="2400" dirty="0" smtClean="0"/>
          </a:p>
          <a:p>
            <a:r>
              <a:rPr lang="cs-CZ" sz="2400" dirty="0" smtClean="0"/>
              <a:t>2002</a:t>
            </a:r>
            <a:r>
              <a:rPr lang="cs-CZ" sz="2400" dirty="0" smtClean="0"/>
              <a:t>  </a:t>
            </a:r>
            <a:r>
              <a:rPr lang="cs-CZ" sz="2400" dirty="0" smtClean="0"/>
              <a:t> - </a:t>
            </a:r>
            <a:r>
              <a:rPr lang="cs-CZ" sz="2400" dirty="0" err="1" smtClean="0"/>
              <a:t>George</a:t>
            </a:r>
            <a:r>
              <a:rPr lang="cs-CZ" sz="2400" dirty="0" smtClean="0"/>
              <a:t> </a:t>
            </a:r>
            <a:r>
              <a:rPr lang="cs-CZ" sz="2400" dirty="0" smtClean="0"/>
              <a:t>W. Bushe </a:t>
            </a:r>
            <a:r>
              <a:rPr lang="cs-CZ" sz="2400" dirty="0" smtClean="0"/>
              <a:t>- věznice </a:t>
            </a:r>
            <a:r>
              <a:rPr lang="cs-CZ" sz="2400" dirty="0" smtClean="0"/>
              <a:t>pro osoby podezřelé z terorismu (v rámci války proti terorismu</a:t>
            </a:r>
            <a:r>
              <a:rPr lang="cs-CZ" sz="2400" dirty="0" smtClean="0"/>
              <a:t>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26626" name="Picture 2" descr="File:Guantanamo Bay ma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4149080"/>
            <a:ext cx="4455710" cy="21934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upload.wikimedia.org/wikipedia/commons/3/3a/Guantanam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628800"/>
            <a:ext cx="5328592" cy="49618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data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Rozloha: 117,6 km²</a:t>
            </a:r>
          </a:p>
          <a:p>
            <a:pPr lvl="1"/>
            <a:r>
              <a:rPr lang="cs-CZ" dirty="0" smtClean="0"/>
              <a:t>pevnina :49 km²</a:t>
            </a:r>
          </a:p>
          <a:p>
            <a:pPr lvl="1"/>
            <a:r>
              <a:rPr lang="cs-CZ" dirty="0" smtClean="0"/>
              <a:t>moře :38,8 km²</a:t>
            </a:r>
          </a:p>
          <a:p>
            <a:pPr lvl="1"/>
            <a:r>
              <a:rPr lang="cs-CZ" dirty="0" smtClean="0"/>
              <a:t>bažiny :29,4 km²</a:t>
            </a:r>
          </a:p>
          <a:p>
            <a:pPr lvl="1"/>
            <a:r>
              <a:rPr lang="cs-CZ" dirty="0" smtClean="0"/>
              <a:t>Kapacita cca 7 tisíc příslušníků námořních sil USA</a:t>
            </a:r>
          </a:p>
          <a:p>
            <a:pPr lvl="1"/>
            <a:r>
              <a:rPr lang="cs-CZ" dirty="0" smtClean="0"/>
              <a:t>Ohraničení: 28 km</a:t>
            </a:r>
          </a:p>
          <a:p>
            <a:pPr lvl="1"/>
            <a:r>
              <a:rPr lang="cs-CZ" dirty="0" smtClean="0"/>
              <a:t>2 letiště</a:t>
            </a:r>
          </a:p>
          <a:p>
            <a:pPr lvl="1"/>
            <a:r>
              <a:rPr lang="cs-CZ" dirty="0" smtClean="0"/>
              <a:t>Přístav </a:t>
            </a:r>
            <a:r>
              <a:rPr lang="cs-CZ" dirty="0" smtClean="0"/>
              <a:t>: </a:t>
            </a:r>
            <a:r>
              <a:rPr lang="cs-CZ" dirty="0" smtClean="0"/>
              <a:t>pro cca 40 lodí</a:t>
            </a:r>
            <a:endParaRPr lang="cs-CZ" dirty="0" smtClean="0"/>
          </a:p>
          <a:p>
            <a:pPr lvl="1"/>
            <a:r>
              <a:rPr lang="cs-CZ" dirty="0" smtClean="0"/>
              <a:t>Pitná voda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Macdonald's</a:t>
            </a:r>
          </a:p>
          <a:p>
            <a:endParaRPr lang="cs-CZ" dirty="0"/>
          </a:p>
        </p:txBody>
      </p:sp>
      <p:pic>
        <p:nvPicPr>
          <p:cNvPr id="33794" name="Picture 2" descr="File:The McDonalds at Guantanam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293096"/>
            <a:ext cx="2952328" cy="2059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Věznice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2002 – věznice ( pro osoby podezřelé z terorismu)</a:t>
            </a:r>
          </a:p>
          <a:p>
            <a:r>
              <a:rPr lang="cs-CZ" dirty="0" smtClean="0"/>
              <a:t>Donald </a:t>
            </a:r>
            <a:r>
              <a:rPr lang="cs-CZ" dirty="0" err="1" smtClean="0"/>
              <a:t>Rumsfeld</a:t>
            </a:r>
            <a:r>
              <a:rPr lang="cs-CZ" dirty="0" smtClean="0"/>
              <a:t> (tehdejší ministr obrany)</a:t>
            </a:r>
          </a:p>
          <a:p>
            <a:pPr lvl="1"/>
            <a:r>
              <a:rPr lang="cs-CZ" dirty="0" smtClean="0"/>
              <a:t>rozšířil směrnici </a:t>
            </a:r>
            <a:r>
              <a:rPr lang="cs-CZ" i="1" dirty="0" smtClean="0"/>
              <a:t>FM 34-52 </a:t>
            </a:r>
            <a:r>
              <a:rPr lang="cs-CZ" i="1" dirty="0" err="1" smtClean="0"/>
              <a:t>Intelligence</a:t>
            </a:r>
            <a:r>
              <a:rPr lang="cs-CZ" i="1" dirty="0" smtClean="0"/>
              <a:t> </a:t>
            </a:r>
            <a:r>
              <a:rPr lang="cs-CZ" i="1" dirty="0" err="1" smtClean="0"/>
              <a:t>Interrogation</a:t>
            </a:r>
            <a:r>
              <a:rPr lang="cs-CZ" dirty="0" smtClean="0"/>
              <a:t> o (metody výslechu) o 16 technik klasifikovatelných jako forma mučení</a:t>
            </a:r>
          </a:p>
          <a:p>
            <a:r>
              <a:rPr lang="cs-CZ" dirty="0" smtClean="0"/>
              <a:t>12. června 2008 -  Nejvyšší soud USA dal vězňům právo obrátit se na civilní soud</a:t>
            </a:r>
          </a:p>
          <a:p>
            <a:r>
              <a:rPr lang="cs-CZ" dirty="0" err="1" smtClean="0"/>
              <a:t>Barack</a:t>
            </a:r>
            <a:r>
              <a:rPr lang="cs-CZ" dirty="0" smtClean="0"/>
              <a:t> </a:t>
            </a:r>
            <a:r>
              <a:rPr lang="cs-CZ" dirty="0" err="1" smtClean="0"/>
              <a:t>Obama</a:t>
            </a:r>
            <a:r>
              <a:rPr lang="cs-CZ" dirty="0" smtClean="0"/>
              <a:t> </a:t>
            </a:r>
            <a:r>
              <a:rPr lang="cs-CZ" dirty="0" smtClean="0"/>
              <a:t>- snaha o uzavření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současné době v </a:t>
            </a:r>
            <a:r>
              <a:rPr lang="cs-CZ" dirty="0" err="1" smtClean="0"/>
              <a:t>Guantanamu</a:t>
            </a:r>
            <a:r>
              <a:rPr lang="cs-CZ" dirty="0" smtClean="0"/>
              <a:t> je uvězněno cca 170 lidí. </a:t>
            </a:r>
          </a:p>
          <a:p>
            <a:r>
              <a:rPr lang="cs-CZ" dirty="0" smtClean="0"/>
              <a:t>2009 - </a:t>
            </a:r>
            <a:r>
              <a:rPr lang="cs-CZ" dirty="0" err="1" smtClean="0"/>
              <a:t>Barack</a:t>
            </a:r>
            <a:r>
              <a:rPr lang="cs-CZ" dirty="0" smtClean="0"/>
              <a:t> </a:t>
            </a:r>
            <a:r>
              <a:rPr lang="cs-CZ" dirty="0" err="1" smtClean="0"/>
              <a:t>Obama</a:t>
            </a:r>
            <a:r>
              <a:rPr lang="cs-CZ" dirty="0" smtClean="0"/>
              <a:t> </a:t>
            </a:r>
            <a:r>
              <a:rPr lang="cs-CZ" dirty="0" smtClean="0"/>
              <a:t>– slib uzavření</a:t>
            </a:r>
          </a:p>
          <a:p>
            <a:r>
              <a:rPr lang="cs-CZ" dirty="0" smtClean="0"/>
              <a:t>snahy zmařil Kongres 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– proti převezení 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do USA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31746" name="Picture 2" descr="http://cubujeme.aspone.cz/ImageHandler.ashx?UploadedFile=true&amp;pg=8a6582ed-333d-4883-8154-94feeeb44218&amp;image=~/App_Data/UserImages/Image/ap_Guantanamo_Bay_090127_ma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3483050"/>
            <a:ext cx="3861817" cy="28987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4/2011 </a:t>
            </a:r>
            <a:r>
              <a:rPr lang="cs-CZ" dirty="0" smtClean="0"/>
              <a:t>-</a:t>
            </a:r>
            <a:r>
              <a:rPr lang="cs-CZ" dirty="0" err="1" smtClean="0"/>
              <a:t>WikiLeaks</a:t>
            </a:r>
            <a:r>
              <a:rPr lang="cs-CZ" dirty="0" smtClean="0"/>
              <a:t> - uveřejnil </a:t>
            </a:r>
            <a:r>
              <a:rPr lang="cs-CZ" dirty="0" smtClean="0"/>
              <a:t>cca 770 tajných zpráv o týrání a mučení </a:t>
            </a:r>
            <a:r>
              <a:rPr lang="cs-CZ" dirty="0" smtClean="0"/>
              <a:t>zajatců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Důvody věznění</a:t>
            </a:r>
          </a:p>
          <a:p>
            <a:pPr lvl="1"/>
            <a:r>
              <a:rPr lang="cs-CZ" dirty="0" smtClean="0"/>
              <a:t>Spojení s Afghánistánem</a:t>
            </a:r>
          </a:p>
          <a:p>
            <a:pPr lvl="1"/>
            <a:r>
              <a:rPr lang="cs-CZ" dirty="0" smtClean="0"/>
              <a:t>Strategická místa</a:t>
            </a:r>
          </a:p>
          <a:p>
            <a:pPr lvl="1"/>
            <a:r>
              <a:rPr lang="cs-CZ" dirty="0" smtClean="0"/>
              <a:t>Vedoucí modliteb</a:t>
            </a:r>
          </a:p>
          <a:p>
            <a:pPr lvl="1"/>
            <a:r>
              <a:rPr lang="cs-CZ" dirty="0" smtClean="0"/>
              <a:t>Novináři z </a:t>
            </a:r>
            <a:r>
              <a:rPr lang="cs-CZ" dirty="0" err="1" smtClean="0"/>
              <a:t>al</a:t>
            </a:r>
            <a:r>
              <a:rPr lang="cs-CZ" dirty="0" smtClean="0"/>
              <a:t>-</a:t>
            </a:r>
            <a:r>
              <a:rPr lang="cs-CZ" dirty="0" err="1" smtClean="0"/>
              <a:t>Džazíra</a:t>
            </a:r>
            <a:r>
              <a:rPr lang="cs-CZ" dirty="0" smtClean="0"/>
              <a:t> </a:t>
            </a:r>
            <a:r>
              <a:rPr lang="cs-CZ" dirty="0" err="1" smtClean="0"/>
              <a:t>News</a:t>
            </a:r>
            <a:r>
              <a:rPr lang="cs-CZ" dirty="0" smtClean="0"/>
              <a:t> </a:t>
            </a:r>
            <a:r>
              <a:rPr lang="cs-CZ" dirty="0" smtClean="0"/>
              <a:t>Network</a:t>
            </a:r>
          </a:p>
          <a:p>
            <a:pPr lvl="1"/>
            <a:r>
              <a:rPr lang="cs-CZ" dirty="0" smtClean="0"/>
              <a:t>taxikáři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6" name="Picture 2" descr="http://www.industryleadersmagazine.com/wp-content/uploads/2012/02/wikileak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140968"/>
            <a:ext cx="2579040" cy="15447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139</TotalTime>
  <Words>451</Words>
  <Application>Microsoft Office PowerPoint</Application>
  <PresentationFormat>Předvádění na obrazovce (4:3)</PresentationFormat>
  <Paragraphs>87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Modul</vt:lpstr>
      <vt:lpstr>Guantánamo</vt:lpstr>
      <vt:lpstr>Historie</vt:lpstr>
      <vt:lpstr>Historie</vt:lpstr>
      <vt:lpstr>Základní data</vt:lpstr>
      <vt:lpstr>Snímek 5</vt:lpstr>
      <vt:lpstr>Základní data</vt:lpstr>
      <vt:lpstr>Věznice</vt:lpstr>
      <vt:lpstr>Snímek 8</vt:lpstr>
      <vt:lpstr>Snímek 9</vt:lpstr>
      <vt:lpstr>Mučení</vt:lpstr>
      <vt:lpstr>Snímek 11</vt:lpstr>
      <vt:lpstr>Střípky informací </vt:lpstr>
      <vt:lpstr>Snímek 13</vt:lpstr>
      <vt:lpstr>Důvody pro uzavření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Guantánamo</dc:title>
  <dc:creator>Schlixbierova</dc:creator>
  <cp:lastModifiedBy>Schlixbierova</cp:lastModifiedBy>
  <cp:revision>7</cp:revision>
  <dcterms:created xsi:type="dcterms:W3CDTF">2014-03-11T10:37:37Z</dcterms:created>
  <dcterms:modified xsi:type="dcterms:W3CDTF">2014-03-11T12:57:05Z</dcterms:modified>
</cp:coreProperties>
</file>