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12A368-1558-42E5-8AC5-5ED9B9E873EF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451573-18B4-40F6-9B4F-0D4A54736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archiverwanda.org.rw/" TargetMode="External"/><Relationship Id="rId7" Type="http://schemas.openxmlformats.org/officeDocument/2006/relationships/hyperlink" Target="http://zpravy.idnes.cz/trpel-za-svuj-nazor-a-jeho-jizvy-pak-otocily-oci-sveta-k-besneni-ve-rwande-1ld-/zahranicni.aspx?c=A100717_200151_zahranicni_stf" TargetMode="External"/><Relationship Id="rId2" Type="http://schemas.openxmlformats.org/officeDocument/2006/relationships/hyperlink" Target="http://zpravy.idnes.cz/za-podil-na-genocide-tutsiu-dostal-30-let-pred-soudem-nehnul-brvou-ph1-/zahranicni.aspx?c=A110517_162123_zahranicni_a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sn.cz/zpravodajstvi/zpravy/zprava.php?id=998" TargetMode="External"/><Relationship Id="rId5" Type="http://schemas.openxmlformats.org/officeDocument/2006/relationships/hyperlink" Target="http://zpravy.idnes.cz/dva-hlavni-organizatori-rwandske-genocidy-byli-odsouzeni-na-dozivoti-1et-/zahranicni.aspx?c=A111221_224619_zahranicni_brd" TargetMode="External"/><Relationship Id="rId4" Type="http://schemas.openxmlformats.org/officeDocument/2006/relationships/hyperlink" Target="http://zpravy.idnes.cz/rwandska-exministryne-dostala-za-genocidu-a-znasilnovani-dozivoti-1pu-/zahranicni.aspx?c=A110624_121003_zahranicni_i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Rwanda 1994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pic>
        <p:nvPicPr>
          <p:cNvPr id="19458" name="Picture 2" descr="http://tomnichols.net/blog/wp-content/uploads/2012/02/rwandan-genoc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060848"/>
            <a:ext cx="3266785" cy="2201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7/1994 úspěšná ofenzíva </a:t>
            </a:r>
            <a:r>
              <a:rPr lang="cs-CZ" dirty="0" err="1" smtClean="0"/>
              <a:t>tutsijských</a:t>
            </a:r>
            <a:r>
              <a:rPr lang="cs-CZ" dirty="0" smtClean="0"/>
              <a:t> povstalců, prozatímní vláda</a:t>
            </a:r>
          </a:p>
          <a:p>
            <a:r>
              <a:rPr lang="cs-CZ" dirty="0" smtClean="0"/>
              <a:t>cca. 2 miliony </a:t>
            </a:r>
            <a:r>
              <a:rPr lang="cs-CZ" dirty="0" err="1" smtClean="0"/>
              <a:t>Hutuů</a:t>
            </a:r>
            <a:r>
              <a:rPr lang="cs-CZ" dirty="0" smtClean="0"/>
              <a:t> uprchly ze strachu z pomsty do Zairu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Západu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Jednotky OSN UNAMIR (Pomocná mise pro Rwandu) rozmístěny po zemi</a:t>
            </a:r>
          </a:p>
          <a:p>
            <a:r>
              <a:rPr lang="cs-CZ" dirty="0" smtClean="0"/>
              <a:t>Záměrné vyhýbání se slovu „genocida“ →nevyvstala povinnost zasáhnout</a:t>
            </a:r>
          </a:p>
          <a:p>
            <a:r>
              <a:rPr lang="cs-CZ" dirty="0" smtClean="0"/>
              <a:t>Pouze evakuace malé části ohrožených, přihlížení zvěrstvům</a:t>
            </a:r>
          </a:p>
          <a:p>
            <a:r>
              <a:rPr lang="cs-CZ" dirty="0" smtClean="0"/>
              <a:t>Místo vyslání nových sil byly jednotky staženy</a:t>
            </a:r>
          </a:p>
          <a:p>
            <a:r>
              <a:rPr lang="cs-CZ" dirty="0" smtClean="0"/>
              <a:t>Snížení počtu vojáků z 2000 na 270</a:t>
            </a:r>
          </a:p>
          <a:p>
            <a:r>
              <a:rPr lang="cs-CZ" dirty="0" smtClean="0"/>
              <a:t>V polovině května vyšel najevo skutečný rozsah zabíjení → OSN vyslala asi 5500 příslušníků ozbrojených sil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 po ukončení genocidy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Ustanovení mezinárodního tribunálu pro Rwandu – činnost do 2014</a:t>
            </a:r>
          </a:p>
          <a:p>
            <a:r>
              <a:rPr lang="cs-CZ" dirty="0" smtClean="0"/>
              <a:t>Snaha stabilizovat situaci v zemi, zajistit bezpečnost</a:t>
            </a:r>
          </a:p>
          <a:p>
            <a:r>
              <a:rPr lang="cs-CZ" dirty="0" smtClean="0"/>
              <a:t>1999 uznání řady pochybení ze strany OSN: </a:t>
            </a:r>
            <a:r>
              <a:rPr lang="cs-CZ" sz="3000" i="1" dirty="0" smtClean="0">
                <a:solidFill>
                  <a:schemeClr val="accent1">
                    <a:lumMod val="75000"/>
                  </a:schemeClr>
                </a:solidFill>
              </a:rPr>
              <a:t>„nedostatek zdrojů a vůle přijmout závazek, kterého bylo k prevenci a zastavení genocidy potřeba."</a:t>
            </a:r>
          </a:p>
          <a:p>
            <a:r>
              <a:rPr lang="cs-CZ" dirty="0" smtClean="0"/>
              <a:t>7. 4. 2004 „Mezinárodní den reflexe genocidy ve Rwandě“ – minuta ticha na uctění památky obětí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trestní tribunál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Stíhání osob, které se dopustily roku 1994 genocidy ve Rwandě a dalších závažných porušení mezinárodního humanitárního práva</a:t>
            </a:r>
          </a:p>
          <a:p>
            <a:r>
              <a:rPr lang="cs-CZ" dirty="0" smtClean="0"/>
              <a:t>18 rozsudků od roku 1997</a:t>
            </a:r>
          </a:p>
          <a:p>
            <a:r>
              <a:rPr lang="cs-CZ" dirty="0" smtClean="0"/>
              <a:t>Odsouzeni i někteří představitelé médií za štvavou kampaň</a:t>
            </a:r>
          </a:p>
          <a:p>
            <a:r>
              <a:rPr lang="cs-CZ" dirty="0" smtClean="0"/>
              <a:t>Tresty: ministryně pro rodinu a sociální otázky, ministr sportu, premiér, velitel ozbrojených jednotek </a:t>
            </a:r>
            <a:r>
              <a:rPr lang="cs-CZ" dirty="0" err="1" smtClean="0"/>
              <a:t>atd</a:t>
            </a:r>
            <a:r>
              <a:rPr lang="cs-CZ" dirty="0" smtClean="0"/>
              <a:t>… - doživotí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Vidina neustálého opakování tragických událostí</a:t>
            </a:r>
          </a:p>
          <a:p>
            <a:r>
              <a:rPr lang="cs-CZ" dirty="0" smtClean="0"/>
              <a:t>Etnika spolu nedokážou žít</a:t>
            </a:r>
          </a:p>
          <a:p>
            <a:r>
              <a:rPr lang="cs-CZ" dirty="0" smtClean="0"/>
              <a:t>Nutné přesídlení</a:t>
            </a:r>
          </a:p>
          <a:p>
            <a:r>
              <a:rPr lang="cs-CZ" dirty="0" smtClean="0"/>
              <a:t>Možnost vytvořit samostatné okresy pod ochranou Zairu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Zdroje:</a:t>
            </a:r>
          </a:p>
          <a:p>
            <a:pPr lvl="1"/>
            <a:r>
              <a:rPr lang="cs-CZ" sz="2900" dirty="0" smtClean="0"/>
              <a:t>ILIBAGIZA, </a:t>
            </a:r>
            <a:r>
              <a:rPr lang="cs-CZ" sz="2900" dirty="0" err="1" smtClean="0"/>
              <a:t>Immaculéé</a:t>
            </a:r>
            <a:r>
              <a:rPr lang="cs-CZ" sz="2900" dirty="0" smtClean="0"/>
              <a:t>. </a:t>
            </a:r>
            <a:r>
              <a:rPr lang="cs-CZ" sz="2900" i="1" dirty="0" smtClean="0"/>
              <a:t>Přežila jsem. </a:t>
            </a:r>
            <a:r>
              <a:rPr lang="cs-CZ" sz="2900" dirty="0" smtClean="0"/>
              <a:t>Praha: </a:t>
            </a:r>
            <a:r>
              <a:rPr lang="cs-CZ" sz="2900" dirty="0" err="1" smtClean="0"/>
              <a:t>Ikar</a:t>
            </a:r>
            <a:r>
              <a:rPr lang="cs-CZ" sz="2900" dirty="0" smtClean="0"/>
              <a:t>, 2007. 280 s. ISBN 978-80-249-0950-9.</a:t>
            </a:r>
          </a:p>
          <a:p>
            <a:pPr lvl="1"/>
            <a:r>
              <a:rPr lang="cs-CZ" sz="2900" dirty="0" smtClean="0"/>
              <a:t>CHISHUGI, </a:t>
            </a:r>
            <a:r>
              <a:rPr lang="cs-CZ" sz="2900" dirty="0" err="1" smtClean="0"/>
              <a:t>Leah</a:t>
            </a:r>
            <a:r>
              <a:rPr lang="cs-CZ" sz="2900" dirty="0" smtClean="0"/>
              <a:t>. </a:t>
            </a:r>
            <a:r>
              <a:rPr lang="cs-CZ" sz="2900" i="1" dirty="0" smtClean="0"/>
              <a:t>Dlouhá cesta z ráje</a:t>
            </a:r>
            <a:r>
              <a:rPr lang="cs-CZ" sz="2900" dirty="0" smtClean="0"/>
              <a:t>. Praha: </a:t>
            </a:r>
            <a:r>
              <a:rPr lang="cs-CZ" sz="2900" dirty="0" err="1" smtClean="0"/>
              <a:t>Ikar</a:t>
            </a:r>
            <a:r>
              <a:rPr lang="cs-CZ" sz="2900" dirty="0" smtClean="0"/>
              <a:t>, 2010. 344 s. ISBN 978-80-249-1972-0.</a:t>
            </a:r>
          </a:p>
          <a:p>
            <a:pPr lvl="1"/>
            <a:r>
              <a:rPr lang="cs-CZ" sz="2900" dirty="0" smtClean="0"/>
              <a:t>BELL, </a:t>
            </a:r>
            <a:r>
              <a:rPr lang="cs-CZ" sz="2900" dirty="0" err="1" smtClean="0"/>
              <a:t>Andrew</a:t>
            </a:r>
            <a:r>
              <a:rPr lang="cs-CZ" sz="2900" dirty="0" smtClean="0"/>
              <a:t>. </a:t>
            </a:r>
            <a:r>
              <a:rPr lang="cs-CZ" sz="2900" i="1" dirty="0" smtClean="0"/>
              <a:t>Etnické čistky: Bosna, Kypr, Karabach, Kosovo, Palestina, Bývalý Sovětský svaz, Rwanda a Burundi, Srí Lanka, Transylvánie, </a:t>
            </a:r>
            <a:r>
              <a:rPr lang="cs-CZ" sz="2900" i="1" dirty="0" err="1" smtClean="0"/>
              <a:t>Ulster</a:t>
            </a:r>
            <a:r>
              <a:rPr lang="cs-CZ" sz="2900" dirty="0" smtClean="0"/>
              <a:t>. </a:t>
            </a:r>
            <a:r>
              <a:rPr lang="cs-CZ" sz="2900" dirty="0" err="1" smtClean="0"/>
              <a:t>Vyd</a:t>
            </a:r>
            <a:r>
              <a:rPr lang="cs-CZ" sz="2900" dirty="0" smtClean="0"/>
              <a:t>. 1. Překlad Viktor Faktor. Praha: Práh, 2003, 327 s. ISBN 80-725-2070-9.</a:t>
            </a:r>
          </a:p>
          <a:p>
            <a:pPr lvl="1"/>
            <a:r>
              <a:rPr lang="cs-CZ" sz="2900" dirty="0" smtClean="0"/>
              <a:t>Za podíl na genocidě </a:t>
            </a:r>
            <a:r>
              <a:rPr lang="cs-CZ" sz="2900" dirty="0" err="1" smtClean="0"/>
              <a:t>Tutsiů</a:t>
            </a:r>
            <a:r>
              <a:rPr lang="cs-CZ" sz="2900" dirty="0" smtClean="0"/>
              <a:t> dostal 30 let, před soudem nehnul brvou. </a:t>
            </a:r>
            <a:r>
              <a:rPr lang="cs-CZ" sz="2900" i="1" dirty="0" err="1" smtClean="0"/>
              <a:t>IDnes.cz</a:t>
            </a:r>
            <a:r>
              <a:rPr lang="cs-CZ" sz="2900" dirty="0" smtClean="0"/>
              <a:t> [online]. 2011, 17.4. [cit. 2013-09-19]. Dostupné z: </a:t>
            </a:r>
            <a:r>
              <a:rPr lang="cs-CZ" sz="2900" dirty="0" smtClean="0">
                <a:hlinkClick r:id="rId2"/>
              </a:rPr>
              <a:t>http://zpravy.idnes.cz/za-podil-na-genocide-tutsiu-dostal-30-let-pred-soudem-nehnul-brvou-ph1-/zahranicni.aspx?c=A110517_162123_zahranicni_aha</a:t>
            </a:r>
            <a:endParaRPr lang="cs-CZ" sz="2900" dirty="0" smtClean="0"/>
          </a:p>
          <a:p>
            <a:pPr lvl="1"/>
            <a:r>
              <a:rPr lang="it-IT" sz="2900" i="1" dirty="0" smtClean="0"/>
              <a:t>Genocide ARCHIVE RWANDA</a:t>
            </a:r>
            <a:r>
              <a:rPr lang="it-IT" sz="2900" dirty="0" smtClean="0"/>
              <a:t> [online]. 2011 [cit. 2013-09-19]. Dostupné z: </a:t>
            </a:r>
            <a:r>
              <a:rPr lang="it-IT" sz="2900" dirty="0" smtClean="0">
                <a:hlinkClick r:id="rId3"/>
              </a:rPr>
              <a:t>http://www.genocidearchiverwanda.org.rw/</a:t>
            </a:r>
            <a:r>
              <a:rPr lang="cs-CZ" sz="2900" dirty="0" smtClean="0"/>
              <a:t> </a:t>
            </a:r>
          </a:p>
          <a:p>
            <a:pPr lvl="1"/>
            <a:r>
              <a:rPr lang="cs-CZ" sz="2900" dirty="0" smtClean="0">
                <a:solidFill>
                  <a:srgbClr val="000000"/>
                </a:solidFill>
              </a:rPr>
              <a:t>Rwandská </a:t>
            </a:r>
            <a:r>
              <a:rPr lang="cs-CZ" sz="2900" dirty="0" err="1" smtClean="0">
                <a:solidFill>
                  <a:srgbClr val="000000"/>
                </a:solidFill>
              </a:rPr>
              <a:t>exministryně</a:t>
            </a:r>
            <a:r>
              <a:rPr lang="cs-CZ" sz="2900" dirty="0" smtClean="0">
                <a:solidFill>
                  <a:srgbClr val="000000"/>
                </a:solidFill>
              </a:rPr>
              <a:t> dostala za genocidu a znásilňování doživotí. </a:t>
            </a:r>
            <a:r>
              <a:rPr lang="cs-CZ" sz="2900" i="1" dirty="0" err="1" smtClean="0">
                <a:solidFill>
                  <a:srgbClr val="000000"/>
                </a:solidFill>
              </a:rPr>
              <a:t>IDnes.cz</a:t>
            </a:r>
            <a:r>
              <a:rPr lang="cs-CZ" sz="2900" dirty="0" smtClean="0">
                <a:solidFill>
                  <a:srgbClr val="000000"/>
                </a:solidFill>
              </a:rPr>
              <a:t> [online]. 2011, 24.6. [cit. 2013-09-19]. Dostupné z: </a:t>
            </a:r>
            <a:r>
              <a:rPr lang="cs-CZ" sz="2900" dirty="0" smtClean="0">
                <a:cs typeface="Arial" pitchFamily="34" charset="0"/>
                <a:hlinkClick r:id="rId4"/>
              </a:rPr>
              <a:t>http://zpravy.idnes.cz/rwandska-exministryne-dostala-za-genocidu-a-znasilnovani-dozivoti-1pu-/zahranicni.aspx?c=A110624_121003_zahranicni_ipl</a:t>
            </a:r>
            <a:endParaRPr lang="cs-CZ" sz="2900" dirty="0" smtClean="0">
              <a:cs typeface="Arial" pitchFamily="34" charset="0"/>
            </a:endParaRPr>
          </a:p>
          <a:p>
            <a:pPr lvl="1"/>
            <a:r>
              <a:rPr lang="cs-CZ" sz="2900" dirty="0" smtClean="0"/>
              <a:t>Dva hlavní organizátoři rwandské genocidy byli odsouzeni na doživotí. </a:t>
            </a:r>
            <a:r>
              <a:rPr lang="cs-CZ" sz="2900" i="1" dirty="0" err="1" smtClean="0"/>
              <a:t>IDnes.cz</a:t>
            </a:r>
            <a:r>
              <a:rPr lang="cs-CZ" sz="2900" dirty="0" smtClean="0"/>
              <a:t> [online]. 2011, 21.12 [cit. 2013-09-19]. Dostupné z: </a:t>
            </a:r>
            <a:r>
              <a:rPr lang="cs-CZ" sz="2900" dirty="0" smtClean="0">
                <a:hlinkClick r:id="rId5"/>
              </a:rPr>
              <a:t>http://zpravy.idnes.cz/dva-hlavni-organizatori-rwandske-genocidy-byli-odsouzeni-na-dozivoti-1et-/zahranicni.aspx?c=A111221_224619_zahranicni_brd</a:t>
            </a:r>
            <a:endParaRPr lang="cs-CZ" sz="2900" dirty="0" smtClean="0"/>
          </a:p>
          <a:p>
            <a:pPr lvl="1"/>
            <a:r>
              <a:rPr lang="cs-CZ" sz="2900" dirty="0" smtClean="0"/>
              <a:t>Mezinárodní společenství v roce 1994 ve Rwandě selhalo. In: </a:t>
            </a:r>
            <a:r>
              <a:rPr lang="cs-CZ" sz="2900" i="1" dirty="0" smtClean="0"/>
              <a:t>Informační centrum OSN v Praze</a:t>
            </a:r>
            <a:r>
              <a:rPr lang="cs-CZ" sz="2900" dirty="0" smtClean="0"/>
              <a:t> [online]. 2005 [cit. 2013-09-19]. Dostupné z: </a:t>
            </a:r>
            <a:r>
              <a:rPr lang="cs-CZ" sz="2900" dirty="0" smtClean="0">
                <a:hlinkClick r:id="rId6"/>
              </a:rPr>
              <a:t>http://www.</a:t>
            </a:r>
            <a:r>
              <a:rPr lang="cs-CZ" sz="2900" dirty="0" err="1" smtClean="0">
                <a:hlinkClick r:id="rId6"/>
              </a:rPr>
              <a:t>osn.cz</a:t>
            </a:r>
            <a:r>
              <a:rPr lang="cs-CZ" sz="2900" dirty="0" smtClean="0">
                <a:hlinkClick r:id="rId6"/>
              </a:rPr>
              <a:t>/</a:t>
            </a:r>
            <a:r>
              <a:rPr lang="cs-CZ" sz="2900" dirty="0" err="1" smtClean="0">
                <a:hlinkClick r:id="rId6"/>
              </a:rPr>
              <a:t>zpravodajstvi</a:t>
            </a:r>
            <a:r>
              <a:rPr lang="cs-CZ" sz="2900" dirty="0" smtClean="0">
                <a:hlinkClick r:id="rId6"/>
              </a:rPr>
              <a:t>/</a:t>
            </a:r>
            <a:r>
              <a:rPr lang="cs-CZ" sz="2900" dirty="0" err="1" smtClean="0">
                <a:hlinkClick r:id="rId6"/>
              </a:rPr>
              <a:t>zpravy</a:t>
            </a:r>
            <a:r>
              <a:rPr lang="cs-CZ" sz="2900" dirty="0" smtClean="0">
                <a:hlinkClick r:id="rId6"/>
              </a:rPr>
              <a:t>/zprava.</a:t>
            </a:r>
            <a:r>
              <a:rPr lang="cs-CZ" sz="2900" dirty="0" err="1" smtClean="0">
                <a:hlinkClick r:id="rId6"/>
              </a:rPr>
              <a:t>php</a:t>
            </a:r>
            <a:r>
              <a:rPr lang="cs-CZ" sz="2900" dirty="0" smtClean="0">
                <a:hlinkClick r:id="rId6"/>
              </a:rPr>
              <a:t>?id=998</a:t>
            </a:r>
            <a:r>
              <a:rPr lang="cs-CZ" sz="2900" dirty="0" smtClean="0"/>
              <a:t> </a:t>
            </a:r>
          </a:p>
          <a:p>
            <a:pPr lvl="1"/>
            <a:r>
              <a:rPr lang="cs-CZ" sz="2900" dirty="0" smtClean="0"/>
              <a:t>Trpěl za svůj názor a jeho jizvy pak otočily oči světa k běsnění ve Rwandě. </a:t>
            </a:r>
            <a:r>
              <a:rPr lang="cs-CZ" sz="2900" i="1" dirty="0" err="1" smtClean="0"/>
              <a:t>IDnes.cz</a:t>
            </a:r>
            <a:r>
              <a:rPr lang="cs-CZ" sz="2900" dirty="0" smtClean="0"/>
              <a:t> [online]. 2010, 18.7. [cit. 2013-09-23]. Dostupné z: </a:t>
            </a:r>
            <a:r>
              <a:rPr lang="cs-CZ" sz="2900" dirty="0" smtClean="0">
                <a:hlinkClick r:id="rId7"/>
              </a:rPr>
              <a:t>http://zpravy.idnes.cz/trpel-za-svuj-nazor-a-jeho-jizvy-pak-otocily-oci-sveta-k-besneni-ve-rwande-1ld-/zahranicni.aspx?c=A100717_200151_zahranicni_stf</a:t>
            </a:r>
            <a:r>
              <a:rPr lang="cs-CZ" sz="2900" dirty="0" smtClean="0"/>
              <a:t> </a:t>
            </a:r>
          </a:p>
          <a:p>
            <a:r>
              <a:rPr lang="cs-CZ" b="1" dirty="0" smtClean="0"/>
              <a:t>Film:</a:t>
            </a:r>
          </a:p>
          <a:p>
            <a:pPr lvl="1"/>
            <a:r>
              <a:rPr lang="cs-CZ" sz="2900" i="1" dirty="0" smtClean="0"/>
              <a:t>Hotel Rwanda </a:t>
            </a:r>
            <a:r>
              <a:rPr lang="cs-CZ" sz="2900" dirty="0" smtClean="0"/>
              <a:t>[film]. </a:t>
            </a:r>
          </a:p>
          <a:p>
            <a:pPr lvl="1"/>
            <a:r>
              <a:rPr lang="cs-CZ" sz="2900" dirty="0" err="1" smtClean="0"/>
              <a:t>Shake</a:t>
            </a:r>
            <a:r>
              <a:rPr lang="cs-CZ" sz="2900" dirty="0" smtClean="0"/>
              <a:t> </a:t>
            </a:r>
            <a:r>
              <a:rPr lang="cs-CZ" sz="2900" dirty="0" err="1" smtClean="0"/>
              <a:t>hand</a:t>
            </a:r>
            <a:r>
              <a:rPr lang="cs-CZ" sz="2900" dirty="0" smtClean="0"/>
              <a:t> </a:t>
            </a:r>
            <a:r>
              <a:rPr lang="cs-CZ" sz="2900" dirty="0" err="1" smtClean="0"/>
              <a:t>with</a:t>
            </a:r>
            <a:r>
              <a:rPr lang="cs-CZ" sz="2900" dirty="0" smtClean="0"/>
              <a:t> </a:t>
            </a:r>
            <a:r>
              <a:rPr lang="cs-CZ" sz="2900" dirty="0" err="1" smtClean="0"/>
              <a:t>the</a:t>
            </a:r>
            <a:r>
              <a:rPr lang="cs-CZ" sz="2900" dirty="0" smtClean="0"/>
              <a:t> </a:t>
            </a:r>
            <a:r>
              <a:rPr lang="cs-CZ" sz="2900" dirty="0" err="1" smtClean="0"/>
              <a:t>devil</a:t>
            </a:r>
            <a:r>
              <a:rPr lang="cs-CZ" sz="2900" dirty="0" smtClean="0"/>
              <a:t> [film].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Kolonie Německa (1885–1923), Belgie (1923-62)</a:t>
            </a:r>
          </a:p>
          <a:p>
            <a:r>
              <a:rPr lang="cs-CZ" dirty="0" smtClean="0"/>
              <a:t>Od 1962 samostatné území</a:t>
            </a:r>
          </a:p>
          <a:p>
            <a:r>
              <a:rPr lang="cs-CZ" dirty="0" smtClean="0"/>
              <a:t>Chronická politická nestabilita, etnické konflikty</a:t>
            </a:r>
          </a:p>
          <a:p>
            <a:endParaRPr lang="cs-CZ" dirty="0"/>
          </a:p>
        </p:txBody>
      </p:sp>
      <p:pic>
        <p:nvPicPr>
          <p:cNvPr id="6146" name="Picture 2" descr="http://rdirwandarwiza.com/wp-content/uploads/2014/02/goma-1994-300x2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077072"/>
            <a:ext cx="2857500" cy="2152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Hutu</a:t>
            </a:r>
            <a:r>
              <a:rPr lang="cs-CZ" dirty="0" smtClean="0"/>
              <a:t> vs. </a:t>
            </a:r>
            <a:r>
              <a:rPr lang="cs-CZ" dirty="0" err="1" smtClean="0"/>
              <a:t>Tutsi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Hutuové</a:t>
            </a:r>
            <a:r>
              <a:rPr lang="cs-CZ" dirty="0" smtClean="0"/>
              <a:t> 89% obyvatelstva, </a:t>
            </a:r>
            <a:r>
              <a:rPr lang="cs-CZ" dirty="0" err="1" smtClean="0"/>
              <a:t>Tutsiové</a:t>
            </a:r>
            <a:r>
              <a:rPr lang="cs-CZ" dirty="0" smtClean="0"/>
              <a:t> 10%</a:t>
            </a:r>
          </a:p>
          <a:p>
            <a:pPr lvl="1"/>
            <a:r>
              <a:rPr lang="cs-CZ" dirty="0" err="1" smtClean="0"/>
              <a:t>Hutuové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Tutsiové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vlastníci půdy, aristokracie, preferováni ze strany kolonialistů, nadvláda nad </a:t>
            </a:r>
            <a:r>
              <a:rPr lang="cs-CZ" dirty="0" err="1" smtClean="0"/>
              <a:t>Huty</a:t>
            </a:r>
            <a:endParaRPr lang="cs-CZ" dirty="0" smtClean="0"/>
          </a:p>
          <a:p>
            <a:r>
              <a:rPr lang="cs-CZ" dirty="0" smtClean="0"/>
              <a:t>Etnická příslušnost zděděná po otci</a:t>
            </a:r>
          </a:p>
          <a:p>
            <a:r>
              <a:rPr lang="cs-CZ" dirty="0" smtClean="0"/>
              <a:t>Neustálé etnické napětí mezi skupinami</a:t>
            </a:r>
          </a:p>
          <a:p>
            <a:r>
              <a:rPr lang="cs-CZ" dirty="0" err="1" smtClean="0"/>
              <a:t>Protitutsijské</a:t>
            </a:r>
            <a:r>
              <a:rPr lang="cs-CZ" dirty="0" smtClean="0"/>
              <a:t> pogromy, emigrační vlny </a:t>
            </a:r>
            <a:r>
              <a:rPr lang="cs-CZ" dirty="0" err="1" smtClean="0"/>
              <a:t>Tutsijů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:Kgmc identity 00006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516346" cy="5190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Etnické napětí</a:t>
            </a:r>
          </a:p>
          <a:p>
            <a:r>
              <a:rPr lang="cs-CZ" dirty="0" smtClean="0"/>
              <a:t>6. 4. 1994 sestřeleno letadlo s rwandským prezidentem </a:t>
            </a:r>
            <a:r>
              <a:rPr lang="cs-CZ" i="1" dirty="0" err="1" smtClean="0"/>
              <a:t>Juvénalem</a:t>
            </a:r>
            <a:r>
              <a:rPr lang="cs-CZ" i="1" dirty="0" smtClean="0"/>
              <a:t> </a:t>
            </a:r>
            <a:r>
              <a:rPr lang="cs-CZ" i="1" dirty="0" err="1" smtClean="0"/>
              <a:t>Habyarimanou</a:t>
            </a:r>
            <a:r>
              <a:rPr lang="cs-CZ" i="1" dirty="0" smtClean="0"/>
              <a:t> </a:t>
            </a:r>
            <a:r>
              <a:rPr lang="cs-CZ" dirty="0" smtClean="0"/>
              <a:t>pravděpodobně </a:t>
            </a:r>
            <a:r>
              <a:rPr lang="cs-CZ" dirty="0" err="1" smtClean="0"/>
              <a:t>hutuskými</a:t>
            </a:r>
            <a:r>
              <a:rPr lang="cs-CZ" dirty="0" smtClean="0"/>
              <a:t> radikály</a:t>
            </a:r>
          </a:p>
          <a:p>
            <a:r>
              <a:rPr lang="cs-CZ" dirty="0" smtClean="0"/>
              <a:t>Obviněna Rwandská vlastenecká fronta </a:t>
            </a:r>
            <a:r>
              <a:rPr lang="cs-CZ" dirty="0" err="1" smtClean="0"/>
              <a:t>tutsijských</a:t>
            </a:r>
            <a:r>
              <a:rPr lang="cs-CZ" dirty="0" smtClean="0"/>
              <a:t> emigrantů</a:t>
            </a:r>
          </a:p>
          <a:p>
            <a:r>
              <a:rPr lang="cs-CZ" dirty="0" smtClean="0"/>
              <a:t>7. dubna začátek masového vyvražďování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4.bp.blogspot.com/-GrEBL8NO3bU/UUsnggCK0wI/AAAAAAAAAL8/sfdYvBgmCl0/s1600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79000"/>
            <a:ext cx="7727595" cy="5033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Rádio RTLM volalo po síle </a:t>
            </a:r>
            <a:r>
              <a:rPr lang="cs-CZ" dirty="0" err="1" smtClean="0"/>
              <a:t>Hutuů</a:t>
            </a:r>
            <a:r>
              <a:rPr lang="cs-CZ" dirty="0" smtClean="0"/>
              <a:t>: „Ti </a:t>
            </a:r>
            <a:r>
              <a:rPr lang="cs-CZ" dirty="0" err="1" smtClean="0"/>
              <a:t>tutsiští</a:t>
            </a:r>
            <a:r>
              <a:rPr lang="cs-CZ" dirty="0" smtClean="0"/>
              <a:t> švábové nás chtějí pozabíjet. Nevěřte jim… My </a:t>
            </a:r>
            <a:r>
              <a:rPr lang="cs-CZ" dirty="0" err="1" smtClean="0"/>
              <a:t>Hutuové</a:t>
            </a:r>
            <a:r>
              <a:rPr lang="cs-CZ" dirty="0" smtClean="0"/>
              <a:t> musíme udeřit jako první! Mají v plánu převzít vládu a potrestat nás. Jestli se něco stane našemu prezidentovi, pak musíme okamžitě vyhladit všechny </a:t>
            </a:r>
            <a:r>
              <a:rPr lang="cs-CZ" dirty="0" err="1" smtClean="0"/>
              <a:t>Tutsie</a:t>
            </a:r>
            <a:r>
              <a:rPr lang="cs-CZ" dirty="0" smtClean="0"/>
              <a:t>! Každý </a:t>
            </a:r>
            <a:r>
              <a:rPr lang="cs-CZ" dirty="0" err="1" smtClean="0"/>
              <a:t>Hutu</a:t>
            </a:r>
            <a:r>
              <a:rPr lang="cs-CZ" dirty="0" smtClean="0"/>
              <a:t> se k nám musí přidat, abychom se zbavili těch </a:t>
            </a:r>
            <a:r>
              <a:rPr lang="cs-CZ" dirty="0" err="1" smtClean="0"/>
              <a:t>tutsiských</a:t>
            </a:r>
            <a:r>
              <a:rPr lang="cs-CZ" dirty="0" smtClean="0"/>
              <a:t> švábů! Síla </a:t>
            </a:r>
            <a:r>
              <a:rPr lang="cs-CZ" dirty="0" err="1" smtClean="0"/>
              <a:t>Hutuů</a:t>
            </a:r>
            <a:r>
              <a:rPr lang="cs-CZ" dirty="0" smtClean="0"/>
              <a:t>! Síla </a:t>
            </a:r>
            <a:r>
              <a:rPr lang="cs-CZ" dirty="0" err="1" smtClean="0"/>
              <a:t>Hutuů</a:t>
            </a:r>
            <a:r>
              <a:rPr lang="cs-CZ" dirty="0" smtClean="0"/>
              <a:t>!“*</a:t>
            </a:r>
          </a:p>
          <a:p>
            <a:pPr>
              <a:buNone/>
            </a:pPr>
            <a:r>
              <a:rPr lang="cs-CZ" sz="2000" dirty="0" smtClean="0"/>
              <a:t>*ILIBAGIZA, </a:t>
            </a:r>
            <a:r>
              <a:rPr lang="cs-CZ" sz="2000" dirty="0" err="1" smtClean="0"/>
              <a:t>Immaculéé</a:t>
            </a:r>
            <a:r>
              <a:rPr lang="cs-CZ" sz="2000" dirty="0" smtClean="0"/>
              <a:t>. </a:t>
            </a:r>
            <a:r>
              <a:rPr lang="cs-CZ" sz="2000" i="1" dirty="0" smtClean="0"/>
              <a:t>Přežila jsem</a:t>
            </a:r>
            <a:r>
              <a:rPr lang="cs-CZ" sz="2000" dirty="0" smtClean="0"/>
              <a:t>, str. 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4/1994 počátek vyvražďování </a:t>
            </a:r>
          </a:p>
          <a:p>
            <a:r>
              <a:rPr lang="cs-CZ" dirty="0" smtClean="0"/>
              <a:t>Rychlé vyvraždění politické opozice extremisty</a:t>
            </a:r>
          </a:p>
          <a:p>
            <a:r>
              <a:rPr lang="cs-CZ" dirty="0" smtClean="0"/>
              <a:t>Mobilizace, dobrá organizace</a:t>
            </a:r>
          </a:p>
          <a:p>
            <a:r>
              <a:rPr lang="cs-CZ" dirty="0" smtClean="0"/>
              <a:t>Vraždění mezi známými, sousedy…</a:t>
            </a:r>
          </a:p>
          <a:p>
            <a:endParaRPr lang="cs-CZ" dirty="0"/>
          </a:p>
        </p:txBody>
      </p:sp>
      <p:pic>
        <p:nvPicPr>
          <p:cNvPr id="1026" name="Picture 2" descr="http://ubutabera.files.wordpress.com/2013/04/peress-machetes-rwanda-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509120"/>
            <a:ext cx="2569802" cy="1728192"/>
          </a:xfrm>
          <a:prstGeom prst="rect">
            <a:avLst/>
          </a:prstGeom>
          <a:noFill/>
        </p:spPr>
      </p:pic>
      <p:pic>
        <p:nvPicPr>
          <p:cNvPr id="1028" name="Picture 4" descr="http://24.media.tumblr.com/tumblr_lxy7h0rcFi1r830aqo1_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509120"/>
            <a:ext cx="2520280" cy="1723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rnw.nl/data/files/imagecache/must_carry/images/lead/article/2010/12/genoc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226368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141</TotalTime>
  <Words>467</Words>
  <Application>Microsoft Office PowerPoint</Application>
  <PresentationFormat>Předvádění na obrazovce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Rwanda 1994</vt:lpstr>
      <vt:lpstr>Historie</vt:lpstr>
      <vt:lpstr>Hutu vs. Tutsi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Role Západu</vt:lpstr>
      <vt:lpstr>OSN po ukončení genocidy</vt:lpstr>
      <vt:lpstr>Mezinárodní trestní tribunál</vt:lpstr>
      <vt:lpstr>Řešení problému</vt:lpstr>
      <vt:lpstr>Zdroje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Rwanda 1994</dc:title>
  <dc:creator>Schlixbierova</dc:creator>
  <cp:lastModifiedBy>Schlixbierova</cp:lastModifiedBy>
  <cp:revision>8</cp:revision>
  <dcterms:created xsi:type="dcterms:W3CDTF">2014-03-11T13:17:43Z</dcterms:created>
  <dcterms:modified xsi:type="dcterms:W3CDTF">2014-04-01T16:24:23Z</dcterms:modified>
</cp:coreProperties>
</file>