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5617-AD3E-4B31-9849-5928AC599D30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7955452-F28C-47C6-8BBD-7071BF6BFB8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5617-AD3E-4B31-9849-5928AC599D30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5452-F28C-47C6-8BBD-7071BF6BFB8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7955452-F28C-47C6-8BBD-7071BF6BFB8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5617-AD3E-4B31-9849-5928AC599D30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5617-AD3E-4B31-9849-5928AC599D30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7955452-F28C-47C6-8BBD-7071BF6BFB8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5617-AD3E-4B31-9849-5928AC599D30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7955452-F28C-47C6-8BBD-7071BF6BFB8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E9C5617-AD3E-4B31-9849-5928AC599D30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5452-F28C-47C6-8BBD-7071BF6BFB8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5617-AD3E-4B31-9849-5928AC599D30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7955452-F28C-47C6-8BBD-7071BF6BFB84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5617-AD3E-4B31-9849-5928AC599D30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7955452-F28C-47C6-8BBD-7071BF6BFB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5617-AD3E-4B31-9849-5928AC599D30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955452-F28C-47C6-8BBD-7071BF6BFB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7955452-F28C-47C6-8BBD-7071BF6BFB8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5617-AD3E-4B31-9849-5928AC599D30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7955452-F28C-47C6-8BBD-7071BF6BFB8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E9C5617-AD3E-4B31-9849-5928AC599D30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E9C5617-AD3E-4B31-9849-5928AC599D30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7955452-F28C-47C6-8BBD-7071BF6BFB84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ygraph.ru/text/117" TargetMode="External"/><Relationship Id="rId2" Type="http://schemas.openxmlformats.org/officeDocument/2006/relationships/hyperlink" Target="http://www.youtube.com/watch?v=pFEJLqVjo0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800" dirty="0" smtClean="0"/>
              <a:t>Поэзия</a:t>
            </a:r>
            <a:endParaRPr lang="cs-CZ" sz="2800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Šárka Šilhánková, 391668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vi-VN" b="1" dirty="0"/>
              <a:t>Ио́сиф Алекса́ндрович </a:t>
            </a:r>
            <a:r>
              <a:rPr lang="vi-VN" b="1" dirty="0" smtClean="0"/>
              <a:t>Бро́дский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0866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В </a:t>
            </a:r>
            <a:r>
              <a:rPr lang="ru-RU" b="1" dirty="0" smtClean="0"/>
              <a:t>эмиграции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</a:t>
            </a:r>
            <a:r>
              <a:rPr lang="cs-CZ" dirty="0" smtClean="0"/>
              <a:t> </a:t>
            </a:r>
            <a:r>
              <a:rPr lang="ru-RU" dirty="0" smtClean="0"/>
              <a:t>него </a:t>
            </a:r>
            <a:r>
              <a:rPr lang="ru-RU" dirty="0"/>
              <a:t>берут интервью, его приглашают в западные </a:t>
            </a:r>
            <a:r>
              <a:rPr lang="ru-RU" dirty="0" smtClean="0"/>
              <a:t>университеты</a:t>
            </a:r>
            <a:endParaRPr lang="cs-CZ" dirty="0" smtClean="0"/>
          </a:p>
          <a:p>
            <a:r>
              <a:rPr lang="ru-RU" dirty="0"/>
              <a:t>10 </a:t>
            </a:r>
            <a:r>
              <a:rPr lang="ru-RU" dirty="0" smtClean="0"/>
              <a:t>мая</a:t>
            </a:r>
            <a:r>
              <a:rPr lang="cs-CZ" dirty="0" smtClean="0"/>
              <a:t> </a:t>
            </a:r>
            <a:r>
              <a:rPr lang="ru-RU" dirty="0" smtClean="0"/>
              <a:t>1972 </a:t>
            </a:r>
            <a:r>
              <a:rPr lang="ru-RU" dirty="0"/>
              <a:t>года Бродского </a:t>
            </a:r>
            <a:r>
              <a:rPr lang="ru-RU" dirty="0" smtClean="0"/>
              <a:t>поставили </a:t>
            </a:r>
            <a:r>
              <a:rPr lang="ru-RU" dirty="0"/>
              <a:t>перед выбором: немедленная эмиграция или «горячие денечки», каковая метафора в устах КГБ означала допросы, тюрьмы и </a:t>
            </a:r>
            <a:r>
              <a:rPr lang="ru-RU" dirty="0" smtClean="0"/>
              <a:t>психбольницы</a:t>
            </a:r>
            <a:endParaRPr lang="cs-CZ" dirty="0" smtClean="0"/>
          </a:p>
          <a:p>
            <a:r>
              <a:rPr lang="ru-RU" dirty="0"/>
              <a:t>Бродский принимает решение об </a:t>
            </a:r>
            <a:r>
              <a:rPr lang="ru-RU" dirty="0" smtClean="0"/>
              <a:t>отъезде</a:t>
            </a:r>
            <a:endParaRPr lang="cs-CZ" dirty="0" smtClean="0"/>
          </a:p>
          <a:p>
            <a:r>
              <a:rPr lang="ru-RU" dirty="0"/>
              <a:t>в США и принимает пост «приглашенного поэта» (poet-in-residence)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953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Смерть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27 января 1996 года в </a:t>
            </a:r>
            <a:r>
              <a:rPr lang="ru-RU" dirty="0" smtClean="0"/>
              <a:t>Нью-Йорке</a:t>
            </a:r>
            <a:r>
              <a:rPr lang="cs-CZ" dirty="0" smtClean="0"/>
              <a:t>, </a:t>
            </a:r>
            <a:r>
              <a:rPr lang="ru-RU" dirty="0"/>
              <a:t>п</a:t>
            </a:r>
            <a:r>
              <a:rPr lang="ru-RU" dirty="0" smtClean="0"/>
              <a:t>ожелав </a:t>
            </a:r>
            <a:r>
              <a:rPr lang="ru-RU" dirty="0"/>
              <a:t>жене спокойной ночи, Бродский сказал, что ему нужно ещё поработать, и поднялся к себе в кабинет. </a:t>
            </a:r>
            <a:endParaRPr lang="cs-CZ" dirty="0" smtClean="0"/>
          </a:p>
          <a:p>
            <a:r>
              <a:rPr lang="ru-RU" dirty="0"/>
              <a:t>у</a:t>
            </a:r>
            <a:r>
              <a:rPr lang="ru-RU" dirty="0" smtClean="0"/>
              <a:t>тром</a:t>
            </a:r>
            <a:r>
              <a:rPr lang="ru-RU" dirty="0"/>
              <a:t>, на полу в кабинете его и обнаружила жена.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882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Поэт и </a:t>
            </a:r>
            <a:r>
              <a:rPr lang="ru-RU" b="1" dirty="0" smtClean="0"/>
              <a:t>эссеист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с</a:t>
            </a:r>
            <a:r>
              <a:rPr lang="ru-RU" dirty="0" smtClean="0"/>
              <a:t>тихи </a:t>
            </a:r>
            <a:r>
              <a:rPr lang="ru-RU" dirty="0"/>
              <a:t>Бродского и их переводы печатались за пределами СССР с 1964 </a:t>
            </a:r>
            <a:r>
              <a:rPr lang="ru-RU" dirty="0" smtClean="0"/>
              <a:t>года</a:t>
            </a:r>
            <a:endParaRPr lang="cs-CZ" dirty="0" smtClean="0"/>
          </a:p>
          <a:p>
            <a:r>
              <a:rPr lang="ru-RU" dirty="0"/>
              <a:t>в 1973 году появляется и книга избранных </a:t>
            </a:r>
            <a:r>
              <a:rPr lang="ru-RU" dirty="0" smtClean="0"/>
              <a:t>переводов</a:t>
            </a:r>
            <a:endParaRPr lang="cs-CZ" dirty="0" smtClean="0"/>
          </a:p>
          <a:p>
            <a:r>
              <a:rPr lang="ru-RU" dirty="0"/>
              <a:t>новые книги стихов на русском выходят только в 1977 </a:t>
            </a:r>
            <a:r>
              <a:rPr lang="ru-RU" dirty="0" smtClean="0"/>
              <a:t>г</a:t>
            </a:r>
            <a:r>
              <a:rPr lang="cs-CZ" dirty="0" smtClean="0"/>
              <a:t>.</a:t>
            </a:r>
          </a:p>
          <a:p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1970-е и 1980-е годы </a:t>
            </a:r>
            <a:r>
              <a:rPr lang="ru-RU" dirty="0" smtClean="0"/>
              <a:t>Бродский </a:t>
            </a:r>
            <a:r>
              <a:rPr lang="ru-RU" dirty="0"/>
              <a:t>не включал в свои новые книги </a:t>
            </a:r>
            <a:r>
              <a:rPr lang="ru-RU" dirty="0" smtClean="0"/>
              <a:t>стихотворений</a:t>
            </a:r>
            <a:endParaRPr lang="cs-CZ" dirty="0" smtClean="0"/>
          </a:p>
          <a:p>
            <a:r>
              <a:rPr lang="ru-RU" dirty="0"/>
              <a:t>в 1983 году книга «Новые стансы к Августе»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47032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Поэт и эссеист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С 1972 года Бродский активно обращается к эссеистике,В США выходит три книги его эссе: </a:t>
            </a:r>
            <a:endParaRPr lang="cs-CZ" dirty="0" smtClean="0"/>
          </a:p>
          <a:p>
            <a:r>
              <a:rPr lang="ru-RU" dirty="0" smtClean="0"/>
              <a:t>«</a:t>
            </a:r>
            <a:r>
              <a:rPr lang="ru-RU" dirty="0"/>
              <a:t>Less Than One</a:t>
            </a:r>
            <a:r>
              <a:rPr lang="ru-RU" dirty="0" smtClean="0"/>
              <a:t>»</a:t>
            </a:r>
            <a:r>
              <a:rPr lang="cs-CZ" dirty="0" smtClean="0"/>
              <a:t> </a:t>
            </a:r>
            <a:r>
              <a:rPr lang="ru-RU" dirty="0" smtClean="0"/>
              <a:t>(Меньше </a:t>
            </a:r>
            <a:r>
              <a:rPr lang="ru-RU" dirty="0"/>
              <a:t>единицы) в 1986 </a:t>
            </a:r>
            <a:r>
              <a:rPr lang="ru-RU" dirty="0" smtClean="0"/>
              <a:t>году</a:t>
            </a:r>
            <a:endParaRPr lang="cs-CZ" dirty="0"/>
          </a:p>
          <a:p>
            <a:r>
              <a:rPr lang="ru-RU" dirty="0" smtClean="0"/>
              <a:t>«Watermark» </a:t>
            </a:r>
            <a:r>
              <a:rPr lang="ru-RU" dirty="0"/>
              <a:t>(Набережная неисцелимых) в </a:t>
            </a:r>
            <a:r>
              <a:rPr lang="ru-RU" dirty="0" smtClean="0"/>
              <a:t>1992</a:t>
            </a:r>
            <a:endParaRPr lang="cs-CZ" dirty="0" smtClean="0"/>
          </a:p>
          <a:p>
            <a:r>
              <a:rPr lang="ru-RU" dirty="0" smtClean="0"/>
              <a:t>«On </a:t>
            </a:r>
            <a:r>
              <a:rPr lang="ru-RU" dirty="0"/>
              <a:t>Grief and Reason</a:t>
            </a:r>
            <a:r>
              <a:rPr lang="ru-RU" dirty="0" smtClean="0"/>
              <a:t>»(О </a:t>
            </a:r>
            <a:r>
              <a:rPr lang="ru-RU" dirty="0"/>
              <a:t>скорби и разуме) в </a:t>
            </a:r>
            <a:r>
              <a:rPr lang="ru-RU" dirty="0" smtClean="0"/>
              <a:t>1995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1014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Поэт и эссеист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Следующая большая книга стихов — «Урания</a:t>
            </a:r>
            <a:r>
              <a:rPr lang="ru-RU" dirty="0" smtClean="0"/>
              <a:t>»— </a:t>
            </a:r>
            <a:r>
              <a:rPr lang="ru-RU" dirty="0"/>
              <a:t>вышла в свет в 1987 </a:t>
            </a:r>
            <a:r>
              <a:rPr lang="ru-RU" dirty="0" smtClean="0"/>
              <a:t>году</a:t>
            </a:r>
            <a:endParaRPr lang="cs-CZ" dirty="0" smtClean="0"/>
          </a:p>
          <a:p>
            <a:r>
              <a:rPr lang="ru-RU" dirty="0" smtClean="0"/>
              <a:t>В </a:t>
            </a:r>
            <a:r>
              <a:rPr lang="ru-RU" dirty="0"/>
              <a:t>1990-е годы выходят четыре книги новых стихов Бродского: </a:t>
            </a:r>
            <a:endParaRPr lang="cs-CZ" dirty="0" smtClean="0"/>
          </a:p>
          <a:p>
            <a:r>
              <a:rPr lang="ru-RU" dirty="0" smtClean="0"/>
              <a:t>«</a:t>
            </a:r>
            <a:r>
              <a:rPr lang="ru-RU" dirty="0"/>
              <a:t>Примечания папоротника</a:t>
            </a:r>
            <a:r>
              <a:rPr lang="ru-RU" dirty="0" smtClean="0"/>
              <a:t>»</a:t>
            </a:r>
            <a:endParaRPr lang="cs-CZ" dirty="0" smtClean="0"/>
          </a:p>
          <a:p>
            <a:r>
              <a:rPr lang="ru-RU" dirty="0" smtClean="0"/>
              <a:t>«</a:t>
            </a:r>
            <a:r>
              <a:rPr lang="ru-RU" dirty="0"/>
              <a:t>Каппадокия</a:t>
            </a:r>
            <a:r>
              <a:rPr lang="ru-RU" dirty="0" smtClean="0"/>
              <a:t>»</a:t>
            </a:r>
            <a:endParaRPr lang="cs-CZ" dirty="0" smtClean="0"/>
          </a:p>
          <a:p>
            <a:r>
              <a:rPr lang="ru-RU" dirty="0" smtClean="0"/>
              <a:t>«</a:t>
            </a:r>
            <a:r>
              <a:rPr lang="ru-RU" dirty="0"/>
              <a:t>В окрестностях </a:t>
            </a:r>
            <a:r>
              <a:rPr lang="ru-RU" dirty="0" smtClean="0"/>
              <a:t>Атлантиды»</a:t>
            </a:r>
            <a:r>
              <a:rPr lang="cs-CZ" dirty="0" smtClean="0"/>
              <a:t> </a:t>
            </a:r>
          </a:p>
          <a:p>
            <a:r>
              <a:rPr lang="ru-RU" dirty="0" smtClean="0"/>
              <a:t>и </a:t>
            </a:r>
            <a:r>
              <a:rPr lang="ru-RU" dirty="0"/>
              <a:t>изданный в Ардисе уже после смерти поэта и ставший итоговым сборник «Пейзаж с наводнением</a:t>
            </a:r>
            <a:r>
              <a:rPr lang="ru-RU" dirty="0" smtClean="0"/>
              <a:t>»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004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«Осенний крик ястреба</a:t>
            </a:r>
            <a:r>
              <a:rPr lang="ru-RU" b="1" dirty="0" smtClean="0"/>
              <a:t>»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www.youtube.com/watch?v=pFEJLqVjo0g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www.epygraph.ru/text/117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619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Анализ </a:t>
            </a:r>
            <a:r>
              <a:rPr lang="ru-RU" b="1" dirty="0" smtClean="0"/>
              <a:t>поэзии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абсолютное отступление от правила смысловой завершенности каждой </a:t>
            </a:r>
            <a:r>
              <a:rPr lang="ru-RU" dirty="0" smtClean="0"/>
              <a:t>строфы</a:t>
            </a:r>
            <a:endParaRPr lang="cs-CZ" dirty="0" smtClean="0"/>
          </a:p>
          <a:p>
            <a:r>
              <a:rPr lang="ru-RU" dirty="0"/>
              <a:t>Бродский </a:t>
            </a:r>
            <a:r>
              <a:rPr lang="ru-RU" dirty="0" smtClean="0"/>
              <a:t>разговаривает </a:t>
            </a:r>
            <a:r>
              <a:rPr lang="ru-RU" dirty="0"/>
              <a:t>с </a:t>
            </a:r>
            <a:r>
              <a:rPr lang="ru-RU" dirty="0" smtClean="0"/>
              <a:t>читателем</a:t>
            </a:r>
            <a:endParaRPr lang="cs-CZ" dirty="0" smtClean="0"/>
          </a:p>
          <a:p>
            <a:r>
              <a:rPr lang="ru-RU" dirty="0"/>
              <a:t>с</a:t>
            </a:r>
            <a:r>
              <a:rPr lang="ru-RU" dirty="0" smtClean="0"/>
              <a:t>трофа</a:t>
            </a:r>
            <a:r>
              <a:rPr lang="cs-CZ" dirty="0" smtClean="0"/>
              <a:t> </a:t>
            </a:r>
            <a:r>
              <a:rPr lang="ru-RU" dirty="0" smtClean="0"/>
              <a:t>выдернутая </a:t>
            </a:r>
            <a:r>
              <a:rPr lang="ru-RU" dirty="0"/>
              <a:t>из </a:t>
            </a:r>
            <a:r>
              <a:rPr lang="ru-RU" dirty="0" smtClean="0"/>
              <a:t>контекста</a:t>
            </a:r>
            <a:r>
              <a:rPr lang="cs-CZ" dirty="0" smtClean="0"/>
              <a:t> </a:t>
            </a:r>
            <a:r>
              <a:rPr lang="ru-RU" dirty="0" smtClean="0"/>
              <a:t>не читаема</a:t>
            </a:r>
            <a:endParaRPr lang="cs-CZ" dirty="0" smtClean="0"/>
          </a:p>
          <a:p>
            <a:r>
              <a:rPr lang="ru-RU" dirty="0"/>
              <a:t>смысловую незаконченность стиха и </a:t>
            </a:r>
            <a:r>
              <a:rPr lang="ru-RU" dirty="0" smtClean="0"/>
              <a:t>строфы</a:t>
            </a:r>
            <a:endParaRPr lang="cs-CZ" dirty="0" smtClean="0"/>
          </a:p>
          <a:p>
            <a:r>
              <a:rPr lang="ru-RU" dirty="0"/>
              <a:t>Бродский даже не пишет каждый новый стих с большой </a:t>
            </a:r>
            <a:r>
              <a:rPr lang="ru-RU" dirty="0" smtClean="0"/>
              <a:t>буквы</a:t>
            </a:r>
            <a:endParaRPr lang="cs-CZ" dirty="0" smtClean="0"/>
          </a:p>
          <a:p>
            <a:r>
              <a:rPr lang="ru-RU" dirty="0"/>
              <a:t>протяженность строки и большой объем его стихотворений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811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387796" y="1524000"/>
            <a:ext cx="4040188" cy="732974"/>
          </a:xfrm>
        </p:spPr>
        <p:txBody>
          <a:bodyPr/>
          <a:lstStyle/>
          <a:p>
            <a:r>
              <a:rPr lang="ru-RU" dirty="0"/>
              <a:t>Дата и место </a:t>
            </a:r>
            <a:r>
              <a:rPr lang="ru-RU" dirty="0" smtClean="0"/>
              <a:t>рождения</a:t>
            </a:r>
            <a:r>
              <a:rPr lang="ru-RU" dirty="0"/>
              <a:t>: </a:t>
            </a:r>
            <a:r>
              <a:rPr lang="ru-RU" b="0" dirty="0" smtClean="0"/>
              <a:t>24 </a:t>
            </a:r>
            <a:r>
              <a:rPr lang="ru-RU" b="0" dirty="0"/>
              <a:t>мая </a:t>
            </a:r>
            <a:r>
              <a:rPr lang="ru-RU" b="0" dirty="0" smtClean="0"/>
              <a:t>1940</a:t>
            </a:r>
            <a:r>
              <a:rPr lang="cs-CZ" b="0" dirty="0" smtClean="0"/>
              <a:t>, </a:t>
            </a:r>
            <a:r>
              <a:rPr lang="ru-RU" b="0" dirty="0" smtClean="0"/>
              <a:t>Ленинград</a:t>
            </a:r>
            <a:endParaRPr lang="cs-CZ" b="0" dirty="0" smtClean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/>
              <a:t>Дата и место </a:t>
            </a:r>
            <a:r>
              <a:rPr lang="ru-RU" dirty="0" smtClean="0"/>
              <a:t>смерти</a:t>
            </a:r>
            <a:r>
              <a:rPr lang="ru-RU" dirty="0"/>
              <a:t>: 	</a:t>
            </a:r>
          </a:p>
          <a:p>
            <a:r>
              <a:rPr lang="ru-RU" b="0" dirty="0" smtClean="0"/>
              <a:t>28 </a:t>
            </a:r>
            <a:r>
              <a:rPr lang="ru-RU" b="0" dirty="0"/>
              <a:t>января </a:t>
            </a:r>
            <a:r>
              <a:rPr lang="ru-RU" b="0" dirty="0" smtClean="0"/>
              <a:t>1996</a:t>
            </a:r>
            <a:r>
              <a:rPr lang="cs-CZ" b="0" dirty="0" smtClean="0"/>
              <a:t>, </a:t>
            </a:r>
            <a:r>
              <a:rPr lang="ru-RU" b="0" dirty="0" smtClean="0"/>
              <a:t>Нью</a:t>
            </a:r>
            <a:r>
              <a:rPr lang="cs-CZ" b="0" dirty="0" smtClean="0"/>
              <a:t>-</a:t>
            </a:r>
            <a:r>
              <a:rPr lang="ru-RU" b="0" dirty="0" smtClean="0"/>
              <a:t>Йорк</a:t>
            </a:r>
            <a:endParaRPr lang="cs-CZ" b="0" dirty="0"/>
          </a:p>
        </p:txBody>
      </p:sp>
      <p:pic>
        <p:nvPicPr>
          <p:cNvPr id="14" name="Zástupný symbol pro obsah 13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564904"/>
            <a:ext cx="4038600" cy="3744416"/>
          </a:xfr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/>
              <a:t>Ио́сиф Алекса́ндрович Бро́дский</a:t>
            </a:r>
            <a:endParaRPr lang="cs-CZ" dirty="0"/>
          </a:p>
        </p:txBody>
      </p:sp>
      <p:pic>
        <p:nvPicPr>
          <p:cNvPr id="13" name="Zástupný symbol pro obsah 12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2471738"/>
            <a:ext cx="4032448" cy="3817937"/>
          </a:xfrm>
        </p:spPr>
      </p:pic>
    </p:spTree>
    <p:extLst>
      <p:ext uri="{BB962C8B-B14F-4D97-AF65-F5344CB8AC3E}">
        <p14:creationId xmlns:p14="http://schemas.microsoft.com/office/powerpoint/2010/main" val="1672677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/>
              <a:t>Ио́сиф Алекса́ндрович Бро́дский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русский и американский поэт, эссеист, драматург, </a:t>
            </a:r>
            <a:r>
              <a:rPr lang="ru-RU" dirty="0" smtClean="0"/>
              <a:t>переводчик</a:t>
            </a:r>
            <a:endParaRPr lang="cs-CZ" dirty="0" smtClean="0"/>
          </a:p>
          <a:p>
            <a:r>
              <a:rPr lang="ru-RU" dirty="0" smtClean="0"/>
              <a:t>лауреат </a:t>
            </a:r>
            <a:r>
              <a:rPr lang="ru-RU" dirty="0"/>
              <a:t>Нобелевской премии по литературе 1987 </a:t>
            </a:r>
            <a:r>
              <a:rPr lang="ru-RU" dirty="0" smtClean="0"/>
              <a:t>года</a:t>
            </a:r>
            <a:endParaRPr lang="cs-CZ" dirty="0" smtClean="0"/>
          </a:p>
          <a:p>
            <a:r>
              <a:rPr lang="ru-RU" dirty="0"/>
              <a:t>с</a:t>
            </a:r>
            <a:r>
              <a:rPr lang="ru-RU" dirty="0" smtClean="0"/>
              <a:t>тихи </a:t>
            </a:r>
            <a:r>
              <a:rPr lang="ru-RU" dirty="0"/>
              <a:t>писал </a:t>
            </a:r>
            <a:r>
              <a:rPr lang="ru-RU" dirty="0" smtClean="0"/>
              <a:t>на </a:t>
            </a:r>
            <a:r>
              <a:rPr lang="ru-RU" dirty="0"/>
              <a:t>русском языке, </a:t>
            </a:r>
            <a:r>
              <a:rPr lang="ru-RU" dirty="0" smtClean="0"/>
              <a:t>эссеистику </a:t>
            </a:r>
            <a:r>
              <a:rPr lang="ru-RU" dirty="0"/>
              <a:t>на </a:t>
            </a:r>
            <a:r>
              <a:rPr lang="ru-RU" dirty="0" smtClean="0"/>
              <a:t>английском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9401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Ранние стихи, </a:t>
            </a:r>
            <a:r>
              <a:rPr lang="ru-RU" b="1" dirty="0" smtClean="0"/>
              <a:t>влияния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Бродский начал писать стихи в восемнадцать </a:t>
            </a:r>
            <a:r>
              <a:rPr lang="ru-RU" dirty="0" smtClean="0"/>
              <a:t>лет</a:t>
            </a:r>
            <a:endParaRPr lang="cs-CZ" dirty="0" smtClean="0"/>
          </a:p>
          <a:p>
            <a:r>
              <a:rPr lang="ru-RU" dirty="0" smtClean="0"/>
              <a:t>существует </a:t>
            </a:r>
            <a:r>
              <a:rPr lang="ru-RU" dirty="0"/>
              <a:t>несколько стихотворений, датированных </a:t>
            </a:r>
            <a:r>
              <a:rPr lang="cs-CZ" dirty="0" smtClean="0"/>
              <a:t>1956 –</a:t>
            </a:r>
            <a:r>
              <a:rPr lang="cs-CZ" dirty="0"/>
              <a:t> </a:t>
            </a:r>
            <a:r>
              <a:rPr lang="cs-CZ" dirty="0" smtClean="0"/>
              <a:t>1957 </a:t>
            </a:r>
            <a:r>
              <a:rPr lang="ru-RU" dirty="0" smtClean="0"/>
              <a:t>годами</a:t>
            </a:r>
            <a:endParaRPr lang="cs-CZ" dirty="0" smtClean="0"/>
          </a:p>
          <a:p>
            <a:r>
              <a:rPr lang="ru-RU" dirty="0"/>
              <a:t>решающих </a:t>
            </a:r>
            <a:r>
              <a:rPr lang="ru-RU" dirty="0"/>
              <a:t>толчком </a:t>
            </a:r>
            <a:r>
              <a:rPr lang="cs-CZ" dirty="0"/>
              <a:t>–</a:t>
            </a:r>
            <a:r>
              <a:rPr lang="cs-CZ" dirty="0" smtClean="0"/>
              <a:t> </a:t>
            </a:r>
            <a:r>
              <a:rPr lang="ru-RU" dirty="0" smtClean="0"/>
              <a:t>знакомство </a:t>
            </a:r>
            <a:r>
              <a:rPr lang="ru-RU" dirty="0"/>
              <a:t>с </a:t>
            </a:r>
            <a:r>
              <a:rPr lang="ru-RU" dirty="0" smtClean="0"/>
              <a:t>поэзией</a:t>
            </a:r>
            <a:r>
              <a:rPr lang="cs-CZ" dirty="0" smtClean="0"/>
              <a:t> </a:t>
            </a:r>
            <a:r>
              <a:rPr lang="ru-RU" dirty="0"/>
              <a:t>Бориса </a:t>
            </a:r>
            <a:r>
              <a:rPr lang="ru-RU" dirty="0" smtClean="0"/>
              <a:t>Слуцкого</a:t>
            </a:r>
            <a:endParaRPr lang="cs-CZ" dirty="0" smtClean="0"/>
          </a:p>
          <a:p>
            <a:r>
              <a:rPr lang="ru-RU" dirty="0"/>
              <a:t>ритмические элементы джазовых </a:t>
            </a:r>
            <a:r>
              <a:rPr lang="ru-RU" dirty="0" smtClean="0"/>
              <a:t>импровизаций</a:t>
            </a:r>
            <a:endParaRPr lang="cs-CZ" dirty="0" smtClean="0"/>
          </a:p>
          <a:p>
            <a:r>
              <a:rPr lang="ru-RU" dirty="0"/>
              <a:t>п</a:t>
            </a:r>
            <a:r>
              <a:rPr lang="ru-RU" dirty="0" smtClean="0"/>
              <a:t>ервым </a:t>
            </a:r>
            <a:r>
              <a:rPr lang="ru-RU" dirty="0"/>
              <a:t>опубликованным стихотворением Бродского стала «Баллада о маленьком буксире</a:t>
            </a:r>
            <a:r>
              <a:rPr lang="ru-RU" dirty="0" smtClean="0"/>
              <a:t>»</a:t>
            </a:r>
            <a:r>
              <a:rPr lang="cs-CZ" dirty="0" smtClean="0"/>
              <a:t> (1962)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249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Преследования, суд и </a:t>
            </a:r>
            <a:r>
              <a:rPr lang="ru-RU" b="1" dirty="0" smtClean="0"/>
              <a:t>ссылка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8 января 1964 года «Вечерний Ленинград» опубликовал подборку писем читателей с требованиями наказать «тунеядца Бродского</a:t>
            </a:r>
            <a:r>
              <a:rPr lang="ru-RU" dirty="0" smtClean="0"/>
              <a:t>» </a:t>
            </a:r>
            <a:endParaRPr lang="cs-CZ" dirty="0" smtClean="0"/>
          </a:p>
          <a:p>
            <a:r>
              <a:rPr lang="ru-RU" dirty="0" smtClean="0"/>
              <a:t>13 </a:t>
            </a:r>
            <a:r>
              <a:rPr lang="ru-RU" dirty="0"/>
              <a:t>января 1964 года Бродского арестовали по обвинению в </a:t>
            </a:r>
            <a:r>
              <a:rPr lang="ru-RU" dirty="0" smtClean="0"/>
              <a:t>тунеядстве</a:t>
            </a:r>
            <a:endParaRPr lang="cs-CZ" dirty="0" smtClean="0"/>
          </a:p>
          <a:p>
            <a:r>
              <a:rPr lang="ru-RU" dirty="0" smtClean="0"/>
              <a:t>14 </a:t>
            </a:r>
            <a:r>
              <a:rPr lang="ru-RU" dirty="0"/>
              <a:t>февраля </a:t>
            </a:r>
            <a:r>
              <a:rPr lang="cs-CZ" dirty="0" smtClean="0"/>
              <a:t>1964 </a:t>
            </a:r>
            <a:r>
              <a:rPr lang="ru-RU" dirty="0" smtClean="0"/>
              <a:t>у </a:t>
            </a:r>
            <a:r>
              <a:rPr lang="ru-RU" dirty="0"/>
              <a:t>него случился в камере первый сердечный </a:t>
            </a:r>
            <a:r>
              <a:rPr lang="ru-RU" dirty="0" smtClean="0"/>
              <a:t>приступ</a:t>
            </a:r>
            <a:endParaRPr lang="cs-CZ" dirty="0" smtClean="0"/>
          </a:p>
          <a:p>
            <a:r>
              <a:rPr lang="ru-RU" dirty="0"/>
              <a:t>3 марта 1964 года </a:t>
            </a:r>
            <a:r>
              <a:rPr lang="ru-RU" dirty="0" smtClean="0"/>
              <a:t>Бродский </a:t>
            </a:r>
            <a:r>
              <a:rPr lang="ru-RU" dirty="0"/>
              <a:t>был приговорён к максимально возможному по указу о «тунеядстве» наказанию — пяти годам </a:t>
            </a:r>
            <a:r>
              <a:rPr lang="ru-RU" dirty="0" smtClean="0"/>
              <a:t>принудите</a:t>
            </a:r>
            <a:endParaRPr lang="cs-CZ" dirty="0" smtClean="0"/>
          </a:p>
          <a:p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ссылке Бродский изучал английскую поэзию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188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Судья: Ваш трудовой стаж? Бродский: Примерно… Судья: Нас не интересует «примерно»! Бродский: Пять лет. Судья: Где вы работали? Бродский: На заводе. В геологических партиях… Судья: Сколько вы работали на заводе? Бродский: Год. Судья: Кем? Бродский: Фрезеровщиком. Судья: А вообще какая ваша специальность? Бродский: Поэт, поэт-переводчик. Судья: А кто это признал, что вы поэт? Кто причислил вас к поэтам? Бродский: Никто. (Без вызова). А кто причислил меня к роду человеческому? Судья: А вы учились этому? Бродский: Чему? Судья: Чтобы быть поэтом? Не пытались кончить вуз, где готовят… где учат… Бродский: Я не думал… я не думал, что это даётся образованием. Судья: А чем же? Бродский: Я думаю, это… (растерянно) от Бога… Судья: У вас есть ходатайства к суду? Бродский: Я хотел бы знать: за что меня арестовали? Судья: Это вопрос, а не ходатайство. Бродский: Тогда у меня нет ходатайства. </a:t>
            </a:r>
          </a:p>
        </p:txBody>
      </p:sp>
    </p:spTree>
    <p:extLst>
      <p:ext uri="{BB962C8B-B14F-4D97-AF65-F5344CB8AC3E}">
        <p14:creationId xmlns:p14="http://schemas.microsoft.com/office/powerpoint/2010/main" val="4017628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Фото из зала суда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56792"/>
            <a:ext cx="8640960" cy="4968552"/>
          </a:xfrm>
        </p:spPr>
      </p:pic>
    </p:spTree>
    <p:extLst>
      <p:ext uri="{BB962C8B-B14F-4D97-AF65-F5344CB8AC3E}">
        <p14:creationId xmlns:p14="http://schemas.microsoft.com/office/powerpoint/2010/main" val="1041171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</a:t>
            </a:r>
            <a:r>
              <a:rPr lang="ru-RU" b="1" dirty="0" smtClean="0"/>
              <a:t>равозащитное</a:t>
            </a:r>
            <a:r>
              <a:rPr lang="cs-CZ" b="1" dirty="0" smtClean="0"/>
              <a:t> </a:t>
            </a:r>
            <a:r>
              <a:rPr lang="ru-RU" b="1" dirty="0"/>
              <a:t>движения в СССР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с</a:t>
            </a:r>
            <a:r>
              <a:rPr lang="ru-RU" dirty="0" smtClean="0"/>
              <a:t>уд </a:t>
            </a:r>
            <a:r>
              <a:rPr lang="ru-RU" dirty="0"/>
              <a:t>над поэтом стал одним из факторов, приведших к </a:t>
            </a:r>
            <a:r>
              <a:rPr lang="ru-RU" dirty="0" smtClean="0"/>
              <a:t>возникновению</a:t>
            </a:r>
            <a:r>
              <a:rPr lang="cs-CZ" dirty="0" smtClean="0"/>
              <a:t> </a:t>
            </a:r>
            <a:r>
              <a:rPr lang="ru-RU" dirty="0" smtClean="0"/>
              <a:t>движения</a:t>
            </a:r>
            <a:r>
              <a:rPr lang="cs-CZ" dirty="0"/>
              <a:t> </a:t>
            </a:r>
            <a:r>
              <a:rPr lang="ru-RU" dirty="0" smtClean="0"/>
              <a:t>к </a:t>
            </a:r>
            <a:r>
              <a:rPr lang="ru-RU" dirty="0"/>
              <a:t>усилению внимания за рубежом к ситуации в области прав </a:t>
            </a:r>
            <a:r>
              <a:rPr lang="ru-RU" dirty="0" smtClean="0"/>
              <a:t>человека</a:t>
            </a:r>
            <a:endParaRPr lang="cs-CZ" dirty="0" smtClean="0"/>
          </a:p>
          <a:p>
            <a:r>
              <a:rPr lang="ru-RU" dirty="0"/>
              <a:t>з</a:t>
            </a:r>
            <a:r>
              <a:rPr lang="ru-RU" dirty="0" smtClean="0"/>
              <a:t>апись </a:t>
            </a:r>
            <a:r>
              <a:rPr lang="ru-RU" dirty="0"/>
              <a:t>суда, </a:t>
            </a:r>
            <a:r>
              <a:rPr lang="ru-RU" dirty="0" smtClean="0"/>
              <a:t>была </a:t>
            </a:r>
            <a:r>
              <a:rPr lang="ru-RU" dirty="0"/>
              <a:t>опубликована во влиятельных зарубежных изданиях: «New Leader», «Encounter», «Figaro Litteraire», читалась по Би-би-си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6433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Последние годы на </a:t>
            </a:r>
            <a:r>
              <a:rPr lang="ru-RU" b="1" dirty="0" smtClean="0"/>
              <a:t>родине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Бродский был арестован и отправлен в ссылку 23-летним юношей, а вернулся 25-летним сложившимся поэтом</a:t>
            </a:r>
            <a:endParaRPr lang="cs-CZ" dirty="0" smtClean="0"/>
          </a:p>
          <a:p>
            <a:r>
              <a:rPr lang="ru-RU" dirty="0" smtClean="0"/>
              <a:t>в </a:t>
            </a:r>
            <a:r>
              <a:rPr lang="ru-RU" dirty="0"/>
              <a:t>сентябре 1965 года под давлением советской и мировой </a:t>
            </a:r>
            <a:r>
              <a:rPr lang="ru-RU" dirty="0" smtClean="0"/>
              <a:t>общественности</a:t>
            </a:r>
            <a:r>
              <a:rPr lang="cs-CZ" dirty="0" smtClean="0"/>
              <a:t> </a:t>
            </a:r>
            <a:r>
              <a:rPr lang="ru-RU" dirty="0" smtClean="0"/>
              <a:t>срок </a:t>
            </a:r>
            <a:r>
              <a:rPr lang="ru-RU" dirty="0"/>
              <a:t>ссылки был сокращен до фактически </a:t>
            </a:r>
            <a:r>
              <a:rPr lang="ru-RU" dirty="0" smtClean="0"/>
              <a:t>отбытого</a:t>
            </a:r>
            <a:endParaRPr lang="cs-CZ" dirty="0" smtClean="0"/>
          </a:p>
          <a:p>
            <a:r>
              <a:rPr lang="ru-RU" dirty="0" smtClean="0"/>
              <a:t>Бродский </a:t>
            </a:r>
            <a:r>
              <a:rPr lang="ru-RU" dirty="0"/>
              <a:t>вернулся в </a:t>
            </a:r>
            <a:r>
              <a:rPr lang="ru-RU" dirty="0" smtClean="0"/>
              <a:t>Ленинград</a:t>
            </a:r>
            <a:endParaRPr lang="cs-CZ" dirty="0" smtClean="0"/>
          </a:p>
          <a:p>
            <a:r>
              <a:rPr lang="ru-RU" dirty="0" smtClean="0"/>
              <a:t>жизнь </a:t>
            </a:r>
            <a:r>
              <a:rPr lang="ru-RU" dirty="0"/>
              <a:t>Бродского в эти годы складывалась относительно спокойно, но КГБ не оставлял вниманием своего «старого клиента»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83117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101</TotalTime>
  <Words>771</Words>
  <Application>Microsoft Office PowerPoint</Application>
  <PresentationFormat>Předvádění na obrazovce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Administrativní</vt:lpstr>
      <vt:lpstr>Ио́сиф Алекса́ндрович Бро́дский</vt:lpstr>
      <vt:lpstr>Ио́сиф Алекса́ндрович Бро́дский</vt:lpstr>
      <vt:lpstr>Ио́сиф Алекса́ндрович Бро́дский</vt:lpstr>
      <vt:lpstr>Ранние стихи, влияния</vt:lpstr>
      <vt:lpstr>Преследования, суд и ссылка</vt:lpstr>
      <vt:lpstr>Prezentace aplikace PowerPoint</vt:lpstr>
      <vt:lpstr>Фото из зала суда</vt:lpstr>
      <vt:lpstr>Правозащитное движения в СССР</vt:lpstr>
      <vt:lpstr>Последние годы на родине</vt:lpstr>
      <vt:lpstr>В эмиграции</vt:lpstr>
      <vt:lpstr>Смерть</vt:lpstr>
      <vt:lpstr>Поэт и эссеист</vt:lpstr>
      <vt:lpstr>Поэт и эссеист</vt:lpstr>
      <vt:lpstr>Поэт и эссеист</vt:lpstr>
      <vt:lpstr>«Осенний крик ястреба»</vt:lpstr>
      <vt:lpstr>Анализ поэзии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Ио́сиф Алекса́ндрович Бро́дский</dc:title>
  <dc:creator>Sarka</dc:creator>
  <cp:lastModifiedBy>Sarka</cp:lastModifiedBy>
  <cp:revision>10</cp:revision>
  <dcterms:created xsi:type="dcterms:W3CDTF">2014-03-17T22:00:00Z</dcterms:created>
  <dcterms:modified xsi:type="dcterms:W3CDTF">2014-03-19T03:18:31Z</dcterms:modified>
</cp:coreProperties>
</file>