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A0A"/>
    <a:srgbClr val="850909"/>
    <a:srgbClr val="B80C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0A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25BCC-5921-4B3B-A146-9CB42BE0AB3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0939-4023-4F00-A61F-3B81708A4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7430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Валент</a:t>
            </a:r>
            <a:r>
              <a:rPr lang="ru-RU" sz="5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 Расп</a:t>
            </a:r>
            <a:r>
              <a:rPr lang="ru-RU" sz="5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тин </a:t>
            </a:r>
            <a:b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Прощание с Матёрой</a:t>
            </a:r>
            <a:endParaRPr lang="cs-CZ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5715016"/>
            <a:ext cx="5186386" cy="638164"/>
          </a:xfrm>
        </p:spPr>
        <p:txBody>
          <a:bodyPr>
            <a:normAutofit/>
          </a:bodyPr>
          <a:lstStyle/>
          <a:p>
            <a:r>
              <a:rPr lang="cs-CZ" dirty="0" smtClean="0"/>
              <a:t>Klára Formánková, 401787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FF00"/>
                </a:solidFill>
              </a:rPr>
              <a:t>Для произведений В. Распутина типично</a:t>
            </a:r>
            <a:r>
              <a:rPr lang="cs-CZ" b="1" u="sng" dirty="0" smtClean="0">
                <a:solidFill>
                  <a:srgbClr val="FFFF00"/>
                </a:solidFill>
              </a:rPr>
              <a:t> </a:t>
            </a:r>
            <a:r>
              <a:rPr lang="az-Cyrl-AZ" b="1" u="sng" dirty="0" smtClean="0">
                <a:solidFill>
                  <a:srgbClr val="FFFF00"/>
                </a:solidFill>
              </a:rPr>
              <a:t>следующее</a:t>
            </a:r>
            <a:r>
              <a:rPr lang="ru-RU" b="1" u="sng" dirty="0" smtClean="0">
                <a:solidFill>
                  <a:srgbClr val="FFFF00"/>
                </a:solidFill>
              </a:rPr>
              <a:t>: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начало развития действия в момент</a:t>
            </a:r>
            <a:r>
              <a:rPr lang="cs-CZ" dirty="0" smtClean="0"/>
              <a:t> </a:t>
            </a:r>
            <a:r>
              <a:rPr lang="az-Cyrl-AZ" dirty="0" smtClean="0"/>
              <a:t>нарушения привычного течения</a:t>
            </a:r>
            <a:r>
              <a:rPr lang="ru-RU" dirty="0" smtClean="0"/>
              <a:t> жизни, </a:t>
            </a:r>
            <a:endParaRPr lang="cs-CZ" dirty="0" smtClean="0"/>
          </a:p>
          <a:p>
            <a:r>
              <a:rPr lang="ru-RU" dirty="0" smtClean="0"/>
              <a:t>акцент на нравственный характер межчеловеческих отношений</a:t>
            </a:r>
            <a:endParaRPr lang="cs-CZ" dirty="0" smtClean="0"/>
          </a:p>
          <a:p>
            <a:r>
              <a:rPr lang="ru-RU" dirty="0" smtClean="0"/>
              <a:t>роль пейзажа, как отражение внутренн</a:t>
            </a:r>
            <a:r>
              <a:rPr lang="cs-CZ" dirty="0" smtClean="0"/>
              <a:t>e</a:t>
            </a:r>
            <a:r>
              <a:rPr lang="ru-RU" dirty="0" smtClean="0"/>
              <a:t>го состояния героя. </a:t>
            </a:r>
            <a:endParaRPr lang="cs-CZ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2571744"/>
            <a:ext cx="7872442" cy="1185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z-Cyrl-AZ" sz="6000" dirty="0" smtClean="0"/>
              <a:t>Спасибо за внимание</a:t>
            </a:r>
            <a:r>
              <a:rPr lang="cs-CZ" sz="6000" dirty="0"/>
              <a:t>!</a:t>
            </a:r>
            <a:r>
              <a:rPr lang="cs-CZ" sz="6000" dirty="0" smtClean="0"/>
              <a:t> 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cs-CZ" sz="2000" dirty="0" smtClean="0"/>
              <a:t>Přehled ruské literatury: Od Slova o pluku Igorově k postmodernismu – Jana </a:t>
            </a:r>
            <a:r>
              <a:rPr lang="cs-CZ" sz="2000" dirty="0" err="1" smtClean="0"/>
              <a:t>Sováková</a:t>
            </a:r>
            <a:r>
              <a:rPr lang="cs-CZ" sz="2000" dirty="0" smtClean="0"/>
              <a:t>, Vladimír </a:t>
            </a:r>
            <a:r>
              <a:rPr lang="cs-CZ" sz="2000" dirty="0" err="1" smtClean="0"/>
              <a:t>Filipov</a:t>
            </a:r>
            <a:r>
              <a:rPr lang="cs-CZ" sz="2000" dirty="0" smtClean="0"/>
              <a:t>, Nakladatelství </a:t>
            </a:r>
            <a:r>
              <a:rPr lang="cs-CZ" sz="2000" dirty="0" err="1" smtClean="0"/>
              <a:t>Fraus</a:t>
            </a:r>
            <a:r>
              <a:rPr lang="cs-CZ" sz="2000" dirty="0" smtClean="0"/>
              <a:t>, Plzeň 1999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Валент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 Расп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00174"/>
            <a:ext cx="6072230" cy="478634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2800" dirty="0" smtClean="0"/>
              <a:t>публицист и писатель, автор рассказов и повестей о сибирской дер</a:t>
            </a:r>
            <a:r>
              <a:rPr lang="ru-RU" sz="2800" b="1" dirty="0" smtClean="0"/>
              <a:t>е</a:t>
            </a:r>
            <a:r>
              <a:rPr lang="ru-RU" sz="2800" dirty="0" smtClean="0"/>
              <a:t>вне, о ж</a:t>
            </a:r>
            <a:r>
              <a:rPr lang="ru-RU" sz="2800" b="1" dirty="0" smtClean="0"/>
              <a:t>и</a:t>
            </a:r>
            <a:r>
              <a:rPr lang="ru-RU" sz="2800" dirty="0" smtClean="0"/>
              <a:t>зни простых людей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родился в 1937 год</a:t>
            </a:r>
            <a:r>
              <a:rPr lang="ru-RU" sz="2800" b="1" dirty="0" smtClean="0"/>
              <a:t>у</a:t>
            </a:r>
            <a:r>
              <a:rPr lang="ru-RU" sz="2800" dirty="0" smtClean="0"/>
              <a:t> в сибирском посёлке Усть-Уда в крестьянской семье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тесно </a:t>
            </a:r>
            <a:r>
              <a:rPr lang="ru-RU" sz="2800" dirty="0"/>
              <a:t>связан с темой дер</a:t>
            </a:r>
            <a:r>
              <a:rPr lang="cs-CZ" sz="2800" dirty="0"/>
              <a:t>e</a:t>
            </a:r>
            <a:r>
              <a:rPr lang="ru-RU" sz="2800" dirty="0"/>
              <a:t>вни - 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тель так называемой деревенской прозы</a:t>
            </a:r>
            <a:endParaRPr lang="cs-CZ" sz="28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ru-RU" sz="2800" dirty="0"/>
              <a:t>с 1961 г. </a:t>
            </a:r>
            <a:r>
              <a:rPr lang="ru-RU" sz="2800" dirty="0" smtClean="0"/>
              <a:t>начинает </a:t>
            </a:r>
            <a:r>
              <a:rPr lang="ru-RU" sz="2800" dirty="0"/>
              <a:t>печ</a:t>
            </a:r>
            <a:r>
              <a:rPr lang="ru-RU" sz="2800" b="1" dirty="0"/>
              <a:t>а</a:t>
            </a:r>
            <a:r>
              <a:rPr lang="ru-RU" sz="2800" dirty="0"/>
              <a:t>таться</a:t>
            </a:r>
            <a:endParaRPr lang="cs-CZ" sz="2800" dirty="0"/>
          </a:p>
          <a:p>
            <a:pPr>
              <a:spcBef>
                <a:spcPts val="600"/>
              </a:spcBef>
            </a:pPr>
            <a:endParaRPr lang="cs-CZ" sz="2800" dirty="0" smtClean="0"/>
          </a:p>
        </p:txBody>
      </p:sp>
      <p:pic>
        <p:nvPicPr>
          <p:cNvPr id="1026" name="Picture 2" descr="http://www.gazetairkutsk.ru/wp-content/uploads/2010/03/rasput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928802"/>
            <a:ext cx="2643206" cy="3643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knigograd.com.ua/images/detailed/2113316587974f5f802d498c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857364"/>
            <a:ext cx="3071834" cy="4543784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Действие большинства его произведений происходит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деревне</a:t>
            </a:r>
            <a:r>
              <a:rPr lang="ru-RU" i="1" dirty="0" smtClean="0"/>
              <a:t> </a:t>
            </a:r>
            <a:r>
              <a:rPr lang="ru-RU" dirty="0" smtClean="0"/>
              <a:t>и  главные герои, в основном, -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крестьяне</a:t>
            </a:r>
            <a:r>
              <a:rPr lang="ru-RU" i="1" dirty="0" smtClean="0"/>
              <a:t>.</a:t>
            </a:r>
            <a:endParaRPr lang="cs-CZ" i="1" dirty="0" smtClean="0"/>
          </a:p>
          <a:p>
            <a:r>
              <a:rPr lang="ru-RU" dirty="0" smtClean="0"/>
              <a:t>В центре </a:t>
            </a:r>
            <a:r>
              <a:rPr lang="ru-RU" dirty="0" smtClean="0"/>
              <a:t>его </a:t>
            </a:r>
            <a:r>
              <a:rPr lang="ru-RU" dirty="0" smtClean="0"/>
              <a:t>внимания –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ru-RU" dirty="0" smtClean="0"/>
              <a:t>их быт, нравственность,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ru-RU" dirty="0" smtClean="0"/>
              <a:t>характеры. </a:t>
            </a:r>
            <a:endParaRPr lang="cs-CZ" dirty="0" smtClean="0"/>
          </a:p>
          <a:p>
            <a:r>
              <a:rPr lang="ru-RU" dirty="0" smtClean="0"/>
              <a:t>Это всё можно заметить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ru-RU" dirty="0" smtClean="0"/>
              <a:t>в его повести</a:t>
            </a:r>
            <a:r>
              <a:rPr lang="cs-CZ" dirty="0" smtClean="0"/>
              <a:t> -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Прощание с Матёрой</a:t>
            </a:r>
            <a:r>
              <a:rPr lang="cs-CZ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была написана в 1976 году</a:t>
            </a:r>
            <a:endParaRPr lang="cs-CZ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Прощание с Матёрой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Распутин пишет </a:t>
            </a:r>
            <a:r>
              <a:rPr lang="ru-RU" dirty="0" smtClean="0">
                <a:solidFill>
                  <a:srgbClr val="FFFF00"/>
                </a:solidFill>
              </a:rPr>
              <a:t>о современности</a:t>
            </a:r>
            <a:r>
              <a:rPr lang="cs-CZ" dirty="0" smtClean="0">
                <a:solidFill>
                  <a:srgbClr val="FFFF00"/>
                </a:solidFill>
              </a:rPr>
              <a:t> - </a:t>
            </a:r>
            <a:r>
              <a:rPr lang="ru-RU" dirty="0" smtClean="0"/>
              <a:t>действие книги происходит в 60-х годах XX века</a:t>
            </a:r>
            <a:r>
              <a:rPr lang="cs-CZ" dirty="0"/>
              <a:t> </a:t>
            </a:r>
            <a:r>
              <a:rPr lang="ru-RU" dirty="0" smtClean="0"/>
              <a:t>в связи со строительством Братской ГЭС</a:t>
            </a:r>
            <a:r>
              <a:rPr lang="cs-CZ" dirty="0" smtClean="0"/>
              <a:t> </a:t>
            </a:r>
            <a:r>
              <a:rPr lang="az-Cyrl-AZ" dirty="0" smtClean="0"/>
              <a:t>на Ангаре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O</a:t>
            </a:r>
            <a:r>
              <a:rPr lang="ru-RU" dirty="0" smtClean="0"/>
              <a:t>н</a:t>
            </a:r>
            <a:r>
              <a:rPr lang="cs-CZ" dirty="0" smtClean="0"/>
              <a:t> </a:t>
            </a:r>
            <a:r>
              <a:rPr lang="ru-RU" dirty="0" smtClean="0"/>
              <a:t>пишет о необходимости бережного (</a:t>
            </a:r>
            <a:r>
              <a:rPr lang="cs-CZ" dirty="0" smtClean="0"/>
              <a:t>opatrný</a:t>
            </a:r>
            <a:r>
              <a:rPr lang="ru-RU" dirty="0" smtClean="0"/>
              <a:t>) отношения ко всему тому, что хранит родная земл</a:t>
            </a:r>
            <a:r>
              <a:rPr lang="ru-RU" b="1" dirty="0" smtClean="0"/>
              <a:t>я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Причиной написания </a:t>
            </a:r>
            <a:r>
              <a:rPr lang="ru-RU" dirty="0" smtClean="0"/>
              <a:t>этого произведения послужило </a:t>
            </a:r>
            <a:r>
              <a:rPr lang="ru-RU" dirty="0" smtClean="0">
                <a:solidFill>
                  <a:srgbClr val="FFFF00"/>
                </a:solidFill>
              </a:rPr>
              <a:t>затопление острова в родном краю писателя.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62151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4000" b="1" i="1" u="sng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ru-RU" sz="4000" b="1" i="1" u="sng" dirty="0" smtClean="0">
                <a:solidFill>
                  <a:srgbClr val="FFFF00"/>
                </a:solidFill>
              </a:rPr>
              <a:t>Значение Матёры</a:t>
            </a:r>
            <a:endParaRPr lang="cs-CZ" sz="4000" dirty="0" smtClean="0">
              <a:solidFill>
                <a:srgbClr val="FFFF00"/>
              </a:solidFill>
            </a:endParaRPr>
          </a:p>
          <a:p>
            <a:r>
              <a:rPr lang="ru-RU" dirty="0" smtClean="0"/>
              <a:t>остров и </a:t>
            </a:r>
            <a:r>
              <a:rPr lang="ru-RU" dirty="0" smtClean="0"/>
              <a:t>деревня</a:t>
            </a:r>
            <a:r>
              <a:rPr lang="cs-CZ" dirty="0" smtClean="0"/>
              <a:t>, </a:t>
            </a:r>
            <a:r>
              <a:rPr lang="az-Cyrl-AZ" dirty="0" smtClean="0"/>
              <a:t>метафорическое название родины</a:t>
            </a:r>
            <a:endParaRPr lang="cs-CZ" dirty="0" smtClean="0"/>
          </a:p>
          <a:p>
            <a:r>
              <a:rPr lang="ru-RU" dirty="0" smtClean="0"/>
              <a:t>для ее жителей</a:t>
            </a:r>
            <a:r>
              <a:rPr lang="cs-CZ" dirty="0" smtClean="0"/>
              <a:t>, </a:t>
            </a:r>
            <a:r>
              <a:rPr lang="az-Cyrl-AZ" dirty="0" smtClean="0"/>
              <a:t>прежде всего для старых</a:t>
            </a:r>
            <a:r>
              <a:rPr lang="cs-CZ" dirty="0" smtClean="0"/>
              <a:t>, </a:t>
            </a:r>
            <a:r>
              <a:rPr lang="ru-RU" dirty="0" smtClean="0"/>
              <a:t>символ</a:t>
            </a:r>
            <a:r>
              <a:rPr lang="cs-CZ" dirty="0" smtClean="0"/>
              <a:t> </a:t>
            </a:r>
            <a:r>
              <a:rPr lang="ru-RU" dirty="0" smtClean="0"/>
              <a:t>вс</a:t>
            </a:r>
            <a:r>
              <a:rPr lang="cs-CZ" dirty="0" smtClean="0"/>
              <a:t>e</a:t>
            </a:r>
            <a:r>
              <a:rPr lang="az-Cyrl-AZ" dirty="0" smtClean="0"/>
              <a:t>го</a:t>
            </a:r>
            <a:r>
              <a:rPr lang="ru-RU" dirty="0" smtClean="0"/>
              <a:t> мир</a:t>
            </a:r>
            <a:r>
              <a:rPr lang="cs-CZ" dirty="0" smtClean="0"/>
              <a:t>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ru-RU" dirty="0" smtClean="0"/>
              <a:t>обеспечивает нормальный естественный ход жизни. </a:t>
            </a:r>
            <a:endParaRPr lang="cs-CZ" dirty="0" smtClean="0"/>
          </a:p>
          <a:p>
            <a:r>
              <a:rPr lang="cs-CZ" dirty="0"/>
              <a:t>c</a:t>
            </a:r>
            <a:r>
              <a:rPr lang="ru-RU" dirty="0" smtClean="0"/>
              <a:t>тарики, живущие в этой деревне не могут представить себе, что они уедут</a:t>
            </a:r>
            <a:r>
              <a:rPr lang="cs-CZ" dirty="0" smtClean="0"/>
              <a:t> </a:t>
            </a:r>
            <a:r>
              <a:rPr lang="ru-RU" dirty="0" smtClean="0"/>
              <a:t>жить в город,</a:t>
            </a:r>
            <a:endParaRPr lang="cs-CZ" dirty="0" smtClean="0"/>
          </a:p>
          <a:p>
            <a:r>
              <a:rPr lang="ru-RU" dirty="0" smtClean="0"/>
              <a:t>Смерть не страшна для них</a:t>
            </a:r>
            <a:r>
              <a:rPr lang="cs-CZ" dirty="0" smtClean="0"/>
              <a:t>, </a:t>
            </a:r>
            <a:r>
              <a:rPr lang="az-Cyrl-AZ" dirty="0" smtClean="0"/>
              <a:t>г</a:t>
            </a:r>
            <a:r>
              <a:rPr lang="ru-RU" dirty="0" smtClean="0"/>
              <a:t>ораздо страшнее является предать Матеру, свою основу, свою душу</a:t>
            </a:r>
            <a:endParaRPr lang="cs-CZ" dirty="0" smtClean="0"/>
          </a:p>
          <a:p>
            <a:r>
              <a:rPr lang="ru-RU" dirty="0" smtClean="0"/>
              <a:t>Матер</a:t>
            </a:r>
            <a:r>
              <a:rPr lang="cs-CZ" dirty="0" smtClean="0"/>
              <a:t>a</a:t>
            </a:r>
            <a:r>
              <a:rPr lang="cs-CZ" dirty="0"/>
              <a:t> </a:t>
            </a:r>
            <a:r>
              <a:rPr lang="ru-RU" dirty="0" smtClean="0"/>
              <a:t>показана как хранительница нравственных законов, человеческой </a:t>
            </a:r>
            <a:r>
              <a:rPr lang="ru-RU" dirty="0" smtClean="0"/>
              <a:t>души</a:t>
            </a:r>
            <a:endParaRPr lang="cs-CZ" dirty="0" smtClean="0"/>
          </a:p>
          <a:p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92500" lnSpcReduction="10000"/>
          </a:bodyPr>
          <a:lstStyle/>
          <a:p>
            <a:r>
              <a:rPr lang="az-Cyrl-AZ" sz="2800" u="sng" dirty="0" smtClean="0"/>
              <a:t>В Прощании с Матёрой</a:t>
            </a:r>
            <a:r>
              <a:rPr lang="cs-CZ" sz="2800" u="sng" dirty="0" smtClean="0"/>
              <a:t> </a:t>
            </a:r>
            <a:r>
              <a:rPr lang="az-Cyrl-AZ" sz="2800" u="sng" dirty="0" smtClean="0"/>
              <a:t>огромную роль</a:t>
            </a:r>
            <a:r>
              <a:rPr lang="cs-CZ" sz="2800" u="sng" dirty="0" smtClean="0"/>
              <a:t> </a:t>
            </a:r>
            <a:r>
              <a:rPr lang="ru-RU" sz="2800" u="sng" dirty="0" smtClean="0"/>
              <a:t>играет </a:t>
            </a:r>
            <a:r>
              <a:rPr lang="ru-RU" sz="2800" u="sng" dirty="0" smtClean="0">
                <a:solidFill>
                  <a:srgbClr val="FFC000"/>
                </a:solidFill>
              </a:rPr>
              <a:t>природа</a:t>
            </a:r>
            <a:r>
              <a:rPr lang="cs-CZ" sz="2800" u="sng" dirty="0" smtClean="0"/>
              <a:t> </a:t>
            </a:r>
            <a:r>
              <a:rPr lang="az-Cyrl-AZ" sz="2800" u="sng" dirty="0" smtClean="0"/>
              <a:t>и её описание</a:t>
            </a:r>
            <a:r>
              <a:rPr lang="cs-CZ" sz="2800" u="sng" dirty="0" smtClean="0"/>
              <a:t>, </a:t>
            </a:r>
            <a:r>
              <a:rPr lang="ru-RU" sz="2800" u="sng" dirty="0" smtClean="0">
                <a:solidFill>
                  <a:srgbClr val="FFC000"/>
                </a:solidFill>
              </a:rPr>
              <a:t>от </a:t>
            </a:r>
            <a:r>
              <a:rPr lang="ru-RU" sz="2800" b="1" u="sng" dirty="0" smtClean="0">
                <a:solidFill>
                  <a:srgbClr val="FFC000"/>
                </a:solidFill>
              </a:rPr>
              <a:t>начала</a:t>
            </a:r>
            <a:r>
              <a:rPr lang="cs-CZ" sz="2800" b="1" u="sng" dirty="0" smtClean="0"/>
              <a:t> </a:t>
            </a:r>
            <a:r>
              <a:rPr lang="cs-CZ" sz="2800" u="sng" dirty="0" smtClean="0"/>
              <a:t>(</a:t>
            </a:r>
            <a:r>
              <a:rPr lang="az-Cyrl-AZ" sz="2800" u="sng" dirty="0" smtClean="0"/>
              <a:t>наступление весны</a:t>
            </a:r>
            <a:r>
              <a:rPr lang="cs-CZ" sz="2800" u="sng" dirty="0" smtClean="0"/>
              <a:t>)</a:t>
            </a:r>
            <a:r>
              <a:rPr lang="ru-RU" sz="2800" u="sng" dirty="0" smtClean="0"/>
              <a:t> </a:t>
            </a:r>
            <a:r>
              <a:rPr lang="ru-RU" sz="2800" b="1" u="sng" dirty="0" smtClean="0">
                <a:solidFill>
                  <a:srgbClr val="FFC000"/>
                </a:solidFill>
              </a:rPr>
              <a:t>до</a:t>
            </a:r>
            <a:r>
              <a:rPr lang="ru-RU" sz="2800" u="sng" dirty="0" smtClean="0">
                <a:solidFill>
                  <a:srgbClr val="FFC000"/>
                </a:solidFill>
              </a:rPr>
              <a:t> </a:t>
            </a:r>
            <a:r>
              <a:rPr lang="ru-RU" sz="2800" b="1" u="sng" dirty="0" smtClean="0">
                <a:solidFill>
                  <a:srgbClr val="FFC000"/>
                </a:solidFill>
              </a:rPr>
              <a:t>конца</a:t>
            </a:r>
            <a:r>
              <a:rPr lang="ru-RU" sz="2800" u="sng" dirty="0" smtClean="0">
                <a:solidFill>
                  <a:srgbClr val="FFC000"/>
                </a:solidFill>
              </a:rPr>
              <a:t> </a:t>
            </a:r>
            <a:r>
              <a:rPr lang="ru-RU" sz="2800" b="1" u="sng" dirty="0" smtClean="0">
                <a:solidFill>
                  <a:srgbClr val="FFC000"/>
                </a:solidFill>
              </a:rPr>
              <a:t>повести</a:t>
            </a:r>
            <a:r>
              <a:rPr lang="cs-CZ" sz="2800" u="sng" dirty="0" smtClean="0">
                <a:solidFill>
                  <a:srgbClr val="FFC000"/>
                </a:solidFill>
              </a:rPr>
              <a:t> </a:t>
            </a:r>
            <a:r>
              <a:rPr lang="ru-RU" sz="2800" u="sng" dirty="0" smtClean="0"/>
              <a:t>(</a:t>
            </a:r>
            <a:r>
              <a:rPr lang="ru-RU" sz="2800" u="sng" dirty="0" smtClean="0"/>
              <a:t>туман</a:t>
            </a:r>
            <a:r>
              <a:rPr lang="cs-CZ" sz="2800" u="sng" dirty="0" smtClean="0"/>
              <a:t>, </a:t>
            </a:r>
            <a:r>
              <a:rPr lang="az-Cyrl-AZ" sz="2800" u="sng" dirty="0" smtClean="0"/>
              <a:t>прячет</a:t>
            </a:r>
            <a:r>
              <a:rPr lang="cs-CZ" sz="2800" u="sng" dirty="0" smtClean="0"/>
              <a:t> </a:t>
            </a:r>
            <a:r>
              <a:rPr lang="az-Cyrl-AZ" sz="2800" u="sng" dirty="0" smtClean="0"/>
              <a:t>остров </a:t>
            </a:r>
            <a:r>
              <a:rPr lang="ru-RU" sz="2800" u="sng" dirty="0" smtClean="0"/>
              <a:t>)</a:t>
            </a:r>
            <a:r>
              <a:rPr lang="cs-CZ" sz="2800" u="sng" dirty="0" smtClean="0"/>
              <a:t>: </a:t>
            </a:r>
            <a:r>
              <a:rPr lang="cs-CZ" sz="2800" i="1" u="sng" dirty="0" smtClean="0"/>
              <a:t> </a:t>
            </a:r>
          </a:p>
          <a:p>
            <a:endParaRPr lang="cs-CZ" sz="2800" i="1" u="sng" dirty="0" smtClean="0"/>
          </a:p>
          <a:p>
            <a:pPr marL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«</a:t>
            </a:r>
            <a:r>
              <a:rPr lang="ru-RU" sz="2400" dirty="0" smtClean="0"/>
              <a:t>И опять наступила весна, своя в своем нескончаемом ряду, но последняя для Матеры, для острова и деревни, носящих одно название</a:t>
            </a:r>
            <a:r>
              <a:rPr lang="ru-RU" sz="2400" dirty="0" smtClean="0"/>
              <a:t>.</a:t>
            </a:r>
            <a:r>
              <a:rPr lang="cs-CZ" sz="2400" dirty="0" smtClean="0"/>
              <a:t> </a:t>
            </a:r>
            <a:r>
              <a:rPr lang="cs-CZ" sz="2400" dirty="0" err="1" smtClean="0"/>
              <a:t>Опять</a:t>
            </a:r>
            <a:r>
              <a:rPr lang="cs-CZ" sz="2400" dirty="0" smtClean="0"/>
              <a:t> </a:t>
            </a:r>
            <a:r>
              <a:rPr lang="cs-CZ" sz="2400" dirty="0" smtClean="0"/>
              <a:t>с </a:t>
            </a:r>
            <a:r>
              <a:rPr lang="cs-CZ" sz="2400" dirty="0" err="1" smtClean="0"/>
              <a:t>грохотом</a:t>
            </a:r>
            <a:r>
              <a:rPr lang="cs-CZ" sz="2400" dirty="0" smtClean="0"/>
              <a:t> и </a:t>
            </a:r>
            <a:r>
              <a:rPr lang="cs-CZ" sz="2400" dirty="0" err="1" smtClean="0"/>
              <a:t>страстью</a:t>
            </a:r>
            <a:r>
              <a:rPr lang="cs-CZ" sz="2400" dirty="0" smtClean="0"/>
              <a:t> </a:t>
            </a:r>
            <a:r>
              <a:rPr lang="cs-CZ" sz="2400" dirty="0" err="1" smtClean="0"/>
              <a:t>пронесло</a:t>
            </a:r>
            <a:r>
              <a:rPr lang="cs-CZ" sz="2400" dirty="0" smtClean="0"/>
              <a:t> </a:t>
            </a:r>
            <a:r>
              <a:rPr lang="cs-CZ" sz="2400" dirty="0" err="1" smtClean="0"/>
              <a:t>лед</a:t>
            </a:r>
            <a:r>
              <a:rPr lang="cs-CZ" sz="2400" dirty="0" smtClean="0"/>
              <a:t>, </a:t>
            </a:r>
            <a:r>
              <a:rPr lang="cs-CZ" sz="2400" dirty="0" err="1" smtClean="0"/>
              <a:t>нагромоздив</a:t>
            </a:r>
            <a:r>
              <a:rPr lang="cs-CZ" sz="2400" dirty="0" smtClean="0"/>
              <a:t> </a:t>
            </a:r>
            <a:r>
              <a:rPr lang="cs-CZ" sz="2400" dirty="0" err="1" smtClean="0"/>
              <a:t>на</a:t>
            </a:r>
            <a:r>
              <a:rPr lang="cs-CZ" sz="2400" dirty="0" smtClean="0"/>
              <a:t> </a:t>
            </a:r>
            <a:r>
              <a:rPr lang="cs-CZ" sz="2400" dirty="0" err="1" smtClean="0"/>
              <a:t>берега</a:t>
            </a:r>
            <a:r>
              <a:rPr lang="cs-CZ" sz="2400" dirty="0" smtClean="0"/>
              <a:t> </a:t>
            </a:r>
            <a:r>
              <a:rPr lang="cs-CZ" sz="2400" dirty="0" err="1" smtClean="0"/>
              <a:t>торосы</a:t>
            </a:r>
            <a:r>
              <a:rPr lang="cs-CZ" sz="2400" dirty="0" smtClean="0"/>
              <a:t>, и </a:t>
            </a:r>
            <a:r>
              <a:rPr lang="cs-CZ" sz="2400" dirty="0" err="1" smtClean="0"/>
              <a:t>Ангара</a:t>
            </a:r>
            <a:r>
              <a:rPr lang="cs-CZ" sz="2400" dirty="0" smtClean="0"/>
              <a:t> </a:t>
            </a:r>
            <a:r>
              <a:rPr lang="cs-CZ" sz="2400" dirty="0" err="1" smtClean="0"/>
              <a:t>освобожденнo</a:t>
            </a:r>
            <a:r>
              <a:rPr lang="cs-CZ" sz="2400" dirty="0" smtClean="0"/>
              <a:t> </a:t>
            </a:r>
            <a:r>
              <a:rPr lang="cs-CZ" sz="2400" dirty="0" err="1" smtClean="0"/>
              <a:t>открылась</a:t>
            </a:r>
            <a:r>
              <a:rPr lang="cs-CZ" sz="2400" dirty="0" smtClean="0"/>
              <a:t>, </a:t>
            </a:r>
            <a:r>
              <a:rPr lang="cs-CZ" sz="2400" dirty="0" err="1" smtClean="0"/>
              <a:t>вытянувшись</a:t>
            </a:r>
            <a:r>
              <a:rPr lang="cs-CZ" sz="2400" dirty="0" smtClean="0"/>
              <a:t> в </a:t>
            </a:r>
            <a:r>
              <a:rPr lang="cs-CZ" sz="2400" dirty="0" err="1" smtClean="0"/>
              <a:t>могучую</a:t>
            </a:r>
            <a:r>
              <a:rPr lang="cs-CZ" sz="2400" dirty="0" smtClean="0"/>
              <a:t> </a:t>
            </a:r>
            <a:r>
              <a:rPr lang="cs-CZ" sz="2400" dirty="0" err="1" smtClean="0"/>
              <a:t>сверкающую</a:t>
            </a:r>
            <a:r>
              <a:rPr lang="cs-CZ" sz="2400" dirty="0" smtClean="0"/>
              <a:t> </a:t>
            </a:r>
            <a:r>
              <a:rPr lang="cs-CZ" sz="2400" dirty="0" err="1" smtClean="0"/>
              <a:t>течь</a:t>
            </a:r>
            <a:r>
              <a:rPr lang="cs-CZ" sz="2400" dirty="0" smtClean="0"/>
              <a:t>. </a:t>
            </a:r>
            <a:r>
              <a:rPr lang="cs-CZ" sz="2400" dirty="0" err="1" smtClean="0"/>
              <a:t>Опять</a:t>
            </a:r>
            <a:r>
              <a:rPr lang="cs-CZ" sz="2400" dirty="0" smtClean="0"/>
              <a:t> </a:t>
            </a:r>
            <a:r>
              <a:rPr lang="cs-CZ" sz="2400" dirty="0" err="1" smtClean="0"/>
              <a:t>на</a:t>
            </a:r>
            <a:r>
              <a:rPr lang="cs-CZ" sz="2400" dirty="0" smtClean="0"/>
              <a:t> </a:t>
            </a:r>
            <a:r>
              <a:rPr lang="cs-CZ" sz="2400" dirty="0" err="1" smtClean="0"/>
              <a:t>верхнем</a:t>
            </a:r>
            <a:r>
              <a:rPr lang="cs-CZ" sz="2400" dirty="0" smtClean="0"/>
              <a:t> </a:t>
            </a:r>
            <a:r>
              <a:rPr lang="cs-CZ" sz="2400" dirty="0" err="1" smtClean="0"/>
              <a:t>мысу</a:t>
            </a:r>
            <a:r>
              <a:rPr lang="cs-CZ" sz="2400" dirty="0" smtClean="0"/>
              <a:t> </a:t>
            </a:r>
            <a:r>
              <a:rPr lang="cs-CZ" sz="2400" dirty="0" err="1" smtClean="0"/>
              <a:t>бойко</a:t>
            </a:r>
            <a:r>
              <a:rPr lang="cs-CZ" sz="2400" dirty="0" smtClean="0"/>
              <a:t> </a:t>
            </a:r>
            <a:r>
              <a:rPr lang="cs-CZ" sz="2400" dirty="0" err="1" smtClean="0"/>
              <a:t>зашумела</a:t>
            </a:r>
            <a:r>
              <a:rPr lang="cs-CZ" sz="2400" dirty="0" smtClean="0"/>
              <a:t> </a:t>
            </a:r>
            <a:r>
              <a:rPr lang="cs-CZ" sz="2400" dirty="0" err="1" smtClean="0"/>
              <a:t>вода</a:t>
            </a:r>
            <a:r>
              <a:rPr lang="cs-CZ" sz="2400" dirty="0" smtClean="0"/>
              <a:t>, </a:t>
            </a:r>
            <a:r>
              <a:rPr lang="cs-CZ" sz="2400" dirty="0" err="1" smtClean="0"/>
              <a:t>скатываясь</a:t>
            </a:r>
            <a:r>
              <a:rPr lang="cs-CZ" sz="2400" dirty="0" smtClean="0"/>
              <a:t> </a:t>
            </a:r>
            <a:r>
              <a:rPr lang="cs-CZ" sz="2400" dirty="0" err="1" smtClean="0"/>
              <a:t>по</a:t>
            </a:r>
            <a:r>
              <a:rPr lang="cs-CZ" sz="2400" dirty="0" smtClean="0"/>
              <a:t> </a:t>
            </a:r>
            <a:r>
              <a:rPr lang="cs-CZ" sz="2400" dirty="0" err="1" smtClean="0"/>
              <a:t>релке</a:t>
            </a:r>
            <a:r>
              <a:rPr lang="cs-CZ" sz="2400" dirty="0" smtClean="0"/>
              <a:t> </a:t>
            </a:r>
            <a:r>
              <a:rPr lang="cs-CZ" sz="2400" dirty="0" err="1" smtClean="0"/>
              <a:t>на</a:t>
            </a:r>
            <a:r>
              <a:rPr lang="cs-CZ" sz="2400" dirty="0" smtClean="0"/>
              <a:t> </a:t>
            </a:r>
            <a:r>
              <a:rPr lang="cs-CZ" sz="2400" dirty="0" err="1" smtClean="0"/>
              <a:t>две</a:t>
            </a:r>
            <a:r>
              <a:rPr lang="cs-CZ" sz="2400" dirty="0" smtClean="0"/>
              <a:t> </a:t>
            </a:r>
            <a:r>
              <a:rPr lang="cs-CZ" sz="2400" dirty="0" err="1" smtClean="0"/>
              <a:t>стороны</a:t>
            </a:r>
            <a:r>
              <a:rPr lang="cs-CZ" sz="2400" dirty="0" smtClean="0"/>
              <a:t>; </a:t>
            </a:r>
            <a:r>
              <a:rPr lang="cs-CZ" sz="2400" dirty="0" err="1" smtClean="0"/>
              <a:t>опять</a:t>
            </a:r>
            <a:r>
              <a:rPr lang="cs-CZ" sz="2400" dirty="0" smtClean="0"/>
              <a:t> </a:t>
            </a:r>
            <a:r>
              <a:rPr lang="cs-CZ" sz="2400" dirty="0" err="1" smtClean="0"/>
              <a:t>запылала</a:t>
            </a:r>
            <a:r>
              <a:rPr lang="cs-CZ" sz="2400" dirty="0" smtClean="0"/>
              <a:t> </a:t>
            </a:r>
            <a:r>
              <a:rPr lang="cs-CZ" sz="2400" dirty="0" err="1" smtClean="0"/>
              <a:t>по</a:t>
            </a:r>
            <a:r>
              <a:rPr lang="cs-CZ" sz="2400" dirty="0" smtClean="0"/>
              <a:t> </a:t>
            </a:r>
            <a:r>
              <a:rPr lang="cs-CZ" sz="2400" dirty="0" err="1" smtClean="0"/>
              <a:t>земле</a:t>
            </a:r>
            <a:r>
              <a:rPr lang="cs-CZ" sz="2400" dirty="0" smtClean="0"/>
              <a:t> и </a:t>
            </a:r>
            <a:r>
              <a:rPr lang="cs-CZ" sz="2400" dirty="0" err="1" smtClean="0"/>
              <a:t>деревьям</a:t>
            </a:r>
            <a:r>
              <a:rPr lang="cs-CZ" sz="2400" dirty="0" smtClean="0"/>
              <a:t> </a:t>
            </a:r>
            <a:r>
              <a:rPr lang="cs-CZ" sz="2400" dirty="0" err="1" smtClean="0"/>
              <a:t>зелень</a:t>
            </a:r>
            <a:r>
              <a:rPr lang="cs-CZ" sz="2400" dirty="0" smtClean="0"/>
              <a:t>, </a:t>
            </a:r>
            <a:r>
              <a:rPr lang="cs-CZ" sz="2400" dirty="0" err="1" smtClean="0"/>
              <a:t>пролились</a:t>
            </a:r>
            <a:r>
              <a:rPr lang="cs-CZ" sz="2400" dirty="0" smtClean="0"/>
              <a:t> </a:t>
            </a:r>
            <a:r>
              <a:rPr lang="cs-CZ" sz="2400" dirty="0" err="1" smtClean="0"/>
              <a:t>первые</a:t>
            </a:r>
            <a:r>
              <a:rPr lang="cs-CZ" sz="2400" dirty="0" smtClean="0"/>
              <a:t> </a:t>
            </a:r>
            <a:r>
              <a:rPr lang="cs-CZ" sz="2400" dirty="0" err="1" smtClean="0"/>
              <a:t>дожди</a:t>
            </a:r>
            <a:r>
              <a:rPr lang="cs-CZ" sz="2400" dirty="0" smtClean="0"/>
              <a:t>, </a:t>
            </a:r>
            <a:r>
              <a:rPr lang="cs-CZ" sz="2400" dirty="0" err="1" smtClean="0"/>
              <a:t>прилетели</a:t>
            </a:r>
            <a:r>
              <a:rPr lang="cs-CZ" sz="2400" dirty="0" smtClean="0"/>
              <a:t> </a:t>
            </a:r>
            <a:r>
              <a:rPr lang="cs-CZ" sz="2400" dirty="0" err="1" smtClean="0"/>
              <a:t>стрижи</a:t>
            </a:r>
            <a:r>
              <a:rPr lang="cs-CZ" sz="2400" dirty="0" smtClean="0"/>
              <a:t> и </a:t>
            </a:r>
            <a:r>
              <a:rPr lang="cs-CZ" sz="2400" dirty="0" err="1" smtClean="0"/>
              <a:t>ласточки</a:t>
            </a:r>
            <a:r>
              <a:rPr lang="cs-CZ" sz="2400" dirty="0" smtClean="0"/>
              <a:t> и </a:t>
            </a:r>
            <a:r>
              <a:rPr lang="cs-CZ" sz="2400" dirty="0" err="1" smtClean="0"/>
              <a:t>любовно</a:t>
            </a:r>
            <a:r>
              <a:rPr lang="cs-CZ" sz="2400" dirty="0" smtClean="0"/>
              <a:t> к </a:t>
            </a:r>
            <a:r>
              <a:rPr lang="cs-CZ" sz="2400" dirty="0" err="1" smtClean="0"/>
              <a:t>жизни</a:t>
            </a:r>
            <a:r>
              <a:rPr lang="cs-CZ" sz="2400" dirty="0" smtClean="0"/>
              <a:t> </a:t>
            </a:r>
            <a:r>
              <a:rPr lang="cs-CZ" sz="2400" dirty="0" err="1" smtClean="0"/>
              <a:t>заквакали</a:t>
            </a:r>
            <a:r>
              <a:rPr lang="cs-CZ" sz="2400" dirty="0" smtClean="0"/>
              <a:t> </a:t>
            </a:r>
            <a:r>
              <a:rPr lang="cs-CZ" sz="2400" dirty="0" err="1" smtClean="0"/>
              <a:t>по</a:t>
            </a:r>
            <a:r>
              <a:rPr lang="cs-CZ" sz="2400" dirty="0" smtClean="0"/>
              <a:t> </a:t>
            </a:r>
            <a:r>
              <a:rPr lang="cs-CZ" sz="2400" dirty="0" err="1" smtClean="0"/>
              <a:t>вечерам</a:t>
            </a:r>
            <a:r>
              <a:rPr lang="cs-CZ" sz="2400" dirty="0" smtClean="0"/>
              <a:t> в </a:t>
            </a:r>
            <a:r>
              <a:rPr lang="cs-CZ" sz="2400" dirty="0" err="1" smtClean="0"/>
              <a:t>болотце</a:t>
            </a:r>
            <a:r>
              <a:rPr lang="cs-CZ" sz="2400" dirty="0" smtClean="0"/>
              <a:t> </a:t>
            </a:r>
            <a:r>
              <a:rPr lang="cs-CZ" sz="2400" dirty="0" err="1" smtClean="0"/>
              <a:t>проснувшиеся</a:t>
            </a:r>
            <a:r>
              <a:rPr lang="cs-CZ" sz="2400" dirty="0" smtClean="0"/>
              <a:t> </a:t>
            </a:r>
            <a:r>
              <a:rPr lang="cs-CZ" sz="2400" dirty="0" err="1" smtClean="0"/>
              <a:t>лягушки</a:t>
            </a:r>
            <a:r>
              <a:rPr lang="cs-CZ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»</a:t>
            </a:r>
            <a:endParaRPr lang="cs-CZ" sz="2400" dirty="0" smtClean="0">
              <a:solidFill>
                <a:srgbClr val="FFFF00"/>
              </a:solidFill>
            </a:endParaRPr>
          </a:p>
          <a:p>
            <a:pPr marL="0" algn="ctr">
              <a:spcBef>
                <a:spcPts val="0"/>
              </a:spcBef>
              <a:buNone/>
            </a:pPr>
            <a:endParaRPr lang="cs-CZ" sz="2400" dirty="0" smtClean="0">
              <a:solidFill>
                <a:srgbClr val="FFFF00"/>
              </a:solidFill>
            </a:endParaRP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« </a:t>
            </a:r>
            <a:r>
              <a:rPr lang="cs-CZ" sz="2400" dirty="0" err="1" smtClean="0"/>
              <a:t>Ни</a:t>
            </a:r>
            <a:r>
              <a:rPr lang="cs-CZ" sz="2400" dirty="0" smtClean="0"/>
              <a:t> </a:t>
            </a:r>
            <a:r>
              <a:rPr lang="cs-CZ" sz="2400" dirty="0" err="1"/>
              <a:t>звука</a:t>
            </a:r>
            <a:r>
              <a:rPr lang="cs-CZ" sz="2400" dirty="0"/>
              <a:t> в </a:t>
            </a:r>
            <a:r>
              <a:rPr lang="cs-CZ" sz="2400" dirty="0" err="1"/>
              <a:t>ответ</a:t>
            </a:r>
            <a:r>
              <a:rPr lang="cs-CZ" sz="2400" dirty="0"/>
              <a:t>. И </a:t>
            </a:r>
            <a:r>
              <a:rPr lang="cs-CZ" sz="2400" dirty="0" err="1"/>
              <a:t>смешно</a:t>
            </a:r>
            <a:r>
              <a:rPr lang="cs-CZ" sz="2400" dirty="0"/>
              <a:t> </a:t>
            </a:r>
            <a:r>
              <a:rPr lang="cs-CZ" sz="2400" dirty="0" err="1"/>
              <a:t>было</a:t>
            </a:r>
            <a:r>
              <a:rPr lang="cs-CZ" sz="2400" dirty="0"/>
              <a:t> </a:t>
            </a:r>
            <a:r>
              <a:rPr lang="cs-CZ" sz="2400" dirty="0" err="1"/>
              <a:t>надеяться</a:t>
            </a:r>
            <a:r>
              <a:rPr lang="cs-CZ" sz="2400" dirty="0"/>
              <a:t>, </a:t>
            </a:r>
            <a:r>
              <a:rPr lang="cs-CZ" sz="2400" dirty="0" err="1"/>
              <a:t>что</a:t>
            </a:r>
            <a:r>
              <a:rPr lang="cs-CZ" sz="2400" dirty="0"/>
              <a:t> </a:t>
            </a:r>
            <a:r>
              <a:rPr lang="cs-CZ" sz="2400" dirty="0" err="1"/>
              <a:t>кто</a:t>
            </a:r>
            <a:r>
              <a:rPr lang="cs-CZ" sz="2400" dirty="0"/>
              <a:t>-</a:t>
            </a:r>
            <a:r>
              <a:rPr lang="cs-CZ" sz="2400" dirty="0" err="1"/>
              <a:t>то</a:t>
            </a:r>
            <a:r>
              <a:rPr lang="cs-CZ" sz="2400" dirty="0"/>
              <a:t> </a:t>
            </a:r>
            <a:r>
              <a:rPr lang="cs-CZ" sz="2400" dirty="0" err="1"/>
              <a:t>отзовется</a:t>
            </a:r>
            <a:r>
              <a:rPr lang="cs-CZ" sz="2400" b="1" dirty="0"/>
              <a:t>: </a:t>
            </a:r>
            <a:r>
              <a:rPr lang="cs-CZ" sz="2400" b="1" dirty="0" err="1">
                <a:solidFill>
                  <a:srgbClr val="FFFF00"/>
                </a:solidFill>
              </a:rPr>
              <a:t>туман</a:t>
            </a:r>
            <a:r>
              <a:rPr lang="cs-CZ" sz="2400" b="1" dirty="0"/>
              <a:t> </a:t>
            </a:r>
            <a:r>
              <a:rPr lang="cs-CZ" sz="2400" dirty="0" err="1"/>
              <a:t>тут</a:t>
            </a:r>
            <a:r>
              <a:rPr lang="cs-CZ" sz="2400" dirty="0"/>
              <a:t> </a:t>
            </a:r>
            <a:r>
              <a:rPr lang="cs-CZ" sz="2400" dirty="0" err="1"/>
              <a:t>же</a:t>
            </a:r>
            <a:r>
              <a:rPr lang="cs-CZ" sz="2400" dirty="0"/>
              <a:t>,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месте</a:t>
            </a:r>
            <a:r>
              <a:rPr lang="cs-CZ" sz="2400" dirty="0"/>
              <a:t>, </a:t>
            </a:r>
            <a:r>
              <a:rPr lang="cs-CZ" sz="2400" dirty="0" err="1"/>
              <a:t>впитывал</a:t>
            </a:r>
            <a:r>
              <a:rPr lang="cs-CZ" sz="2400" dirty="0"/>
              <a:t> и </a:t>
            </a:r>
            <a:r>
              <a:rPr lang="cs-CZ" sz="2400" dirty="0" err="1"/>
              <a:t>топил</a:t>
            </a:r>
            <a:r>
              <a:rPr lang="cs-CZ" sz="2400" dirty="0"/>
              <a:t> </a:t>
            </a:r>
            <a:r>
              <a:rPr lang="cs-CZ" sz="2400" dirty="0" err="1"/>
              <a:t>голос</a:t>
            </a:r>
            <a:r>
              <a:rPr lang="cs-CZ" sz="2400" dirty="0"/>
              <a:t>, </a:t>
            </a:r>
            <a:r>
              <a:rPr lang="cs-CZ" sz="2400" dirty="0" err="1"/>
              <a:t>выбраться</a:t>
            </a:r>
            <a:r>
              <a:rPr lang="cs-CZ" sz="2400" dirty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его</a:t>
            </a:r>
            <a:r>
              <a:rPr lang="cs-CZ" sz="2400" dirty="0"/>
              <a:t> </a:t>
            </a:r>
            <a:r>
              <a:rPr lang="cs-CZ" sz="2400" dirty="0" err="1"/>
              <a:t>трясины</a:t>
            </a:r>
            <a:r>
              <a:rPr lang="cs-CZ" sz="2400" dirty="0"/>
              <a:t> </a:t>
            </a:r>
            <a:r>
              <a:rPr lang="cs-CZ" sz="2400" dirty="0" err="1"/>
              <a:t>ничто</a:t>
            </a:r>
            <a:r>
              <a:rPr lang="cs-CZ" sz="2400" dirty="0"/>
              <a:t> </a:t>
            </a:r>
            <a:r>
              <a:rPr lang="cs-CZ" sz="2400" dirty="0" err="1"/>
              <a:t>не</a:t>
            </a:r>
            <a:r>
              <a:rPr lang="cs-CZ" sz="2400" dirty="0"/>
              <a:t> </a:t>
            </a:r>
            <a:r>
              <a:rPr lang="cs-CZ" sz="2400" dirty="0" err="1" smtClean="0"/>
              <a:t>могло</a:t>
            </a:r>
            <a:r>
              <a:rPr lang="cs-CZ" sz="2400" dirty="0" smtClean="0"/>
              <a:t>. </a:t>
            </a:r>
          </a:p>
          <a:p>
            <a:pPr marL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dirty="0" smtClean="0"/>
              <a:t>…..</a:t>
            </a:r>
            <a:r>
              <a:rPr lang="cs-CZ" sz="2400" dirty="0" err="1" smtClean="0"/>
              <a:t>Все</a:t>
            </a:r>
            <a:r>
              <a:rPr lang="cs-CZ" sz="2400" dirty="0" smtClean="0"/>
              <a:t> </a:t>
            </a:r>
            <a:r>
              <a:rPr lang="cs-CZ" sz="2400" dirty="0" err="1"/>
              <a:t>сгинуло</a:t>
            </a:r>
            <a:r>
              <a:rPr lang="cs-CZ" sz="2400" dirty="0"/>
              <a:t> в </a:t>
            </a:r>
            <a:r>
              <a:rPr lang="cs-CZ" sz="2400" dirty="0" err="1"/>
              <a:t>кромешной</a:t>
            </a:r>
            <a:r>
              <a:rPr lang="cs-CZ" sz="2400" dirty="0"/>
              <a:t> </a:t>
            </a:r>
            <a:r>
              <a:rPr lang="cs-CZ" sz="2400" dirty="0" err="1"/>
              <a:t>тьме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rgbClr val="FFFF00"/>
                </a:solidFill>
              </a:rPr>
              <a:t>тумана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i/literatura/Rasskazy-pro-dom/0034-029-Top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928802"/>
            <a:ext cx="3071834" cy="4323323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429396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Распутин показывает, каким разрушительным является вмешательство человека в природу.</a:t>
            </a:r>
            <a:endParaRPr lang="cs-CZ" sz="2800" dirty="0" smtClean="0">
              <a:latin typeface="Agency FB" pitchFamily="34" charset="0"/>
            </a:endParaRPr>
          </a:p>
          <a:p>
            <a:r>
              <a:rPr lang="ru-RU" sz="2800" dirty="0" smtClean="0"/>
              <a:t>Человек </a:t>
            </a:r>
            <a:r>
              <a:rPr lang="ru-RU" sz="2800" dirty="0" smtClean="0"/>
              <a:t>забывает о том, что он тоже составная часть природы, что он лишь временно находится на земле, а природа вечна. </a:t>
            </a:r>
            <a:endParaRPr lang="cs-CZ" sz="2800" dirty="0" smtClean="0">
              <a:latin typeface="Agency FB" pitchFamily="34" charset="0"/>
            </a:endParaRPr>
          </a:p>
          <a:p>
            <a:r>
              <a:rPr lang="ru-RU" sz="2800" dirty="0" smtClean="0"/>
              <a:t>гибель окружающей среды повлечет за собой и гибель человека.</a:t>
            </a:r>
            <a:endParaRPr lang="cs-CZ" sz="2800" dirty="0" smtClean="0"/>
          </a:p>
          <a:p>
            <a:pPr>
              <a:buNone/>
            </a:pPr>
            <a:r>
              <a:rPr lang="az-Cyrl-AZ" sz="2800" u="sng" dirty="0" smtClean="0">
                <a:solidFill>
                  <a:srgbClr val="FFFF00"/>
                </a:solidFill>
              </a:rPr>
              <a:t>опора Матеры – царский листвень</a:t>
            </a:r>
            <a:endParaRPr lang="cs-CZ" sz="2800" u="sng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ru-RU" sz="2800" dirty="0" smtClean="0"/>
              <a:t>олицетворение самого острова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Ни топоры, ни огонь «чужих людей» не могут повредить гордое дерево, этот некий природный корень жизни.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Листвень </a:t>
            </a:r>
            <a:r>
              <a:rPr lang="ru-RU" sz="2800" dirty="0" smtClean="0"/>
              <a:t>стоит </a:t>
            </a:r>
            <a:r>
              <a:rPr lang="ru-RU" sz="2800" dirty="0" smtClean="0"/>
              <a:t>как бы на страже острова, поэтому он не может поддаться напору «поджигателей».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Пока стоит остров, будет стоять и он, листвень.</a:t>
            </a:r>
            <a:br>
              <a:rPr lang="ru-RU" sz="2800" dirty="0" smtClean="0"/>
            </a:br>
            <a:endParaRPr lang="cs-CZ" sz="2800" dirty="0" smtClean="0"/>
          </a:p>
          <a:p>
            <a:endParaRPr lang="cs-CZ" sz="2800" dirty="0" smtClean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57916"/>
          </a:xfrm>
        </p:spPr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000" b="1" dirty="0" smtClean="0"/>
              <a:t>Книга говорит о борьбе старой и новой жизни, традиции и современной техники</a:t>
            </a:r>
            <a:r>
              <a:rPr lang="ru-RU" sz="3000" b="1" dirty="0" smtClean="0"/>
              <a:t>.</a:t>
            </a:r>
            <a:r>
              <a:rPr lang="cs-CZ" sz="3000" b="1" dirty="0" smtClean="0"/>
              <a:t> </a:t>
            </a:r>
            <a:r>
              <a:rPr lang="ru-RU" sz="2900" b="1" dirty="0" smtClean="0"/>
              <a:t>2 группы: </a:t>
            </a:r>
            <a:r>
              <a:rPr lang="ru-RU" sz="2900" b="1" u="sng" dirty="0" smtClean="0">
                <a:solidFill>
                  <a:srgbClr val="FFC000"/>
                </a:solidFill>
              </a:rPr>
              <a:t>старики и молодёжь</a:t>
            </a:r>
            <a:endParaRPr lang="cs-CZ" sz="2900" b="1" u="sng" dirty="0" smtClean="0">
              <a:solidFill>
                <a:srgbClr val="FFC000"/>
              </a:solidFill>
              <a:latin typeface="Agency FB" pitchFamily="34" charset="0"/>
            </a:endParaRPr>
          </a:p>
          <a:p>
            <a:r>
              <a:rPr lang="ru-RU" dirty="0" smtClean="0"/>
              <a:t>Главный </a:t>
            </a:r>
            <a:r>
              <a:rPr lang="ru-RU" dirty="0" smtClean="0"/>
              <a:t>герой повести</a:t>
            </a:r>
            <a:r>
              <a:rPr lang="cs-CZ" dirty="0" smtClean="0"/>
              <a:t> – </a:t>
            </a:r>
            <a:r>
              <a:rPr lang="az-Cyrl-AZ" dirty="0" smtClean="0"/>
              <a:t>старуха</a:t>
            </a:r>
            <a:r>
              <a:rPr lang="cs-CZ" dirty="0" smtClean="0"/>
              <a:t> </a:t>
            </a:r>
            <a:r>
              <a:rPr lang="ru-RU" u="sng" dirty="0" smtClean="0">
                <a:solidFill>
                  <a:srgbClr val="FFFF00"/>
                </a:solidFill>
              </a:rPr>
              <a:t>Дарья Пинигина.</a:t>
            </a:r>
            <a:r>
              <a:rPr lang="cs-CZ" u="sng" dirty="0" smtClean="0">
                <a:solidFill>
                  <a:srgbClr val="FFFF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</a:t>
            </a:r>
            <a:r>
              <a:rPr lang="ru-RU" dirty="0" smtClean="0"/>
              <a:t>на самая старая из старух</a:t>
            </a:r>
            <a:r>
              <a:rPr lang="cs-CZ" dirty="0" smtClean="0"/>
              <a:t>, </a:t>
            </a:r>
            <a:r>
              <a:rPr lang="ru-RU" dirty="0" smtClean="0"/>
              <a:t>формулирует главную мысль произведения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az-Cyrl-AZ" dirty="0" smtClean="0"/>
              <a:t>является некой хранительницей вечности</a:t>
            </a:r>
            <a:endParaRPr lang="cs-CZ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i="1" dirty="0" smtClean="0">
                <a:solidFill>
                  <a:srgbClr val="FFC000"/>
                </a:solidFill>
              </a:rPr>
              <a:t>C</a:t>
            </a:r>
            <a:r>
              <a:rPr lang="ru-RU" b="1" i="1" dirty="0" smtClean="0">
                <a:solidFill>
                  <a:srgbClr val="FFC000"/>
                </a:solidFill>
              </a:rPr>
              <a:t>тарики </a:t>
            </a:r>
            <a:r>
              <a:rPr lang="ru-RU" b="1" i="1" dirty="0" smtClean="0">
                <a:solidFill>
                  <a:srgbClr val="FFC000"/>
                </a:solidFill>
              </a:rPr>
              <a:t>являются носителями нравственных народных ценностей </a:t>
            </a:r>
            <a:r>
              <a:rPr lang="cs-CZ" b="1" i="1" dirty="0" smtClean="0">
                <a:solidFill>
                  <a:srgbClr val="FFC000"/>
                </a:solidFill>
              </a:rPr>
              <a:t> - </a:t>
            </a:r>
            <a:r>
              <a:rPr lang="ru-RU" b="1" i="1" dirty="0" smtClean="0">
                <a:solidFill>
                  <a:srgbClr val="FFC000"/>
                </a:solidFill>
              </a:rPr>
              <a:t>пытаются научить этому своих детей</a:t>
            </a:r>
            <a:r>
              <a:rPr lang="ru-RU" b="1" i="1" dirty="0" smtClean="0">
                <a:solidFill>
                  <a:srgbClr val="FFC000"/>
                </a:solidFill>
              </a:rPr>
              <a:t>.</a:t>
            </a:r>
            <a:endParaRPr lang="cs-CZ" b="1" i="1" dirty="0" smtClean="0">
              <a:solidFill>
                <a:srgbClr val="FFC000"/>
              </a:solidFill>
            </a:endParaRPr>
          </a:p>
          <a:p>
            <a:r>
              <a:rPr lang="ru-RU" dirty="0" smtClean="0"/>
              <a:t>автор полностью находится на стороне старшего поколения</a:t>
            </a:r>
            <a:r>
              <a:rPr lang="ru-RU" i="1" dirty="0" smtClean="0"/>
              <a:t> </a:t>
            </a:r>
            <a:endParaRPr lang="cs-CZ" dirty="0" smtClean="0"/>
          </a:p>
          <a:p>
            <a:pPr algn="ctr">
              <a:buNone/>
            </a:pPr>
            <a:r>
              <a:rPr lang="cs-CZ" sz="5800" b="1" dirty="0" smtClean="0">
                <a:solidFill>
                  <a:srgbClr val="FFFF00"/>
                </a:solidFill>
              </a:rPr>
              <a:t>X</a:t>
            </a:r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Андрей</a:t>
            </a:r>
            <a:r>
              <a:rPr lang="ru-RU" dirty="0" smtClean="0"/>
              <a:t> — внук Дарьи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ru-RU" dirty="0" smtClean="0"/>
              <a:t>главный представитель молодого поколения в повести</a:t>
            </a:r>
            <a:endParaRPr lang="cs-CZ" dirty="0" smtClean="0"/>
          </a:p>
          <a:p>
            <a:pPr>
              <a:buFontTx/>
              <a:buChar char="-"/>
            </a:pPr>
            <a:r>
              <a:rPr lang="ru-RU" dirty="0" smtClean="0"/>
              <a:t>оценивает </a:t>
            </a:r>
            <a:r>
              <a:rPr lang="ru-RU" dirty="0" smtClean="0"/>
              <a:t>идею затопления Матеры</a:t>
            </a:r>
            <a:r>
              <a:rPr lang="cs-CZ" dirty="0" smtClean="0"/>
              <a:t>, </a:t>
            </a:r>
            <a:r>
              <a:rPr lang="az-Cyrl-AZ" dirty="0" smtClean="0"/>
              <a:t>в</a:t>
            </a:r>
            <a:r>
              <a:rPr lang="ru-RU" dirty="0" smtClean="0"/>
              <a:t>едь ГЭС строят для большого количества </a:t>
            </a:r>
            <a:r>
              <a:rPr lang="ru-RU" dirty="0" smtClean="0"/>
              <a:t>людей</a:t>
            </a:r>
            <a:endParaRPr lang="cs-CZ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C000"/>
                </a:solidFill>
              </a:rPr>
              <a:t>Молодежь </a:t>
            </a:r>
            <a:r>
              <a:rPr lang="ru-RU" b="1" i="1" dirty="0" smtClean="0">
                <a:solidFill>
                  <a:srgbClr val="FFC000"/>
                </a:solidFill>
              </a:rPr>
              <a:t>без раздумий уезжает в город</a:t>
            </a:r>
            <a:r>
              <a:rPr lang="cs-CZ" b="1" i="1" dirty="0" smtClean="0">
                <a:solidFill>
                  <a:srgbClr val="FFC000"/>
                </a:solidFill>
              </a:rPr>
              <a:t> –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cs-CZ" b="1" i="1" dirty="0" smtClean="0">
                <a:solidFill>
                  <a:srgbClr val="FFC000"/>
                </a:solidFill>
              </a:rPr>
              <a:t>y </a:t>
            </a:r>
            <a:r>
              <a:rPr lang="ru-RU" b="1" i="1" dirty="0" smtClean="0">
                <a:solidFill>
                  <a:srgbClr val="FFC000"/>
                </a:solidFill>
              </a:rPr>
              <a:t>нового поколения нет тяги к земле, к Родине</a:t>
            </a:r>
            <a:r>
              <a:rPr lang="cs-CZ" b="1" i="1" dirty="0" smtClean="0">
                <a:solidFill>
                  <a:srgbClr val="FFC000"/>
                </a:solidFill>
              </a:rPr>
              <a:t>.</a:t>
            </a:r>
            <a:endParaRPr lang="cs-CZ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56"/>
            <a:ext cx="8229600" cy="6286544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для героев этой повести как будто уже наступил</a:t>
            </a:r>
            <a:r>
              <a:rPr lang="cs-CZ" sz="3400" dirty="0" smtClean="0"/>
              <a:t> </a:t>
            </a:r>
            <a:r>
              <a:rPr lang="ru-RU" sz="3400" dirty="0" smtClean="0"/>
              <a:t>конец св</a:t>
            </a:r>
            <a:r>
              <a:rPr lang="ru-RU" sz="3400" b="1" dirty="0" smtClean="0">
                <a:solidFill>
                  <a:schemeClr val="tx2"/>
                </a:solidFill>
              </a:rPr>
              <a:t>е</a:t>
            </a:r>
            <a:r>
              <a:rPr lang="ru-RU" sz="3400" dirty="0" smtClean="0"/>
              <a:t>та </a:t>
            </a:r>
            <a:r>
              <a:rPr lang="cs-CZ" sz="3400" dirty="0" smtClean="0"/>
              <a:t>         </a:t>
            </a:r>
            <a:r>
              <a:rPr lang="ru-RU" sz="3400" dirty="0" smtClean="0"/>
              <a:t>переселение из затопляемой деревни</a:t>
            </a:r>
            <a:r>
              <a:rPr lang="cs-CZ" sz="3400" dirty="0" smtClean="0"/>
              <a:t> (</a:t>
            </a:r>
            <a:r>
              <a:rPr lang="ru-RU" sz="3400" dirty="0" smtClean="0"/>
              <a:t>где прошла вся их жизнь</a:t>
            </a:r>
            <a:r>
              <a:rPr lang="cs-CZ" sz="3400" dirty="0" smtClean="0"/>
              <a:t>) </a:t>
            </a:r>
            <a:r>
              <a:rPr lang="ru-RU" sz="3400" dirty="0" smtClean="0"/>
              <a:t>на новое место равносильно смерти.</a:t>
            </a:r>
            <a:endParaRPr lang="cs-CZ" sz="3400" dirty="0" smtClean="0"/>
          </a:p>
          <a:p>
            <a:pPr>
              <a:buNone/>
            </a:pPr>
            <a:endParaRPr lang="cs-CZ" sz="3400" dirty="0"/>
          </a:p>
          <a:p>
            <a:r>
              <a:rPr lang="ru-RU" sz="3400" dirty="0" smtClean="0"/>
              <a:t>в конце повести матёра исчезает в глубине вод вместе с верными её жителями – старухами, Богодулом и Колькой. </a:t>
            </a:r>
            <a:endParaRPr lang="cs-CZ" sz="3400" dirty="0" smtClean="0"/>
          </a:p>
          <a:p>
            <a:endParaRPr lang="cs-CZ" sz="3400" i="1" dirty="0" smtClean="0">
              <a:solidFill>
                <a:srgbClr val="FFFF00"/>
              </a:solidFill>
            </a:endParaRPr>
          </a:p>
          <a:p>
            <a:r>
              <a:rPr lang="ru-RU" sz="3400" i="1" dirty="0" smtClean="0">
                <a:solidFill>
                  <a:srgbClr val="FFFF00"/>
                </a:solidFill>
              </a:rPr>
              <a:t>С исчезнованием острова и деревни Матёры, по мнению писателя, что-то меняется в природе, в душах людей.</a:t>
            </a:r>
            <a:endParaRPr lang="cs-CZ" sz="3400" i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cs-CZ" sz="3400" i="1" dirty="0" smtClean="0">
              <a:solidFill>
                <a:srgbClr val="FFFF00"/>
              </a:solidFill>
            </a:endParaRPr>
          </a:p>
          <a:p>
            <a:r>
              <a:rPr lang="ru-RU" sz="3400" dirty="0" smtClean="0">
                <a:solidFill>
                  <a:srgbClr val="FFFF00"/>
                </a:solidFill>
              </a:rPr>
              <a:t>Отчуждение от земли</a:t>
            </a:r>
            <a:r>
              <a:rPr lang="ru-RU" sz="3400" dirty="0" smtClean="0"/>
              <a:t>, невосприимчивость</a:t>
            </a:r>
            <a:r>
              <a:rPr lang="cs-CZ" sz="3400" dirty="0" smtClean="0"/>
              <a:t> (nepochopení)</a:t>
            </a:r>
            <a:r>
              <a:rPr lang="ru-RU" sz="3400" dirty="0" smtClean="0"/>
              <a:t> к веками накопленным духовным ценностям — </a:t>
            </a:r>
            <a:r>
              <a:rPr lang="ru-RU" sz="3400" dirty="0" smtClean="0">
                <a:solidFill>
                  <a:srgbClr val="FFFF00"/>
                </a:solidFill>
              </a:rPr>
              <a:t>вот главная причина</a:t>
            </a:r>
            <a:r>
              <a:rPr lang="ru-RU" sz="3400" dirty="0" smtClean="0"/>
              <a:t> невосполнимых</a:t>
            </a:r>
            <a:r>
              <a:rPr lang="cs-CZ" sz="3400" dirty="0" smtClean="0"/>
              <a:t> (nenahraditelný) </a:t>
            </a:r>
            <a:r>
              <a:rPr lang="ru-RU" sz="3400" dirty="0" smtClean="0"/>
              <a:t> моральных потерь, </a:t>
            </a:r>
            <a:r>
              <a:rPr lang="ru-RU" sz="3400" dirty="0" smtClean="0">
                <a:solidFill>
                  <a:srgbClr val="FFFF00"/>
                </a:solidFill>
              </a:rPr>
              <a:t>тех бед, которые обрушились</a:t>
            </a:r>
            <a:r>
              <a:rPr lang="cs-CZ" sz="3400" dirty="0" smtClean="0">
                <a:solidFill>
                  <a:srgbClr val="FFFF00"/>
                </a:solidFill>
              </a:rPr>
              <a:t> </a:t>
            </a:r>
            <a:r>
              <a:rPr lang="cs-CZ" sz="3400" dirty="0" smtClean="0"/>
              <a:t>(vrhnout  se, zaútočit)</a:t>
            </a:r>
            <a:r>
              <a:rPr lang="ru-RU" sz="3400" dirty="0" smtClean="0"/>
              <a:t> </a:t>
            </a:r>
            <a:r>
              <a:rPr lang="ru-RU" sz="3400" dirty="0" smtClean="0">
                <a:solidFill>
                  <a:srgbClr val="FFFF00"/>
                </a:solidFill>
              </a:rPr>
              <a:t>на человечество с победой бездушной цивилизации</a:t>
            </a:r>
            <a:endParaRPr lang="cs-CZ" sz="3400" i="1" dirty="0" smtClean="0">
              <a:solidFill>
                <a:srgbClr val="FFFF00"/>
              </a:solidFill>
            </a:endParaRPr>
          </a:p>
          <a:p>
            <a:endParaRPr lang="ru-RU" sz="34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643042" y="928670"/>
            <a:ext cx="500066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783</Words>
  <Application>Microsoft Office PowerPoint</Application>
  <PresentationFormat>Předvádění na obrazovce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Валентин Распутин  Прощание с Матёрой</vt:lpstr>
      <vt:lpstr>Валентин Распутин</vt:lpstr>
      <vt:lpstr>Snímek 3</vt:lpstr>
      <vt:lpstr>Прощание с Матёрой</vt:lpstr>
      <vt:lpstr>Snímek 5</vt:lpstr>
      <vt:lpstr>Snímek 6</vt:lpstr>
      <vt:lpstr>Snímek 7</vt:lpstr>
      <vt:lpstr>Snímek 8</vt:lpstr>
      <vt:lpstr>Snímek 9</vt:lpstr>
      <vt:lpstr>Для произведений В. Распутина типично следующее:</vt:lpstr>
      <vt:lpstr>Snímek 11</vt:lpstr>
      <vt:lpstr>Zdroj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Валентин Распутин  Прощание с Матёрой</dc:title>
  <dc:creator>Klára</dc:creator>
  <cp:lastModifiedBy>Klára</cp:lastModifiedBy>
  <cp:revision>125</cp:revision>
  <dcterms:created xsi:type="dcterms:W3CDTF">2014-02-23T13:10:46Z</dcterms:created>
  <dcterms:modified xsi:type="dcterms:W3CDTF">2014-03-04T19:15:42Z</dcterms:modified>
</cp:coreProperties>
</file>