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1" r:id="rId5"/>
    <p:sldId id="263" r:id="rId6"/>
    <p:sldId id="264" r:id="rId7"/>
    <p:sldId id="265" r:id="rId8"/>
    <p:sldId id="268" r:id="rId9"/>
    <p:sldId id="260" r:id="rId10"/>
    <p:sldId id="271" r:id="rId11"/>
    <p:sldId id="270" r:id="rId12"/>
    <p:sldId id="259" r:id="rId13"/>
    <p:sldId id="272" r:id="rId14"/>
    <p:sldId id="275" r:id="rId15"/>
    <p:sldId id="276" r:id="rId16"/>
    <p:sldId id="274" r:id="rId17"/>
    <p:sldId id="277" r:id="rId18"/>
    <p:sldId id="269" r:id="rId19"/>
    <p:sldId id="267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DFD17A-59DD-4D2D-AB33-07AA39737B91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D57B1D-2211-4502-85E4-253295E8EC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tries.ru/library/twenty/brodsky/frumkin.htm" TargetMode="External"/><Relationship Id="rId7" Type="http://schemas.openxmlformats.org/officeDocument/2006/relationships/hyperlink" Target="http://www.litra.ru/biography/get/wrid/00015201184773068256/" TargetMode="External"/><Relationship Id="rId2" Type="http://schemas.openxmlformats.org/officeDocument/2006/relationships/hyperlink" Target="http://www.zpu-journal.ru/e-zpu/2010/5/Korolev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velib.ru/author/78/top" TargetMode="External"/><Relationship Id="rId5" Type="http://schemas.openxmlformats.org/officeDocument/2006/relationships/hyperlink" Target="http://bibliofond.ru/view.aspx?id=74613" TargetMode="External"/><Relationship Id="rId4" Type="http://schemas.openxmlformats.org/officeDocument/2006/relationships/hyperlink" Target="http://ec-dejavu.ru/s-2/Silenc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Dominika Kuhnová, 396764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ИОСИФ БРОДСКИЙ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«МРАМОР»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2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Пьесы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«Гость» 1961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«Петербургский роман» 1961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«Холмы» 1962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«Исаак и Авраам» 1963</a:t>
            </a:r>
          </a:p>
          <a:p>
            <a:pPr marL="411480" lvl="1" indent="0">
              <a:buNone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«Мрамор» 1982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«Демократия» 1990-92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dirty="0" smtClean="0"/>
              <a:t>ПРОИЗВЕДЕНИЯ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88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Черты стиля И. Бродского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Жёсткость, Скрытая патетика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Ирония и надл</a:t>
            </a:r>
            <a:r>
              <a:rPr lang="ru-RU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sklíčenost) -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(ранний Бродский)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Медитативность 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Метафорическое богатство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Антиномичность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Метафизика, тавтол</a:t>
            </a:r>
            <a:r>
              <a:rPr lang="ru-RU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гия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Темы: время, пространство, смерть, жизнь</a:t>
            </a:r>
          </a:p>
          <a:p>
            <a:pPr lvl="1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Влияние барокко, неоклассицизма, акмеизма, англиской метафизической поэзии, андерграунда и постмодернизма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ПЬЕСА «МРАМОР»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Опубликована в 1982 г.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Фантастическая ирония и философский дуализм пьесы</a:t>
            </a:r>
          </a:p>
          <a:p>
            <a:pPr marL="114300" indent="0">
              <a:buNone/>
            </a:pP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Мотив молчания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Футурологический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круг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Времени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ространства </a:t>
            </a:r>
          </a:p>
        </p:txBody>
      </p:sp>
    </p:spTree>
    <p:extLst>
      <p:ext uri="{BB962C8B-B14F-4D97-AF65-F5344CB8AC3E}">
        <p14:creationId xmlns:p14="http://schemas.microsoft.com/office/powerpoint/2010/main" val="250079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cs typeface="Calibri" panose="020F0502020204030204" pitchFamily="34" charset="0"/>
              </a:rPr>
              <a:t>Мотив молчания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тексте пьесы стремление к тишине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Молчание одной из форм борьбы с временем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Мотив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молчания </a:t>
            </a:r>
          </a:p>
          <a:p>
            <a:pPr lvl="1">
              <a:buClr>
                <a:schemeClr val="accent1"/>
              </a:buCl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Молчание персонажей (паузы в их речи)</a:t>
            </a:r>
          </a:p>
          <a:p>
            <a:pPr lvl="1">
              <a:buClr>
                <a:schemeClr val="accent1"/>
              </a:buCl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Умолчание (невысказанный текст – как героев, так и автора) </a:t>
            </a:r>
          </a:p>
          <a:p>
            <a:pPr lvl="1">
              <a:buClr>
                <a:schemeClr val="accent1"/>
              </a:buCl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Проблема молчания – диалогы </a:t>
            </a:r>
          </a:p>
          <a:p>
            <a:pPr marL="342900" lvl="1">
              <a:buClr>
                <a:schemeClr val="accent1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Паузы отмечают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7220" lvl="2">
              <a:buClr>
                <a:schemeClr val="accent1"/>
              </a:buClr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Смену темы диалога</a:t>
            </a:r>
          </a:p>
          <a:p>
            <a:pPr marL="617220" lvl="2">
              <a:buClr>
                <a:schemeClr val="accent1"/>
              </a:buClr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Эмоциональное состояние персонажей </a:t>
            </a:r>
          </a:p>
          <a:p>
            <a:pPr marL="617220" lvl="2">
              <a:buClr>
                <a:schemeClr val="accent1"/>
              </a:buClr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Область подтекста – связывая буквальное молчание с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умолчанием</a:t>
            </a:r>
          </a:p>
          <a:p>
            <a:pPr marL="617220" lvl="2">
              <a:buClr>
                <a:schemeClr val="accent1"/>
              </a:buClr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7220" lvl="2">
              <a:buClr>
                <a:schemeClr val="accent1"/>
              </a:buClr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8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ОТРЫВОК – ТЕМА МОЛЧАНИЯ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08512"/>
          </a:xfrm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</a:rPr>
              <a:t>	Туллий: </a:t>
            </a:r>
            <a:r>
              <a:rPr lang="ru-RU" sz="2000" i="1" dirty="0" smtClean="0">
                <a:latin typeface="+mj-lt"/>
              </a:rPr>
              <a:t>А </a:t>
            </a:r>
            <a:r>
              <a:rPr lang="ru-RU" sz="2000" i="1" dirty="0">
                <a:latin typeface="+mj-lt"/>
              </a:rPr>
              <a:t>так, что сажают только после того, как </a:t>
            </a:r>
            <a:r>
              <a:rPr lang="ru-RU" sz="2000" i="1" dirty="0" smtClean="0">
                <a:latin typeface="+mj-lt"/>
              </a:rPr>
              <a:t>		произведешь </a:t>
            </a:r>
            <a:r>
              <a:rPr lang="ru-RU" sz="2000" i="1" dirty="0">
                <a:latin typeface="+mj-lt"/>
              </a:rPr>
              <a:t>потомство. Примерно как раз, когда жена у же </a:t>
            </a:r>
            <a:r>
              <a:rPr lang="ru-RU" sz="2000" i="1" dirty="0" smtClean="0">
                <a:latin typeface="+mj-lt"/>
              </a:rPr>
              <a:t>	надоедает</a:t>
            </a:r>
            <a:r>
              <a:rPr lang="ru-RU" sz="2000" i="1" dirty="0">
                <a:latin typeface="+mj-lt"/>
              </a:rPr>
              <a:t>... Когда вообще уже почти все смысл теряет. Когда </a:t>
            </a:r>
            <a:r>
              <a:rPr lang="ru-RU" sz="2000" i="1" dirty="0" smtClean="0">
                <a:latin typeface="+mj-lt"/>
              </a:rPr>
              <a:t>	слово </a:t>
            </a:r>
            <a:r>
              <a:rPr lang="ru-RU" sz="2000" i="1" dirty="0">
                <a:latin typeface="+mj-lt"/>
              </a:rPr>
              <a:t>«пожизненно» смысл приобретает. Не раньше... </a:t>
            </a:r>
            <a:r>
              <a:rPr lang="ru-RU" sz="2000" i="1" dirty="0" smtClean="0">
                <a:latin typeface="+mj-lt"/>
              </a:rPr>
              <a:t>	Компьютер </a:t>
            </a:r>
            <a:r>
              <a:rPr lang="ru-RU" sz="2000" i="1" dirty="0">
                <a:latin typeface="+mj-lt"/>
              </a:rPr>
              <a:t>все-таки.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</a:rPr>
              <a:t>	Публий: </a:t>
            </a:r>
            <a:r>
              <a:rPr lang="ru-RU" sz="2000" i="1" dirty="0">
                <a:latin typeface="+mj-lt"/>
              </a:rPr>
              <a:t>Да. Техника...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</a:rPr>
              <a:t>		     [</a:t>
            </a:r>
            <a:r>
              <a:rPr lang="ru-RU" dirty="0">
                <a:latin typeface="+mj-lt"/>
              </a:rPr>
              <a:t>Пауза.]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</a:rPr>
              <a:t>	                 </a:t>
            </a:r>
            <a:r>
              <a:rPr lang="ru-RU" sz="2000" i="1" dirty="0" smtClean="0">
                <a:latin typeface="+mj-lt"/>
              </a:rPr>
              <a:t>Чего </a:t>
            </a:r>
            <a:r>
              <a:rPr lang="ru-RU" sz="2000" i="1" dirty="0">
                <a:latin typeface="+mj-lt"/>
              </a:rPr>
              <a:t>читаешь-то ? </a:t>
            </a:r>
            <a:endParaRPr lang="cs-CZ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 panose="020F0502020204030204" pitchFamily="34" charset="0"/>
              </a:rPr>
              <a:t>Футурологический круг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пьесе И. Бродского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смыкание двух планов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(прошлое + будущее) – активного Рима и Москвы во втором веке после нашей эры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Рим (переименованная Москва) стремится к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вечности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, а герои в камере к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бесконечности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7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Пространство и Время становятся главными героями поэта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два гневных божества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Бродский всегда предпочитает время пространству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Время – самый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главный враг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человечества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это монотонная, но убивающая пустота 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Башне отменены часы – иллюзия вневременого существования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людей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За пределами Башни нет свободы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единственный выход из несвободы – бегство в сон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Тюрьма = недостаток пространства, уравновешенный избытком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(přebytek)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времени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 panose="020F0502020204030204" pitchFamily="34" charset="0"/>
              </a:rPr>
              <a:t>Футурологический круг</a:t>
            </a:r>
          </a:p>
        </p:txBody>
      </p:sp>
    </p:spTree>
    <p:extLst>
      <p:ext uri="{BB962C8B-B14F-4D97-AF65-F5344CB8AC3E}">
        <p14:creationId xmlns:p14="http://schemas.microsoft.com/office/powerpoint/2010/main" val="417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dirty="0" smtClean="0">
                <a:latin typeface="+mj-lt"/>
                <a:cs typeface="Calibri" panose="020F0502020204030204" pitchFamily="34" charset="0"/>
              </a:rPr>
              <a:t>Тулий</a:t>
            </a:r>
            <a:r>
              <a:rPr lang="ru-RU" dirty="0">
                <a:latin typeface="+mj-lt"/>
                <a:cs typeface="Calibri" panose="020F0502020204030204" pitchFamily="34" charset="0"/>
              </a:rPr>
              <a:t>.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Предложи тебе сейчас гетеру харить или на </a:t>
            </a:r>
            <a:r>
              <a:rPr lang="ru-RU" sz="2000" i="1" dirty="0" smtClean="0">
                <a:latin typeface="+mj-lt"/>
                <a:cs typeface="Calibri" panose="020F0502020204030204" pitchFamily="34" charset="0"/>
              </a:rPr>
              <a:t>койке 	гнить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- ты бы что выбрал?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  <a:cs typeface="Calibri" panose="020F0502020204030204" pitchFamily="34" charset="0"/>
              </a:rPr>
              <a:t>	Публий</a:t>
            </a:r>
            <a:r>
              <a:rPr lang="ru-RU" dirty="0">
                <a:latin typeface="+mj-lt"/>
                <a:cs typeface="Calibri" panose="020F0502020204030204" pitchFamily="34" charset="0"/>
              </a:rPr>
              <a:t>.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Гетеру, понятно.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dirty="0" smtClean="0">
                <a:latin typeface="+mj-lt"/>
                <a:cs typeface="Calibri" panose="020F0502020204030204" pitchFamily="34" charset="0"/>
              </a:rPr>
              <a:t>	Туллий</a:t>
            </a:r>
            <a:r>
              <a:rPr lang="ru-RU" dirty="0">
                <a:latin typeface="+mj-lt"/>
                <a:cs typeface="Calibri" panose="020F0502020204030204" pitchFamily="34" charset="0"/>
              </a:rPr>
              <a:t>.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Ага, вот видишь! Для тебя тут есть разница. А </a:t>
            </a:r>
            <a:r>
              <a:rPr lang="ru-RU" sz="2000" i="1" dirty="0" smtClean="0">
                <a:latin typeface="+mj-lt"/>
                <a:cs typeface="Calibri" panose="020F0502020204030204" pitchFamily="34" charset="0"/>
              </a:rPr>
              <a:t>	разницы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нет. Дни идут! Все дело в том, что дни идут. </a:t>
            </a:r>
            <a:r>
              <a:rPr lang="ru-RU" sz="2000" i="1" dirty="0" smtClean="0">
                <a:latin typeface="+mj-lt"/>
                <a:cs typeface="Calibri" panose="020F0502020204030204" pitchFamily="34" charset="0"/>
              </a:rPr>
              <a:t>Чем бы 	ты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не занимался, ты стоишь на месте, а дни </a:t>
            </a:r>
            <a:r>
              <a:rPr lang="ru-RU" sz="2000" i="1" dirty="0" smtClean="0">
                <a:latin typeface="+mj-lt"/>
                <a:cs typeface="Calibri" panose="020F0502020204030204" pitchFamily="34" charset="0"/>
              </a:rPr>
              <a:t>идут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. Главное </a:t>
            </a:r>
            <a:r>
              <a:rPr lang="ru-RU" sz="2000" i="1" dirty="0" smtClean="0">
                <a:latin typeface="+mj-lt"/>
                <a:cs typeface="Calibri" panose="020F0502020204030204" pitchFamily="34" charset="0"/>
              </a:rPr>
              <a:t>-	это </a:t>
            </a:r>
            <a:r>
              <a:rPr lang="ru-RU" sz="2000" i="1" dirty="0">
                <a:latin typeface="+mj-lt"/>
                <a:cs typeface="Calibri" panose="020F0502020204030204" pitchFamily="34" charset="0"/>
              </a:rPr>
              <a:t>Время.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ОТРЫВОК – ВРЕМЯ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33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 panose="020F0502020204030204" pitchFamily="34" charset="0"/>
              </a:rPr>
              <a:t>Последние годы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Последние годы жизни провёл в Нью-Йорке</a:t>
            </a:r>
            <a:endParaRPr lang="ru-RU" dirty="0" smtClean="0"/>
          </a:p>
          <a:p>
            <a:pPr fontAlgn="base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Скончился там же 28. 1. 1996 </a:t>
            </a:r>
          </a:p>
          <a:p>
            <a:pPr fontAlgn="base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Согласно завещанию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(závěť)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похоронен в Венеции (Италия)</a:t>
            </a:r>
          </a:p>
          <a:p>
            <a:pPr marL="114300" indent="0">
              <a:buNone/>
            </a:pP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56989"/>
            <a:ext cx="4337017" cy="2789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711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http://lib.ru/BRODSKIJ/br_marbles.txt 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://www.zpu-journal.ru/e-zpu/2010/5/Koroleva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www.countries.ru/library/twenty/brodsky/frumkin.htm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ec-dejavu.ru/s-2/Silence.html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http://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bibliofond.ru/view.aspx?id=74613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http://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www.livelib.ru/author/78/top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http://www.litra.ru/biography/get/wrid/00015201184773068256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/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1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ИОСИФ </a:t>
            </a:r>
            <a:r>
              <a:rPr lang="ru-RU" dirty="0" smtClean="0"/>
              <a:t>БРОДСКИЙ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88840"/>
            <a:ext cx="5431110" cy="3849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24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5073352" cy="3805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761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ИОСИФ </a:t>
            </a:r>
            <a:r>
              <a:rPr lang="ru-RU" dirty="0" smtClean="0"/>
              <a:t>БРОДСКИЙ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Иосиф Александрович Бродский родился 24. 5. 1940 в Ленинграде (СССР)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Всемирно известный русский и американский поэт, эссеист, драматург и переводчик (переводил на русский и английский я.)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Лауреат Нобелевской премии по литературе 1987 года</a:t>
            </a:r>
          </a:p>
          <a:p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7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497363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Подростком ушёл из школы после 8 класса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не мог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мириться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 государственно внедряемым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лицемерием и злом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Самообразование – изучил английский и польский языки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 1957 начал писать стихи – выступал публично – новаторское по содержанию и интонации «пропевание» стихов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Независимость, дух свободы, обращение к библейским ценностям, несмотря на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отсутсвтвие «антисоветчины»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творчестве, привлекают негативное внимание властей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ru-RU" dirty="0" smtClean="0"/>
              <a:t>ЖИЗНЬ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21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8426"/>
            <a:ext cx="8219256" cy="3846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ru-RU" dirty="0" smtClean="0"/>
              <a:t>СУД → ССЫЛКА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8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60-ые годы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оказался в центре борьбы власти с интеллигенцией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Бродский был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арестован 12. 2. 1964 и приговорён к 5 годам ссылки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Архангельской области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«туне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дство»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příživnictví/parazitismus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= паразитический образ жизни)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1965 был досрочно освобождён благодаря активности деятелей культуры и под давлением общественного мнения как в СССР, так за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рубежом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Почти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 печатался.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До 1972 г. На родине было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опубликовано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только 11 его стихотворений (самиздатовский географический журнал)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ru-RU" dirty="0" smtClean="0"/>
              <a:t>СУД → ССЫЛКА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18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ЭМИГРАЦИЯ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6053658" cy="3874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777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1972 вынужден был эмигрировать в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США (Соединённые Штаты Америки)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Писал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 английском языке.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США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вышло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8 стихотворных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книг на русском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языке: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«Стихотворения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 поэмы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1965</a:t>
            </a:r>
          </a:p>
          <a:p>
            <a:pPr lvl="1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«Конец прекрасной эпохи»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1969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Остановка в пустыне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1970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Англии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1977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Часть речи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1977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Римские элегии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1981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Новые стансы к Августе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1983</a:t>
            </a:r>
          </a:p>
          <a:p>
            <a:pPr lvl="1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Урания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1987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ЭМИГРАЦИЯ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44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И. Бродский стал нарицательной фигурой независимого художника,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сопротивлявшегося общеприятному лицемерю и насилию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– на родине и вне её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До 1987 в Советском Союзе хранение его стихов не только считалось предосудительно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(pohoršující)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, но было наказуемо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(trestné)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Стихи Бродского в советские времена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распространялись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помощью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Самиздата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СССР до 1987 года И. Бродский практически не издавался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dirty="0" smtClean="0"/>
              <a:t>ПРОИЗВЕДЕНИЯ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3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291</TotalTime>
  <Words>668</Words>
  <Application>Microsoft Office PowerPoint</Application>
  <PresentationFormat>Předvádění na obrazovce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Lékárna</vt:lpstr>
      <vt:lpstr>ИОСИФ БРОДСКИЙ «МРАМОР»</vt:lpstr>
      <vt:lpstr>ИОСИФ БРОДСКИЙ</vt:lpstr>
      <vt:lpstr>ИОСИФ БРОДСКИЙ</vt:lpstr>
      <vt:lpstr>ЖИЗНЬ</vt:lpstr>
      <vt:lpstr>СУД → ССЫЛКА</vt:lpstr>
      <vt:lpstr>СУД → ССЫЛКА</vt:lpstr>
      <vt:lpstr>ЭМИГРАЦИЯ</vt:lpstr>
      <vt:lpstr>ЭМИГРАЦИЯ</vt:lpstr>
      <vt:lpstr>ПРОИЗВЕДЕНИЯ</vt:lpstr>
      <vt:lpstr>ПРОИЗВЕДЕНИЯ</vt:lpstr>
      <vt:lpstr>ПРОИЗВЕДЕНИЯ</vt:lpstr>
      <vt:lpstr>ПЬЕСА «МРАМОР»</vt:lpstr>
      <vt:lpstr>Мотив молчания </vt:lpstr>
      <vt:lpstr>ОТРЫВОК – ТЕМА МОЛЧАНИЯ</vt:lpstr>
      <vt:lpstr>Футурологический круг</vt:lpstr>
      <vt:lpstr>Футурологический круг</vt:lpstr>
      <vt:lpstr>ОТРЫВОК – ВРЕМЯ</vt:lpstr>
      <vt:lpstr>Последние годы</vt:lpstr>
      <vt:lpstr>ИСТОЧНИКИ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ИОСИФ БРОДКСИЙ «МРАМОР»</dc:title>
  <dc:creator>Dominika</dc:creator>
  <cp:lastModifiedBy>Dominika</cp:lastModifiedBy>
  <cp:revision>175</cp:revision>
  <dcterms:created xsi:type="dcterms:W3CDTF">2014-03-16T15:55:23Z</dcterms:created>
  <dcterms:modified xsi:type="dcterms:W3CDTF">2014-03-19T08:40:10Z</dcterms:modified>
</cp:coreProperties>
</file>