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56" r:id="rId2"/>
    <p:sldId id="257" r:id="rId3"/>
    <p:sldId id="266" r:id="rId4"/>
    <p:sldId id="267" r:id="rId5"/>
    <p:sldId id="268" r:id="rId6"/>
    <p:sldId id="258" r:id="rId7"/>
    <p:sldId id="261" r:id="rId8"/>
    <p:sldId id="260" r:id="rId9"/>
    <p:sldId id="265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94660"/>
  </p:normalViewPr>
  <p:slideViewPr>
    <p:cSldViewPr>
      <p:cViewPr varScale="1">
        <p:scale>
          <a:sx n="54" d="100"/>
          <a:sy n="54" d="100"/>
        </p:scale>
        <p:origin x="-974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E2314F-4EBF-44F1-8699-089F7D1D4F7E}" type="datetimeFigureOut">
              <a:rPr lang="cs-CZ" smtClean="0"/>
              <a:t>19.3.2014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9A5C4E-EB86-4524-8EFE-6D51353632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4403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A5C4E-EB86-4524-8EFE-6D513536323D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5289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0C6268C-6503-47F3-AA70-F0B466102BB5}" type="datetimeFigureOut">
              <a:rPr lang="cs-CZ" smtClean="0"/>
              <a:t>19.3.2014</a:t>
            </a:fld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7708885-6328-4D3F-B664-4B73B483A8E2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6268C-6503-47F3-AA70-F0B466102BB5}" type="datetimeFigureOut">
              <a:rPr lang="cs-CZ" smtClean="0"/>
              <a:t>19.3.2014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708885-6328-4D3F-B664-4B73B483A8E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6268C-6503-47F3-AA70-F0B466102BB5}" type="datetimeFigureOut">
              <a:rPr lang="cs-CZ" smtClean="0"/>
              <a:t>19.3.2014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708885-6328-4D3F-B664-4B73B483A8E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6268C-6503-47F3-AA70-F0B466102BB5}" type="datetimeFigureOut">
              <a:rPr lang="cs-CZ" smtClean="0"/>
              <a:t>19.3.2014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708885-6328-4D3F-B664-4B73B483A8E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0C6268C-6503-47F3-AA70-F0B466102BB5}" type="datetimeFigureOut">
              <a:rPr lang="cs-CZ" smtClean="0"/>
              <a:t>19.3.2014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7708885-6328-4D3F-B664-4B73B483A8E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6268C-6503-47F3-AA70-F0B466102BB5}" type="datetimeFigureOut">
              <a:rPr lang="cs-CZ" smtClean="0"/>
              <a:t>19.3.2014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7708885-6328-4D3F-B664-4B73B483A8E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6268C-6503-47F3-AA70-F0B466102BB5}" type="datetimeFigureOut">
              <a:rPr lang="cs-CZ" smtClean="0"/>
              <a:t>19.3.2014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7708885-6328-4D3F-B664-4B73B483A8E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6268C-6503-47F3-AA70-F0B466102BB5}" type="datetimeFigureOut">
              <a:rPr lang="cs-CZ" smtClean="0"/>
              <a:t>19.3.2014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708885-6328-4D3F-B664-4B73B483A8E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C6268C-6503-47F3-AA70-F0B466102BB5}" type="datetimeFigureOut">
              <a:rPr lang="cs-CZ" smtClean="0"/>
              <a:t>19.3.2014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708885-6328-4D3F-B664-4B73B483A8E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0C6268C-6503-47F3-AA70-F0B466102BB5}" type="datetimeFigureOut">
              <a:rPr lang="cs-CZ" smtClean="0"/>
              <a:t>19.3.2014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7708885-6328-4D3F-B664-4B73B483A8E2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0C6268C-6503-47F3-AA70-F0B466102BB5}" type="datetimeFigureOut">
              <a:rPr lang="cs-CZ" smtClean="0"/>
              <a:t>19.3.2014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7708885-6328-4D3F-B664-4B73B483A8E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0C6268C-6503-47F3-AA70-F0B466102BB5}" type="datetimeFigureOut">
              <a:rPr lang="cs-CZ" smtClean="0"/>
              <a:t>19.3.2014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A7708885-6328-4D3F-B664-4B73B483A8E2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Anee\Desktop\sl\audio.mp3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Варлам Шаламов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Колымские рассказы</a:t>
            </a:r>
            <a:endParaRPr lang="cs-CZ" sz="36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4932040" y="5187592"/>
            <a:ext cx="4032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>
                <a:latin typeface="Cambria" panose="02040503050406030204" pitchFamily="18" charset="0"/>
              </a:rPr>
              <a:t>Anežka Matoušková 391948</a:t>
            </a:r>
            <a:endParaRPr lang="cs-CZ" sz="22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72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Повторение гл. черт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879107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Показание реалистичности</a:t>
            </a:r>
            <a:r>
              <a:rPr lang="cs-CZ" dirty="0" smtClean="0"/>
              <a:t> </a:t>
            </a:r>
            <a:r>
              <a:rPr lang="ru-RU" dirty="0" smtClean="0"/>
              <a:t>лагерей</a:t>
            </a:r>
            <a:endParaRPr lang="cs-CZ" dirty="0" smtClean="0"/>
          </a:p>
          <a:p>
            <a:endParaRPr lang="cs-CZ" dirty="0" smtClean="0"/>
          </a:p>
          <a:p>
            <a:r>
              <a:rPr lang="ru-RU" dirty="0" smtClean="0"/>
              <a:t>Противостояние человека и тоталитаризма</a:t>
            </a:r>
          </a:p>
          <a:p>
            <a:endParaRPr lang="ru-RU" dirty="0" smtClean="0"/>
          </a:p>
          <a:p>
            <a:r>
              <a:rPr lang="ru-RU" dirty="0" smtClean="0"/>
              <a:t>Изменения человеческих ценностей в критических условиях</a:t>
            </a:r>
          </a:p>
          <a:p>
            <a:endParaRPr lang="ru-RU" dirty="0"/>
          </a:p>
          <a:p>
            <a:r>
              <a:rPr lang="ru-RU" dirty="0" smtClean="0"/>
              <a:t>Тайная тенденция сохранить в себе хорошие человеческие свойства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867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i="1" dirty="0"/>
              <a:t>«Я пишу о лагере не больше, чем Экзюпери о небе или Мелвилл о море. Мои рассказы — это, в сущности, советы человеку, как держать себя в толпе… Не только левее левых, но и подлиннее подлинных. Чтобы кровь была настоящей, безымянной».</a:t>
            </a:r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r>
              <a:rPr lang="ru-RU" i="1" dirty="0"/>
              <a:t>	</a:t>
            </a:r>
            <a:r>
              <a:rPr lang="ru-RU" i="1" dirty="0" smtClean="0"/>
              <a:t>				Варлам </a:t>
            </a:r>
            <a:r>
              <a:rPr lang="ru-RU" i="1" dirty="0"/>
              <a:t>Шаламов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792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Колымские рассказы </a:t>
            </a:r>
            <a:r>
              <a:rPr lang="ru-RU" dirty="0" smtClean="0">
                <a:latin typeface="Cambria" panose="02040503050406030204" pitchFamily="18" charset="0"/>
              </a:rPr>
              <a:t>–</a:t>
            </a:r>
            <a:r>
              <a:rPr lang="cs-CZ" dirty="0" smtClean="0">
                <a:latin typeface="Cambria" panose="02040503050406030204" pitchFamily="18" charset="0"/>
              </a:rPr>
              <a:t> psané</a:t>
            </a:r>
          </a:p>
          <a:p>
            <a:pPr marL="0" indent="0">
              <a:buNone/>
            </a:pPr>
            <a:r>
              <a:rPr lang="cs-CZ" sz="2000" i="1" dirty="0"/>
              <a:t>http://www.e-reading.co.uk/book.php?book=64443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ru-RU" dirty="0" smtClean="0"/>
              <a:t>Колымские </a:t>
            </a:r>
            <a:r>
              <a:rPr lang="ru-RU" dirty="0"/>
              <a:t>рассказы </a:t>
            </a:r>
            <a:r>
              <a:rPr lang="cs-CZ" dirty="0" smtClean="0">
                <a:latin typeface="Cambria" panose="02040503050406030204" pitchFamily="18" charset="0"/>
              </a:rPr>
              <a:t>– audio</a:t>
            </a:r>
          </a:p>
          <a:p>
            <a:pPr marL="0" indent="0">
              <a:buNone/>
            </a:pPr>
            <a:r>
              <a:rPr lang="cs-CZ" sz="2000" i="1" dirty="0"/>
              <a:t>https://www.youtube.com/watch?v=TkPJGqToKHM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latin typeface="Cambria" panose="02040503050406030204" pitchFamily="18" charset="0"/>
              </a:rPr>
              <a:t>Život a dílo </a:t>
            </a:r>
            <a:r>
              <a:rPr lang="ru-RU" dirty="0" smtClean="0"/>
              <a:t>Варлама Шаламова </a:t>
            </a:r>
            <a:endParaRPr lang="cs-CZ" dirty="0" smtClean="0"/>
          </a:p>
          <a:p>
            <a:pPr marL="0" indent="0">
              <a:buNone/>
            </a:pPr>
            <a:r>
              <a:rPr lang="cs-CZ" sz="2000" i="1" dirty="0"/>
              <a:t>http://shalamov.ru/</a:t>
            </a:r>
          </a:p>
        </p:txBody>
      </p:sp>
    </p:spTree>
    <p:extLst>
      <p:ext uri="{BB962C8B-B14F-4D97-AF65-F5344CB8AC3E}">
        <p14:creationId xmlns:p14="http://schemas.microsoft.com/office/powerpoint/2010/main" val="52515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53536"/>
            <a:ext cx="8820472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Жизнь и лагерный опыт Шаламова</a:t>
            </a:r>
            <a:endParaRPr lang="cs-CZ" dirty="0"/>
          </a:p>
        </p:txBody>
      </p:sp>
      <p:pic>
        <p:nvPicPr>
          <p:cNvPr id="2050" name="Picture 2" descr="C:\Users\Anee\Desktop\sl\Shalamo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1859" y="2862594"/>
            <a:ext cx="2260290" cy="346107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2051" name="Picture 3" descr="C:\Users\Anee\Desktop\sl\tarkovsk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634" y="2884476"/>
            <a:ext cx="2304256" cy="343918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Anee\Desktop\sl\894bd73-3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8071" y="2862594"/>
            <a:ext cx="2386944" cy="346107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971600" y="1628800"/>
            <a:ext cx="39604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ru-RU" sz="2800" b="1" dirty="0" smtClean="0"/>
              <a:t>*</a:t>
            </a:r>
            <a:r>
              <a:rPr lang="ru-RU" dirty="0" smtClean="0"/>
              <a:t>  </a:t>
            </a:r>
            <a:r>
              <a:rPr lang="ru-RU" sz="2200" dirty="0" smtClean="0"/>
              <a:t>18.7. 1907</a:t>
            </a:r>
          </a:p>
          <a:p>
            <a:pPr marL="285750" indent="-285750">
              <a:buFont typeface="Arial" charset="0"/>
              <a:buChar char="•"/>
            </a:pPr>
            <a:r>
              <a:rPr lang="ru-RU" sz="2000" b="1" dirty="0" smtClean="0"/>
              <a:t>+</a:t>
            </a:r>
            <a:r>
              <a:rPr lang="ru-RU" dirty="0" smtClean="0"/>
              <a:t>  </a:t>
            </a:r>
            <a:r>
              <a:rPr lang="ru-RU" sz="2200" dirty="0" smtClean="0"/>
              <a:t>17.1. 1982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208235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dirty="0" smtClean="0"/>
              <a:t>Причины арестования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507288" cy="49511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1.      1929-1932 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участие в троцкистской группе и  	распространение Завещания Ленина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2.      1937-1942</a:t>
            </a:r>
          </a:p>
          <a:p>
            <a:pPr marL="0" indent="0">
              <a:buNone/>
            </a:pPr>
            <a:r>
              <a:rPr lang="ru-RU" dirty="0" smtClean="0"/>
              <a:t>          контрареволюционная троцкистская 	деятельность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3.      1943-1951 - антисоветская агитация</a:t>
            </a:r>
          </a:p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i="1" dirty="0"/>
              <a:t>«…я был осуждён в войну за заявление, </a:t>
            </a:r>
            <a:r>
              <a:rPr lang="ru-RU" i="1" dirty="0" smtClean="0"/>
              <a:t>	что </a:t>
            </a:r>
            <a:r>
              <a:rPr lang="ru-RU" i="1" dirty="0"/>
              <a:t>Бунин — русский классик»</a:t>
            </a:r>
            <a:endParaRPr lang="ru-RU" i="1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404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Колымские рассказы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12776"/>
            <a:ext cx="4608512" cy="4896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FFC000"/>
                </a:solidFill>
              </a:rPr>
              <a:t> Издание</a:t>
            </a:r>
          </a:p>
          <a:p>
            <a:r>
              <a:rPr lang="ru-RU" dirty="0" smtClean="0"/>
              <a:t> Создавание автором с 1954 по 1973 год</a:t>
            </a:r>
          </a:p>
          <a:p>
            <a:endParaRPr lang="ru-RU" dirty="0" smtClean="0"/>
          </a:p>
          <a:p>
            <a:r>
              <a:rPr lang="ru-RU" dirty="0"/>
              <a:t> П</a:t>
            </a:r>
            <a:r>
              <a:rPr lang="ru-RU" dirty="0" smtClean="0"/>
              <a:t>ервое издание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1978 года в Лондоне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 В СССР опубликованно 1988 года</a:t>
            </a:r>
          </a:p>
          <a:p>
            <a:endParaRPr lang="ru-RU" dirty="0"/>
          </a:p>
          <a:p>
            <a:endParaRPr lang="ru-RU" dirty="0"/>
          </a:p>
          <a:p>
            <a:endParaRPr lang="cs-CZ" dirty="0"/>
          </a:p>
        </p:txBody>
      </p:sp>
      <p:pic>
        <p:nvPicPr>
          <p:cNvPr id="1026" name="Picture 2" descr="F:\sl\400px-Manuscript_of_Varlam_Shalamovs_Zaklinatel_Zmei_short_stor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484784"/>
            <a:ext cx="3581815" cy="4754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8793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Колымские рассказы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rgbClr val="FFC000"/>
                </a:solidFill>
              </a:rPr>
              <a:t>Структура</a:t>
            </a:r>
          </a:p>
          <a:p>
            <a:pPr algn="just"/>
            <a:r>
              <a:rPr lang="ru-RU" dirty="0"/>
              <a:t> автор делил свои рассказы на 6 циклов:</a:t>
            </a:r>
          </a:p>
          <a:p>
            <a:pPr marL="0" indent="0" algn="just">
              <a:buNone/>
            </a:pPr>
            <a:r>
              <a:rPr lang="ru-RU" dirty="0" smtClean="0"/>
              <a:t>    Колымские </a:t>
            </a:r>
            <a:r>
              <a:rPr lang="ru-RU" dirty="0"/>
              <a:t>рассказы, Левый берег, </a:t>
            </a:r>
            <a:r>
              <a:rPr lang="ru-RU" dirty="0" smtClean="0"/>
              <a:t>              </a:t>
            </a:r>
          </a:p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Артист </a:t>
            </a:r>
            <a:r>
              <a:rPr lang="ru-RU" dirty="0"/>
              <a:t>лопаты, Очерки преступного </a:t>
            </a:r>
            <a:r>
              <a:rPr lang="ru-RU" dirty="0" smtClean="0"/>
              <a:t>   </a:t>
            </a:r>
          </a:p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мира</a:t>
            </a:r>
            <a:r>
              <a:rPr lang="ru-RU" dirty="0"/>
              <a:t>, </a:t>
            </a:r>
            <a:r>
              <a:rPr lang="ru-RU" dirty="0" smtClean="0"/>
              <a:t>Воскрешение </a:t>
            </a:r>
            <a:r>
              <a:rPr lang="ru-RU" dirty="0"/>
              <a:t>лиственницы,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Перчатка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КР – это полностью 33 рассказа</a:t>
            </a:r>
          </a:p>
          <a:p>
            <a:pPr marL="0" indent="0">
              <a:buNone/>
            </a:pPr>
            <a:r>
              <a:rPr lang="ru-RU" dirty="0" smtClean="0"/>
              <a:t>   (На представку, Ночью, Ягоды, Серафим..)</a:t>
            </a:r>
            <a:endParaRPr lang="ru-RU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3120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53536"/>
            <a:ext cx="8496944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Характер произведений Шаламова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95111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Лагерная тема </a:t>
            </a:r>
          </a:p>
          <a:p>
            <a:pPr lvl="1"/>
            <a:r>
              <a:rPr lang="ru-RU" dirty="0" smtClean="0"/>
              <a:t>По собственному опыту</a:t>
            </a:r>
            <a:r>
              <a:rPr lang="cs-CZ" dirty="0" smtClean="0"/>
              <a:t> – </a:t>
            </a:r>
            <a:r>
              <a:rPr lang="ru-RU" dirty="0" smtClean="0"/>
              <a:t>показыва</a:t>
            </a:r>
            <a:r>
              <a:rPr lang="ru-RU" dirty="0" smtClean="0">
                <a:latin typeface="Cambria" panose="02040503050406030204" pitchFamily="18" charset="0"/>
              </a:rPr>
              <a:t>е</a:t>
            </a:r>
            <a:r>
              <a:rPr lang="ru-RU" dirty="0" smtClean="0"/>
              <a:t>т реальность</a:t>
            </a:r>
          </a:p>
          <a:p>
            <a:pPr marL="411480" lvl="1" indent="0">
              <a:buNone/>
            </a:pPr>
            <a:r>
              <a:rPr lang="ru-RU" dirty="0" smtClean="0"/>
              <a:t>    </a:t>
            </a:r>
            <a:r>
              <a:rPr lang="cs-CZ" sz="1800" dirty="0" smtClean="0"/>
              <a:t>„</a:t>
            </a:r>
            <a:r>
              <a:rPr lang="ru-RU" sz="1900" i="1" dirty="0" smtClean="0"/>
              <a:t>Я </a:t>
            </a:r>
            <a:r>
              <a:rPr lang="ru-RU" sz="1900" i="1" dirty="0"/>
              <a:t>считаю Солженицына не лакировщиком, а человеком, который не </a:t>
            </a:r>
            <a:endParaRPr lang="ru-RU" sz="1900" i="1" dirty="0" smtClean="0"/>
          </a:p>
          <a:p>
            <a:pPr marL="411480" lvl="1" indent="0">
              <a:buNone/>
            </a:pPr>
            <a:r>
              <a:rPr lang="ru-RU" sz="1900" i="1" dirty="0" smtClean="0"/>
              <a:t>     достоин </a:t>
            </a:r>
            <a:r>
              <a:rPr lang="ru-RU" sz="1900" i="1" dirty="0"/>
              <a:t>прикоснуться к такому вопросу, как Колыма</a:t>
            </a:r>
            <a:r>
              <a:rPr lang="ru-RU" sz="1900" i="1" dirty="0" smtClean="0"/>
              <a:t>.</a:t>
            </a:r>
            <a:r>
              <a:rPr lang="cs-CZ" sz="1900" i="1" dirty="0" smtClean="0"/>
              <a:t>“</a:t>
            </a:r>
            <a:endParaRPr lang="ru-RU" sz="1900" i="1" dirty="0" smtClean="0"/>
          </a:p>
          <a:p>
            <a:pPr marL="411480" lvl="1" indent="0">
              <a:buNone/>
            </a:pPr>
            <a:r>
              <a:rPr lang="ru-RU" dirty="0" smtClean="0"/>
              <a:t> </a:t>
            </a:r>
          </a:p>
          <a:p>
            <a:pPr lvl="1"/>
            <a:r>
              <a:rPr lang="ru-RU" dirty="0" smtClean="0"/>
              <a:t>Противостояние человека и тоталитаризма</a:t>
            </a:r>
          </a:p>
          <a:p>
            <a:endParaRPr lang="ru-RU" dirty="0" smtClean="0"/>
          </a:p>
          <a:p>
            <a:endParaRPr lang="ru-RU" dirty="0" smtClean="0"/>
          </a:p>
          <a:p>
            <a:pPr lvl="2"/>
            <a:endParaRPr lang="ru-RU" dirty="0" smtClean="0"/>
          </a:p>
          <a:p>
            <a:pPr marL="630936" lvl="2" indent="0">
              <a:buNone/>
            </a:pPr>
            <a:endParaRPr lang="ru-RU" sz="1800" i="1" dirty="0" smtClean="0"/>
          </a:p>
          <a:p>
            <a:pPr marL="630936" lvl="2" indent="0">
              <a:buNone/>
            </a:pPr>
            <a:endParaRPr lang="ru-RU" sz="1800" i="1" dirty="0" smtClean="0"/>
          </a:p>
          <a:p>
            <a:pPr marL="630936" lvl="2" indent="0">
              <a:buNone/>
            </a:pPr>
            <a:r>
              <a:rPr lang="ru-RU" sz="1900" i="1" dirty="0" smtClean="0"/>
              <a:t>«Сопротивление» по Шаламову – освободительное движение вкючающее не только разные формы политического протеста, </a:t>
            </a:r>
          </a:p>
          <a:p>
            <a:pPr marL="630936" lvl="2" indent="0">
              <a:buNone/>
            </a:pPr>
            <a:r>
              <a:rPr lang="ru-RU" sz="1900" i="1" dirty="0" smtClean="0"/>
              <a:t>но и протеста духовного.</a:t>
            </a:r>
            <a:endParaRPr lang="ru-RU" sz="1900" i="1" dirty="0"/>
          </a:p>
        </p:txBody>
      </p:sp>
      <p:pic>
        <p:nvPicPr>
          <p:cNvPr id="3074" name="Picture 2" descr="C:\Users\Anee\Desktop\sl\Bez názvu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8088" y="4038277"/>
            <a:ext cx="5558159" cy="15276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303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53536"/>
            <a:ext cx="8496944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Характер произведений Шаламова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951116"/>
          </a:xfrm>
        </p:spPr>
        <p:txBody>
          <a:bodyPr>
            <a:normAutofit/>
          </a:bodyPr>
          <a:lstStyle/>
          <a:p>
            <a:pPr lvl="1"/>
            <a:r>
              <a:rPr lang="ru-RU" dirty="0" smtClean="0"/>
              <a:t>Изменения жизненных ценностей человека</a:t>
            </a:r>
          </a:p>
          <a:p>
            <a:pPr lvl="2"/>
            <a:r>
              <a:rPr lang="ru-RU" dirty="0" smtClean="0"/>
              <a:t>Что человек ценит больше всего?</a:t>
            </a:r>
          </a:p>
          <a:p>
            <a:pPr marL="411480" lvl="1" indent="0">
              <a:buNone/>
            </a:pPr>
            <a:r>
              <a:rPr lang="ru-RU" dirty="0" smtClean="0"/>
              <a:t>       </a:t>
            </a:r>
          </a:p>
          <a:p>
            <a:pPr marL="411480" lvl="1" indent="0">
              <a:buNone/>
            </a:pPr>
            <a:endParaRPr lang="ru-RU" dirty="0"/>
          </a:p>
          <a:p>
            <a:pPr marL="411480" lvl="1" indent="0">
              <a:buNone/>
            </a:pPr>
            <a:endParaRPr lang="ru-RU" dirty="0" smtClean="0"/>
          </a:p>
          <a:p>
            <a:pPr marL="411480" lvl="1" indent="0">
              <a:buNone/>
            </a:pPr>
            <a:endParaRPr lang="ru-RU" dirty="0" smtClean="0"/>
          </a:p>
          <a:p>
            <a:pPr lvl="1"/>
            <a:r>
              <a:rPr lang="ru-RU" dirty="0" smtClean="0"/>
              <a:t>«Тайна» Колымских рассказов</a:t>
            </a:r>
          </a:p>
          <a:p>
            <a:pPr lvl="2"/>
            <a:r>
              <a:rPr lang="ru-RU" dirty="0" smtClean="0"/>
              <a:t>Сохранить в себе гуманность даже и в нечеловеческих условиях – при помощи искусства, 				              гармонии, сердца</a:t>
            </a:r>
          </a:p>
          <a:p>
            <a:pPr lvl="1"/>
            <a:endParaRPr lang="ru-RU" dirty="0" smtClean="0"/>
          </a:p>
          <a:p>
            <a:pPr marL="0" indent="0">
              <a:buNone/>
            </a:pPr>
            <a:endParaRPr lang="ru-RU" dirty="0" smtClean="0"/>
          </a:p>
        </p:txBody>
      </p:sp>
      <p:pic>
        <p:nvPicPr>
          <p:cNvPr id="4098" name="Picture 2" descr="C:\Users\Anee\Desktop\sl\article-2148801-006070E900000258-959_468x28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636912"/>
            <a:ext cx="2664296" cy="162818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Anee\Desktop\sl\share-brea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5745" y="2636912"/>
            <a:ext cx="2454487" cy="163042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904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684584" y="-315416"/>
            <a:ext cx="9649072" cy="1807312"/>
          </a:xfrm>
        </p:spPr>
        <p:txBody>
          <a:bodyPr>
            <a:normAutofit/>
          </a:bodyPr>
          <a:lstStyle/>
          <a:p>
            <a:r>
              <a:rPr lang="ru-RU" sz="4400" dirty="0" smtClean="0"/>
              <a:t>Отрывок из текста КР </a:t>
            </a:r>
            <a:br>
              <a:rPr lang="ru-RU" sz="4400" dirty="0" smtClean="0"/>
            </a:br>
            <a:r>
              <a:rPr lang="ru-RU" sz="4400" dirty="0" smtClean="0"/>
              <a:t>«Сухим пайком»</a:t>
            </a:r>
            <a:r>
              <a:rPr lang="cs-CZ" sz="4400" dirty="0" smtClean="0"/>
              <a:t> 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5328592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dirty="0"/>
              <a:t>Мы, все четверо, были отлично подготовлены для путешествия в будущее - хоть в небесное, хоть в земное. Мы знали, что такое научно обоснованные нормы питания, что такое </a:t>
            </a:r>
            <a:r>
              <a:rPr lang="ru-RU" dirty="0">
                <a:uFill>
                  <a:solidFill>
                    <a:schemeClr val="accent1">
                      <a:lumMod val="75000"/>
                    </a:schemeClr>
                  </a:solidFill>
                </a:uFill>
              </a:rPr>
              <a:t>таблица замены продуктов</a:t>
            </a:r>
            <a:r>
              <a:rPr lang="ru-RU" dirty="0"/>
              <a:t>, по которой выходило, что ведро воды заменяет по калорийности сто граммов масла. </a:t>
            </a:r>
            <a:r>
              <a:rPr lang="ru-RU" dirty="0">
                <a:solidFill>
                  <a:srgbClr val="FFC000"/>
                </a:solidFill>
              </a:rPr>
              <a:t>Мы научились смирению, мы разучились удивляться.</a:t>
            </a:r>
            <a:br>
              <a:rPr lang="ru-RU" dirty="0">
                <a:solidFill>
                  <a:srgbClr val="FFC000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У нас не было гордости, себялюбия, самолюбия, а ревность и страсть казались нам марсианскими понятиями, и притом пустяками. Гораздо важнее было наловчиться зимой на морозе застегивать штаны - взрослые мужчины плакали, не умея подчас это сделать. Мы понимали, что смерть нисколько не хуже, чем жизнь, и не боялись ни той, ни другой. Великое равнодушие владело нами. Мы знали, что в нашей воле прекратить эту жизнь хоть завтра, и иногда решались сделать это, и всякий раз мешали какие-нибудь мелочи, из которых состоит жизнь. То сегодня будут выдавать "ларек" - премиальный килограмм хлеба, - просто глупо было кончать самоубийством в такой день. То дневальный из соседнего барака обещал дать закурить вечером - отдать давнишний долг. 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>
                <a:solidFill>
                  <a:srgbClr val="FFC000"/>
                </a:solidFill>
              </a:rPr>
              <a:t>Мы поняли, что жизнь, даже самая плохая, состоит из смены радостей и горя, удач и неудач, и не надо бояться, что неудач больше, чем удач.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endParaRPr lang="cs-CZ" dirty="0"/>
          </a:p>
        </p:txBody>
      </p:sp>
      <p:sp>
        <p:nvSpPr>
          <p:cNvPr id="5" name="Tlačítko akce: Dopředu nebo Další 4">
            <a:hlinkClick r:id="rId2" action="ppaction://hlinkfile" highlightClick="1"/>
          </p:cNvPr>
          <p:cNvSpPr/>
          <p:nvPr/>
        </p:nvSpPr>
        <p:spPr>
          <a:xfrm>
            <a:off x="683568" y="404664"/>
            <a:ext cx="1656184" cy="86409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758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3068960"/>
            <a:ext cx="8712968" cy="345638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sz="2200" dirty="0"/>
              <a:t>Мы поняли - это было самое главное, - что наше знание людей ничего не дает нам в жизни полезного. Что толку в том, что я понимаю, чувствую, разгадываю, предвижу поступки другого человека? Ведь своего-то поведения по отношению к нему я изменить не могу, я не буду доносить на такого же заключенного, как я сам, чем бы он ни занимался. Я не буду добиваться должности бригадира, дающей возможность остаться </a:t>
            </a:r>
            <a:r>
              <a:rPr lang="ru-RU" sz="2200" dirty="0" smtClean="0"/>
              <a:t>в живых</a:t>
            </a:r>
            <a:r>
              <a:rPr lang="ru-RU" sz="2200" dirty="0"/>
              <a:t>, ибо </a:t>
            </a:r>
            <a:r>
              <a:rPr lang="ru-RU" sz="2200" dirty="0">
                <a:solidFill>
                  <a:srgbClr val="FFC000"/>
                </a:solidFill>
              </a:rPr>
              <a:t>худшее в лагере - это навязывание своей (или чьей-то чужой) воли другому человеку, арестанту, как я. </a:t>
            </a:r>
            <a:r>
              <a:rPr lang="ru-RU" sz="2200" dirty="0"/>
              <a:t>Я не буду искать полезных знакомств, давать взятки. И что толку в том, что я знаю, что Иванов - подлец, а Петров - шпион, а Заславский - лжесвидетель?</a:t>
            </a:r>
            <a:endParaRPr lang="cs-CZ" sz="2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1412776"/>
            <a:ext cx="88924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Мы были дисциплинированны, послушны начальникам. Мы понимали, что правда и ложь - родные сестры, что на свете тысячи правд...</a:t>
            </a:r>
            <a:br>
              <a:rPr lang="ru-RU" sz="2000" dirty="0"/>
            </a:br>
            <a:r>
              <a:rPr lang="ru-RU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ru-RU" sz="2000" dirty="0">
                <a:solidFill>
                  <a:srgbClr val="FFC000"/>
                </a:solidFill>
              </a:rPr>
              <a:t>Мы считали себя почти святыми, думая, что за лагерные годы мы искупили все свои грехи.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Мы научились понимать людей, предвидеть их поступки, разгадывать их.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6775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Horizont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2217</TotalTime>
  <Words>385</Words>
  <Application>Microsoft Office PowerPoint</Application>
  <PresentationFormat>Předvádění na obrazovce (4:3)</PresentationFormat>
  <Paragraphs>83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Lití písma</vt:lpstr>
      <vt:lpstr>Варлам Шаламов</vt:lpstr>
      <vt:lpstr>Жизнь и лагерный опыт Шаламова</vt:lpstr>
      <vt:lpstr>Причины арестования </vt:lpstr>
      <vt:lpstr>Колымские рассказы</vt:lpstr>
      <vt:lpstr>Колымские рассказы</vt:lpstr>
      <vt:lpstr>Характер произведений Шаламова</vt:lpstr>
      <vt:lpstr>Характер произведений Шаламова</vt:lpstr>
      <vt:lpstr>Отрывок из текста КР  «Сухим пайком» </vt:lpstr>
      <vt:lpstr>Prezentace aplikace PowerPoint</vt:lpstr>
      <vt:lpstr>Повторение гл. черт</vt:lpstr>
      <vt:lpstr>Prezentace aplikace PowerPoint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Варлам Шаламов</dc:title>
  <dc:creator>Anee</dc:creator>
  <cp:lastModifiedBy>Anee</cp:lastModifiedBy>
  <cp:revision>39</cp:revision>
  <dcterms:created xsi:type="dcterms:W3CDTF">2014-02-19T17:20:42Z</dcterms:created>
  <dcterms:modified xsi:type="dcterms:W3CDTF">2014-03-19T13:14:38Z</dcterms:modified>
</cp:coreProperties>
</file>