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9" r:id="rId4"/>
    <p:sldId id="272" r:id="rId5"/>
    <p:sldId id="270" r:id="rId6"/>
    <p:sldId id="271" r:id="rId7"/>
    <p:sldId id="273" r:id="rId8"/>
    <p:sldId id="267" r:id="rId9"/>
    <p:sldId id="263" r:id="rId10"/>
    <p:sldId id="274" r:id="rId11"/>
    <p:sldId id="275" r:id="rId12"/>
    <p:sldId id="264" r:id="rId13"/>
    <p:sldId id="268" r:id="rId14"/>
    <p:sldId id="277" r:id="rId15"/>
    <p:sldId id="278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24E03-37B9-4BE4-AD3F-28F4DD65ADE9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20" name="Zástupný symbol pro zápatí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6A167-9622-4E05-A7F0-AD55C28377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24E03-37B9-4BE4-AD3F-28F4DD65ADE9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6A167-9622-4E05-A7F0-AD55C28377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24E03-37B9-4BE4-AD3F-28F4DD65ADE9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6A167-9622-4E05-A7F0-AD55C28377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24E03-37B9-4BE4-AD3F-28F4DD65ADE9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6A167-9622-4E05-A7F0-AD55C28377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24E03-37B9-4BE4-AD3F-28F4DD65ADE9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6A167-9622-4E05-A7F0-AD55C28377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24E03-37B9-4BE4-AD3F-28F4DD65ADE9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6A167-9622-4E05-A7F0-AD55C28377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24E03-37B9-4BE4-AD3F-28F4DD65ADE9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6A167-9622-4E05-A7F0-AD55C28377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24E03-37B9-4BE4-AD3F-28F4DD65ADE9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6A167-9622-4E05-A7F0-AD55C28377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24E03-37B9-4BE4-AD3F-28F4DD65ADE9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6A167-9622-4E05-A7F0-AD55C28377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6" name="Obdélní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24E03-37B9-4BE4-AD3F-28F4DD65ADE9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6A167-9622-4E05-A7F0-AD55C283779F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3C24E03-37B9-4BE4-AD3F-28F4DD65ADE9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066A167-9622-4E05-A7F0-AD55C28377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9" name="Vývojový diagram: postup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ostup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ýse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pro nadpis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24" name="Zástupný symbol pro datum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3C24E03-37B9-4BE4-AD3F-28F4DD65ADE9}" type="datetimeFigureOut">
              <a:rPr lang="cs-CZ" smtClean="0"/>
              <a:pPr/>
              <a:t>15.3.2014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066A167-9622-4E05-A7F0-AD55C283779F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5" name="Obdélní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403648" y="1052736"/>
            <a:ext cx="7406640" cy="1772958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5400" dirty="0" smtClean="0"/>
              <a:t>Вас</a:t>
            </a:r>
            <a:r>
              <a:rPr lang="ru-RU" sz="5400" u="sng" dirty="0" smtClean="0"/>
              <a:t>и</a:t>
            </a:r>
            <a:r>
              <a:rPr lang="ru-RU" sz="5400" dirty="0" smtClean="0"/>
              <a:t>лий Мак</a:t>
            </a:r>
            <a:r>
              <a:rPr lang="ru-RU" sz="5400" u="sng" dirty="0" smtClean="0"/>
              <a:t>а</a:t>
            </a:r>
            <a:r>
              <a:rPr lang="ru-RU" sz="5400" dirty="0" smtClean="0"/>
              <a:t>рович </a:t>
            </a:r>
            <a:br>
              <a:rPr lang="ru-RU" sz="5400" dirty="0" smtClean="0"/>
            </a:br>
            <a:r>
              <a:rPr lang="ru-RU" sz="5400" dirty="0" smtClean="0"/>
              <a:t>ШУКШ</a:t>
            </a:r>
            <a:r>
              <a:rPr lang="ru-RU" sz="5400" u="sng" dirty="0" smtClean="0"/>
              <a:t>И</a:t>
            </a:r>
            <a:r>
              <a:rPr lang="ru-RU" sz="5400" dirty="0" smtClean="0"/>
              <a:t>Н</a:t>
            </a:r>
            <a:endParaRPr lang="cs-CZ" sz="54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75656" y="3573016"/>
            <a:ext cx="7406640" cy="2880320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Дерев</a:t>
            </a:r>
            <a:r>
              <a:rPr lang="ru-RU" sz="3600" u="sng" dirty="0" smtClean="0"/>
              <a:t>е</a:t>
            </a:r>
            <a:r>
              <a:rPr lang="ru-RU" sz="3600" dirty="0" smtClean="0"/>
              <a:t>нская проза – рассказы</a:t>
            </a:r>
          </a:p>
          <a:p>
            <a:pPr algn="ctr"/>
            <a:endParaRPr lang="cs-CZ" sz="3600" dirty="0" smtClean="0"/>
          </a:p>
          <a:p>
            <a:pPr algn="ctr"/>
            <a:endParaRPr lang="ru-RU" sz="3600" dirty="0" smtClean="0"/>
          </a:p>
          <a:p>
            <a:pPr algn="ctr"/>
            <a:r>
              <a:rPr lang="cs-CZ" sz="2200" dirty="0" smtClean="0"/>
              <a:t>Vypracovala: Petra </a:t>
            </a:r>
            <a:r>
              <a:rPr lang="cs-CZ" sz="2200" dirty="0" err="1" smtClean="0"/>
              <a:t>Lopuchovská</a:t>
            </a:r>
            <a:r>
              <a:rPr lang="cs-CZ" sz="2200" dirty="0" smtClean="0"/>
              <a:t>, 400168</a:t>
            </a:r>
            <a:endParaRPr lang="ru-RU" sz="3600" dirty="0" smtClean="0"/>
          </a:p>
          <a:p>
            <a:pPr algn="ctr"/>
            <a:r>
              <a:rPr lang="cs-CZ" sz="2000" dirty="0" smtClean="0"/>
              <a:t>R2BP_RMS1 Seminář z ruské moderní a postmoderní literatury</a:t>
            </a:r>
            <a:endParaRPr lang="ru-RU" sz="2000" dirty="0" smtClean="0"/>
          </a:p>
          <a:p>
            <a:pPr algn="ctr"/>
            <a:endParaRPr lang="ru-RU" sz="3600" dirty="0" smtClean="0"/>
          </a:p>
          <a:p>
            <a:pPr algn="ctr"/>
            <a:endParaRPr lang="cs-CZ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Чудик</a:t>
            </a:r>
            <a:r>
              <a:rPr lang="cs-CZ" dirty="0" smtClean="0"/>
              <a:t> - </a:t>
            </a:r>
            <a:r>
              <a:rPr lang="ru-RU" dirty="0" smtClean="0"/>
              <a:t>текст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6832" cy="4800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3000" dirty="0" smtClean="0"/>
              <a:t>„</a:t>
            </a:r>
            <a:r>
              <a:rPr lang="ru-RU" sz="3000" dirty="0" smtClean="0"/>
              <a:t>Жена называла его – «Чудик». Иногда ласково.</a:t>
            </a:r>
          </a:p>
          <a:p>
            <a:pPr>
              <a:buNone/>
            </a:pPr>
            <a:r>
              <a:rPr lang="ru-RU" sz="3000" dirty="0" smtClean="0"/>
              <a:t> Чудик обладал одной особенностью: с ним постоянно что-нибудь случалось. Он не хотел этого, страдал, но то и дело влипал в какие-нибудь истории</a:t>
            </a:r>
            <a:r>
              <a:rPr lang="cs-CZ" sz="3000" dirty="0" smtClean="0"/>
              <a:t>*</a:t>
            </a:r>
            <a:r>
              <a:rPr lang="ru-RU" sz="3000" dirty="0" smtClean="0"/>
              <a:t> – мелкие, впрочем, но досадные</a:t>
            </a:r>
            <a:r>
              <a:rPr lang="cs-CZ" sz="3000" dirty="0" smtClean="0"/>
              <a:t>*</a:t>
            </a:r>
            <a:r>
              <a:rPr lang="ru-RU" sz="3000" dirty="0" smtClean="0"/>
              <a:t>.</a:t>
            </a:r>
            <a:r>
              <a:rPr lang="cs-CZ" sz="3000" dirty="0" smtClean="0"/>
              <a:t>“</a:t>
            </a:r>
            <a:endParaRPr lang="cs-CZ"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Чудик - текст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cs-CZ" dirty="0" smtClean="0"/>
              <a:t>„</a:t>
            </a:r>
            <a:r>
              <a:rPr lang="ru-RU" dirty="0" smtClean="0"/>
              <a:t>В аэропорту Чудик написал телеграмму жене:</a:t>
            </a:r>
          </a:p>
          <a:p>
            <a:pPr>
              <a:buNone/>
            </a:pPr>
            <a:r>
              <a:rPr lang="ru-RU" dirty="0" smtClean="0"/>
              <a:t>  «Приземлились.* Ветка сирени упала на грудь, милая Груша меня не забудь. Тчк. Васятка*».</a:t>
            </a:r>
          </a:p>
          <a:p>
            <a:pPr>
              <a:buNone/>
            </a:pPr>
            <a:r>
              <a:rPr lang="ru-RU" dirty="0" smtClean="0"/>
              <a:t>   Телеграфистка, строгая красивая женщина, прочитав телеграмму, предложила:</a:t>
            </a:r>
          </a:p>
          <a:p>
            <a:pPr>
              <a:buNone/>
            </a:pPr>
            <a:r>
              <a:rPr lang="ru-RU" dirty="0" smtClean="0"/>
              <a:t>   – Составьте иначе. Вы – взрослый человек, не в детсаде*.</a:t>
            </a:r>
          </a:p>
          <a:p>
            <a:pPr>
              <a:buNone/>
            </a:pPr>
            <a:r>
              <a:rPr lang="ru-RU" dirty="0" smtClean="0"/>
              <a:t>  (...) Чудик переписал:</a:t>
            </a:r>
          </a:p>
          <a:p>
            <a:pPr>
              <a:buNone/>
            </a:pPr>
            <a:r>
              <a:rPr lang="ru-RU" dirty="0" smtClean="0"/>
              <a:t>   «Приземлились. Все в порядке. Васятка».</a:t>
            </a:r>
          </a:p>
          <a:p>
            <a:pPr>
              <a:buNone/>
            </a:pPr>
            <a:r>
              <a:rPr lang="ru-RU" dirty="0" smtClean="0"/>
              <a:t>   Телеграфистка сама исправила два слова: «Приземлились» и «Васятка». Стало: «Долетели. Василий».</a:t>
            </a:r>
          </a:p>
          <a:p>
            <a:pPr>
              <a:buNone/>
            </a:pPr>
            <a:r>
              <a:rPr lang="ru-RU" dirty="0" smtClean="0"/>
              <a:t>   – «Приземлились»… Вы что, космонавт, что ли?</a:t>
            </a:r>
          </a:p>
          <a:p>
            <a:pPr>
              <a:buNone/>
            </a:pPr>
            <a:r>
              <a:rPr lang="ru-RU" dirty="0" smtClean="0"/>
              <a:t>   – Ну ладно, – сказал Чудик. – Пусть так будет.</a:t>
            </a:r>
            <a:r>
              <a:rPr lang="cs-CZ" dirty="0" smtClean="0"/>
              <a:t>“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Мастер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4072496" cy="4800600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С</a:t>
            </a:r>
            <a:r>
              <a:rPr lang="ru-RU" sz="3000" dirty="0" smtClean="0">
                <a:latin typeface="Times New Roman"/>
                <a:cs typeface="Times New Roman"/>
              </a:rPr>
              <a:t>ё</a:t>
            </a:r>
            <a:r>
              <a:rPr lang="ru-RU" sz="3000" dirty="0" smtClean="0"/>
              <a:t>мка Рысь – непревзойд</a:t>
            </a:r>
            <a:r>
              <a:rPr lang="ru-RU" sz="3000" dirty="0" smtClean="0">
                <a:latin typeface="Times New Roman"/>
                <a:cs typeface="Times New Roman"/>
              </a:rPr>
              <a:t>ё</a:t>
            </a:r>
            <a:r>
              <a:rPr lang="ru-RU" sz="3000" dirty="0" smtClean="0"/>
              <a:t>нный </a:t>
            </a:r>
            <a:r>
              <a:rPr lang="ru-RU" sz="1600" dirty="0" smtClean="0"/>
              <a:t>(</a:t>
            </a:r>
            <a:r>
              <a:rPr lang="cs-CZ" sz="1600" dirty="0" smtClean="0"/>
              <a:t>nepřekonatelný) </a:t>
            </a:r>
            <a:r>
              <a:rPr lang="ru-RU" sz="3000" dirty="0" smtClean="0"/>
              <a:t>столяр</a:t>
            </a:r>
          </a:p>
          <a:p>
            <a:r>
              <a:rPr lang="ru-RU" sz="3000" dirty="0" smtClean="0"/>
              <a:t>Видел и понимал красоту – тяга к совершенству своего мастерства </a:t>
            </a:r>
          </a:p>
          <a:p>
            <a:r>
              <a:rPr lang="ru-RU" sz="3000" dirty="0" smtClean="0"/>
              <a:t>Не способен противостоять власти (хотел отремонтировать церковь)</a:t>
            </a:r>
          </a:p>
          <a:p>
            <a:r>
              <a:rPr lang="ru-RU" sz="3000" dirty="0" smtClean="0"/>
              <a:t>Теряет смысл жизни</a:t>
            </a:r>
            <a:endParaRPr lang="cs-CZ" sz="30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420888"/>
            <a:ext cx="3528053" cy="2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Миль пардон, мадам!</a:t>
            </a:r>
            <a:r>
              <a:rPr lang="cs-CZ" dirty="0" smtClean="0"/>
              <a:t> </a:t>
            </a:r>
            <a:br>
              <a:rPr lang="cs-CZ" dirty="0" smtClean="0"/>
            </a:br>
            <a:r>
              <a:rPr lang="cs-CZ" sz="2200" dirty="0" smtClean="0"/>
              <a:t>(Tisíckrát se omlouvám, madam!</a:t>
            </a:r>
            <a:r>
              <a:rPr lang="ru-RU" sz="2200" dirty="0" smtClean="0"/>
              <a:t>)</a:t>
            </a:r>
            <a:endParaRPr lang="cs-CZ" sz="2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384864" cy="4800600"/>
          </a:xfrm>
        </p:spPr>
        <p:txBody>
          <a:bodyPr>
            <a:normAutofit lnSpcReduction="10000"/>
          </a:bodyPr>
          <a:lstStyle/>
          <a:p>
            <a:endParaRPr lang="ru-RU" sz="3000" dirty="0" smtClean="0"/>
          </a:p>
          <a:p>
            <a:r>
              <a:rPr lang="ru-RU" sz="3000" dirty="0" smtClean="0"/>
              <a:t>Бр</a:t>
            </a:r>
            <a:r>
              <a:rPr lang="ru-RU" sz="3000" u="sng" dirty="0" smtClean="0"/>
              <a:t>о</a:t>
            </a:r>
            <a:r>
              <a:rPr lang="ru-RU" sz="3000" dirty="0" smtClean="0"/>
              <a:t>нька Пупк</a:t>
            </a:r>
            <a:r>
              <a:rPr lang="ru-RU" sz="3000" u="sng" dirty="0" smtClean="0"/>
              <a:t>о</a:t>
            </a:r>
            <a:r>
              <a:rPr lang="ru-RU" sz="3000" dirty="0" smtClean="0"/>
              <a:t>в</a:t>
            </a:r>
          </a:p>
          <a:p>
            <a:r>
              <a:rPr lang="ru-RU" sz="3000" dirty="0" smtClean="0"/>
              <a:t> Он пьяница и лгун, который убежденно рассказывает и сам верит выдуманной мечте, о том, как в прошедшей войне он по заданию</a:t>
            </a:r>
          </a:p>
          <a:p>
            <a:pPr>
              <a:buNone/>
            </a:pPr>
            <a:r>
              <a:rPr lang="ru-RU" sz="3000" smtClean="0"/>
              <a:t>    </a:t>
            </a:r>
            <a:r>
              <a:rPr lang="ru-RU" sz="3000" smtClean="0"/>
              <a:t>командования</a:t>
            </a:r>
            <a:endParaRPr lang="ru-RU" sz="3000" dirty="0" smtClean="0"/>
          </a:p>
          <a:p>
            <a:pPr>
              <a:buNone/>
            </a:pPr>
            <a:r>
              <a:rPr lang="ru-RU" sz="3000" dirty="0" smtClean="0"/>
              <a:t>    осушествлял </a:t>
            </a:r>
          </a:p>
          <a:p>
            <a:pPr>
              <a:buNone/>
            </a:pPr>
            <a:r>
              <a:rPr lang="ru-RU" sz="3000" dirty="0" smtClean="0"/>
              <a:t>    покуш</a:t>
            </a:r>
            <a:r>
              <a:rPr lang="ru-RU" sz="3000" u="sng" dirty="0" smtClean="0"/>
              <a:t>е</a:t>
            </a:r>
            <a:r>
              <a:rPr lang="ru-RU" sz="3000" dirty="0" smtClean="0"/>
              <a:t>ние </a:t>
            </a:r>
            <a:r>
              <a:rPr lang="ru-RU" sz="1600" dirty="0" smtClean="0"/>
              <a:t>(</a:t>
            </a:r>
            <a:r>
              <a:rPr lang="cs-CZ" sz="1600" dirty="0" smtClean="0"/>
              <a:t>atentát)</a:t>
            </a:r>
            <a:endParaRPr lang="ru-RU" sz="1600" dirty="0" smtClean="0"/>
          </a:p>
          <a:p>
            <a:pPr>
              <a:buNone/>
            </a:pPr>
            <a:r>
              <a:rPr lang="ru-RU" sz="1600" dirty="0" smtClean="0"/>
              <a:t>       </a:t>
            </a:r>
            <a:r>
              <a:rPr lang="ru-RU" sz="3000" dirty="0" smtClean="0"/>
              <a:t>на Гитлера</a:t>
            </a:r>
            <a:endParaRPr lang="cs-CZ" sz="3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933056"/>
            <a:ext cx="3528053" cy="2646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Миль пардон, мадам!</a:t>
            </a:r>
            <a:r>
              <a:rPr lang="cs-CZ" dirty="0" smtClean="0"/>
              <a:t> </a:t>
            </a:r>
            <a:r>
              <a:rPr lang="ru-RU" dirty="0" smtClean="0"/>
              <a:t>- текст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/>
              <a:t>..Обычно в деревне узнают, что Бронька опять рассказывал про "покушение". Домой Бронька приходит мрачноватый, готовый выслушивать оскорбления и сам оскорблять. Жена его, некрасивая, толстогубая баба, сразу набрасывается:</a:t>
            </a:r>
            <a:r>
              <a:rPr lang="cs-CZ" sz="2200" dirty="0" smtClean="0"/>
              <a:t> (…)</a:t>
            </a:r>
          </a:p>
          <a:p>
            <a:pPr>
              <a:buNone/>
            </a:pPr>
            <a:r>
              <a:rPr lang="ru-RU" sz="2200" dirty="0" smtClean="0"/>
              <a:t>Бронька наводит на жену строгий злой взгляд. Говорит негромко, с силой:</a:t>
            </a:r>
          </a:p>
          <a:p>
            <a:pPr>
              <a:buNone/>
            </a:pPr>
            <a:r>
              <a:rPr lang="ru-RU" sz="2200" dirty="0" smtClean="0"/>
              <a:t> - Миль пардон, мадам... </a:t>
            </a:r>
            <a:r>
              <a:rPr lang="ru-RU" sz="2200" b="1" dirty="0" smtClean="0"/>
              <a:t>Счас</a:t>
            </a:r>
            <a:r>
              <a:rPr lang="ru-RU" sz="2200" dirty="0" smtClean="0"/>
              <a:t> ведь врежу!.. Жена хлопала дверью, уходила прочь - жаловаться на своего "лесного скота". Зря она говорила, что Броньке все равно. Нет. Он тяжело переживал, страдал, злился... И дня два пил дома. За водкой в лавочку посылал сынишку-подростка.</a:t>
            </a:r>
            <a:endParaRPr lang="cs-CZ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2934072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внимание </a:t>
            </a:r>
            <a:r>
              <a:rPr lang="ru-RU" dirty="0" smtClean="0">
                <a:sym typeface="Wingdings" pitchFamily="2" charset="2"/>
              </a:rPr>
              <a:t>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Вас</a:t>
            </a:r>
            <a:r>
              <a:rPr lang="ru-RU" u="sng" dirty="0" smtClean="0"/>
              <a:t>и</a:t>
            </a:r>
            <a:r>
              <a:rPr lang="ru-RU" dirty="0" smtClean="0"/>
              <a:t>лий Мак</a:t>
            </a:r>
            <a:r>
              <a:rPr lang="ru-RU" u="sng" dirty="0" smtClean="0"/>
              <a:t>а</a:t>
            </a:r>
            <a:r>
              <a:rPr lang="ru-RU" dirty="0" smtClean="0"/>
              <a:t>рович Шукш</a:t>
            </a:r>
            <a:r>
              <a:rPr lang="ru-RU" u="sng" dirty="0" smtClean="0"/>
              <a:t>и</a:t>
            </a:r>
            <a:r>
              <a:rPr lang="ru-RU" dirty="0" smtClean="0"/>
              <a:t>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4936592" cy="48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1929-1974</a:t>
            </a:r>
          </a:p>
          <a:p>
            <a:r>
              <a:rPr lang="ru-RU" dirty="0" smtClean="0"/>
              <a:t>Русский прозаик, драматург, кинорежиссер, киноактер</a:t>
            </a:r>
          </a:p>
          <a:p>
            <a:r>
              <a:rPr lang="ru-RU" dirty="0" smtClean="0"/>
              <a:t>Он родился в деревне Сростки, где и несколько лет работал </a:t>
            </a:r>
            <a:r>
              <a:rPr lang="ru-RU" dirty="0" smtClean="0">
                <a:latin typeface="Calibri"/>
              </a:rPr>
              <a:t>→ хорошо знает жизнь в деревне → деревенщик</a:t>
            </a:r>
          </a:p>
          <a:p>
            <a:r>
              <a:rPr lang="ru-RU" dirty="0" smtClean="0">
                <a:latin typeface="Calibri"/>
              </a:rPr>
              <a:t>Мастер рассказов -написал 125 рассказов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2060848"/>
            <a:ext cx="2628292" cy="3504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Рассказы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4288520" cy="48006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Жанр: короткий (6-10 страниц) рассказ</a:t>
            </a:r>
          </a:p>
          <a:p>
            <a:r>
              <a:rPr lang="ru-RU" dirty="0" smtClean="0"/>
              <a:t>Тематически к деревенской прозе.</a:t>
            </a:r>
          </a:p>
          <a:p>
            <a:r>
              <a:rPr lang="ru-RU" dirty="0" smtClean="0"/>
              <a:t>Он называл своих героев </a:t>
            </a:r>
            <a:r>
              <a:rPr lang="cs-CZ" dirty="0" smtClean="0"/>
              <a:t>„</a:t>
            </a:r>
            <a:r>
              <a:rPr lang="ru-RU" dirty="0" smtClean="0"/>
              <a:t>странными людьми</a:t>
            </a:r>
            <a:r>
              <a:rPr lang="cs-CZ" dirty="0" smtClean="0"/>
              <a:t>“</a:t>
            </a:r>
            <a:r>
              <a:rPr lang="ru-RU" dirty="0" smtClean="0"/>
              <a:t>, </a:t>
            </a:r>
            <a:r>
              <a:rPr lang="cs-CZ" dirty="0" smtClean="0"/>
              <a:t>„</a:t>
            </a:r>
            <a:r>
              <a:rPr lang="ru-RU" dirty="0" smtClean="0"/>
              <a:t>непутевыми людьми</a:t>
            </a:r>
            <a:r>
              <a:rPr lang="cs-CZ" dirty="0" smtClean="0"/>
              <a:t>“</a:t>
            </a:r>
            <a:r>
              <a:rPr lang="ru-RU" dirty="0" smtClean="0"/>
              <a:t>, но приж</a:t>
            </a:r>
            <a:r>
              <a:rPr lang="ru-RU" u="sng" dirty="0" smtClean="0"/>
              <a:t>и</a:t>
            </a:r>
            <a:r>
              <a:rPr lang="ru-RU" dirty="0" smtClean="0"/>
              <a:t>лось </a:t>
            </a:r>
            <a:r>
              <a:rPr lang="cs-CZ" sz="1600" dirty="0" smtClean="0"/>
              <a:t>(uchytilo se) </a:t>
            </a:r>
            <a:r>
              <a:rPr lang="ru-RU" dirty="0" smtClean="0"/>
              <a:t>название </a:t>
            </a:r>
            <a:r>
              <a:rPr lang="cs-CZ" dirty="0" smtClean="0"/>
              <a:t>„</a:t>
            </a:r>
            <a:r>
              <a:rPr lang="ru-RU" dirty="0" smtClean="0"/>
              <a:t>чудики</a:t>
            </a:r>
            <a:r>
              <a:rPr lang="cs-CZ" dirty="0" smtClean="0"/>
              <a:t>“</a:t>
            </a:r>
            <a:r>
              <a:rPr lang="ru-RU" dirty="0" smtClean="0"/>
              <a:t> (по рассказу Чудик, 1967)</a:t>
            </a:r>
          </a:p>
          <a:p>
            <a:endParaRPr lang="ru-RU" dirty="0" smtClean="0"/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90964" y="1484784"/>
            <a:ext cx="28575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4936592" cy="5221560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 smtClean="0"/>
              <a:t>Герои – это беспокойные чудики, не похожие на других. Они не поняты людьми, их окружающими. Они чувствуют трагическое одиночество и отгороженность от других людей. Они импульсивны, пор</a:t>
            </a:r>
            <a:r>
              <a:rPr lang="ru-RU" sz="3000" u="sng" dirty="0" smtClean="0"/>
              <a:t>ы</a:t>
            </a:r>
            <a:r>
              <a:rPr lang="ru-RU" sz="3000" dirty="0" smtClean="0"/>
              <a:t>висты</a:t>
            </a:r>
            <a:r>
              <a:rPr lang="cs-CZ" sz="3000" dirty="0" smtClean="0"/>
              <a:t> </a:t>
            </a:r>
            <a:r>
              <a:rPr lang="cs-CZ" sz="1600" dirty="0" smtClean="0"/>
              <a:t>(vznětlivci)</a:t>
            </a:r>
            <a:r>
              <a:rPr lang="ru-RU" sz="3000" dirty="0" smtClean="0"/>
              <a:t>, естественны.</a:t>
            </a:r>
            <a:endParaRPr lang="cs-CZ" sz="3000" dirty="0" smtClean="0"/>
          </a:p>
          <a:p>
            <a:r>
              <a:rPr lang="ru-RU" sz="3000" dirty="0" smtClean="0"/>
              <a:t>Герои – деревенские люди, сталкивающиеся с городом, или горожане, попадающие в село</a:t>
            </a:r>
          </a:p>
          <a:p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1916832"/>
            <a:ext cx="261502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Герои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4504544" cy="4800600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Он не идеализировал своих персонажей </a:t>
            </a:r>
            <a:endParaRPr lang="cs-CZ" sz="3000" dirty="0" smtClean="0"/>
          </a:p>
          <a:p>
            <a:r>
              <a:rPr lang="ru-RU" sz="3000" dirty="0" smtClean="0"/>
              <a:t>Именно </a:t>
            </a:r>
            <a:r>
              <a:rPr lang="cs-CZ" sz="3000" dirty="0" smtClean="0"/>
              <a:t>„</a:t>
            </a:r>
            <a:r>
              <a:rPr lang="ru-RU" sz="3000" dirty="0" smtClean="0"/>
              <a:t>чудики</a:t>
            </a:r>
            <a:r>
              <a:rPr lang="cs-CZ" sz="3000" dirty="0" smtClean="0"/>
              <a:t>“</a:t>
            </a:r>
            <a:r>
              <a:rPr lang="ru-RU" sz="3000" dirty="0" smtClean="0"/>
              <a:t> являются главными героями рассказов</a:t>
            </a:r>
          </a:p>
          <a:p>
            <a:r>
              <a:rPr lang="ru-RU" sz="3000" dirty="0" smtClean="0"/>
              <a:t>Раскрытие характера героя происходит с помощью цепи </a:t>
            </a:r>
            <a:r>
              <a:rPr lang="cs-CZ" sz="1600" dirty="0" smtClean="0"/>
              <a:t>(řady) </a:t>
            </a:r>
            <a:r>
              <a:rPr lang="ru-RU" sz="3000" dirty="0" smtClean="0"/>
              <a:t>комических эпизодов, которые с ним случились</a:t>
            </a:r>
            <a:endParaRPr lang="cs-CZ" sz="3000" dirty="0" smtClean="0"/>
          </a:p>
          <a:p>
            <a:pPr>
              <a:buNone/>
            </a:pPr>
            <a:endParaRPr lang="cs-CZ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5430" y="1663030"/>
            <a:ext cx="30670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Разговорный язык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7168840" cy="5410200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Использует живую речь в диалогах </a:t>
            </a:r>
          </a:p>
          <a:p>
            <a:r>
              <a:rPr lang="ru-RU" sz="3000" dirty="0" smtClean="0"/>
              <a:t>В рассказах часто встречаются междометия, восклицания, риторичексие вопросы, маркированная лексика. </a:t>
            </a:r>
          </a:p>
          <a:p>
            <a:r>
              <a:rPr lang="ru-RU" sz="3000" dirty="0" smtClean="0"/>
              <a:t>Разнообразные </a:t>
            </a:r>
          </a:p>
          <a:p>
            <a:pPr>
              <a:buNone/>
            </a:pPr>
            <a:r>
              <a:rPr lang="ru-RU" sz="3000" dirty="0" smtClean="0"/>
              <a:t>   оттенки живой </a:t>
            </a:r>
          </a:p>
          <a:p>
            <a:pPr>
              <a:buNone/>
            </a:pPr>
            <a:r>
              <a:rPr lang="ru-RU" sz="3000" dirty="0" smtClean="0"/>
              <a:t>   разговорной речи</a:t>
            </a:r>
          </a:p>
          <a:p>
            <a:pPr>
              <a:buNone/>
            </a:pPr>
            <a:r>
              <a:rPr lang="ru-RU" sz="3000" dirty="0" smtClean="0"/>
              <a:t>   в произведениях  -</a:t>
            </a:r>
          </a:p>
          <a:p>
            <a:pPr>
              <a:buNone/>
            </a:pPr>
            <a:r>
              <a:rPr lang="ru-RU" sz="3000" dirty="0" smtClean="0"/>
              <a:t>   контраст со </a:t>
            </a:r>
          </a:p>
          <a:p>
            <a:pPr>
              <a:buNone/>
            </a:pPr>
            <a:r>
              <a:rPr lang="ru-RU" sz="3000" dirty="0" smtClean="0"/>
              <a:t>   соцреализмом</a:t>
            </a:r>
          </a:p>
          <a:p>
            <a:endParaRPr lang="cs-CZ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74" y="3501008"/>
            <a:ext cx="4095726" cy="3096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Разговорный язык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4360528" cy="4800600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/>
              <a:t>Из разговора очень быстро становится ясным, кто перед нами, что за привычки и характер у этого человека, чем он озабочен.</a:t>
            </a:r>
          </a:p>
          <a:p>
            <a:r>
              <a:rPr lang="ru-RU" sz="3000" dirty="0" smtClean="0"/>
              <a:t>В языке деревенских жителей можно встречатся с фонетической записью слов (што, счас) </a:t>
            </a:r>
          </a:p>
          <a:p>
            <a:r>
              <a:rPr lang="ru-RU" sz="3000" dirty="0" smtClean="0"/>
              <a:t>Герои также путают спряжения глаголов – ходют, выгонют</a:t>
            </a:r>
            <a:endParaRPr lang="cs-CZ" sz="30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492896"/>
            <a:ext cx="3317354" cy="2580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Мой выбор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5296632" cy="4800600"/>
          </a:xfrm>
        </p:spPr>
        <p:txBody>
          <a:bodyPr>
            <a:normAutofit fontScale="92500" lnSpcReduction="10000"/>
          </a:bodyPr>
          <a:lstStyle/>
          <a:p>
            <a:r>
              <a:rPr lang="ru-RU" sz="3000" dirty="0" smtClean="0"/>
              <a:t>Чудик</a:t>
            </a:r>
            <a:r>
              <a:rPr lang="cs-CZ" sz="3000" dirty="0" smtClean="0"/>
              <a:t>;</a:t>
            </a:r>
            <a:r>
              <a:rPr lang="ru-RU" sz="3000" dirty="0" smtClean="0"/>
              <a:t> Мастер</a:t>
            </a:r>
            <a:r>
              <a:rPr lang="cs-CZ" sz="3000" dirty="0" smtClean="0"/>
              <a:t>;</a:t>
            </a:r>
            <a:r>
              <a:rPr lang="ru-RU" sz="3000" dirty="0" smtClean="0"/>
              <a:t> Миль пардон, мадам</a:t>
            </a:r>
            <a:r>
              <a:rPr lang="cs-CZ" sz="3000" dirty="0" smtClean="0"/>
              <a:t>!</a:t>
            </a:r>
            <a:endParaRPr lang="ru-RU" sz="3000" dirty="0" smtClean="0"/>
          </a:p>
          <a:p>
            <a:r>
              <a:rPr lang="ru-RU" sz="3000" dirty="0" smtClean="0"/>
              <a:t>Это все рассказы о странных, не похожих на других людях, об их мечтах и стремлениях, которые с точки зрения обычного здравого смысла ненормальны. А герои упорно держатся за свою мечту, охраняют ее от посягательств </a:t>
            </a:r>
            <a:r>
              <a:rPr lang="cs-CZ" sz="1600" dirty="0" smtClean="0"/>
              <a:t>(ohrožení)</a:t>
            </a:r>
            <a:r>
              <a:rPr lang="ru-RU" sz="1600" dirty="0" smtClean="0"/>
              <a:t> </a:t>
            </a:r>
            <a:r>
              <a:rPr lang="ru-RU" sz="3000" dirty="0" smtClean="0"/>
              <a:t>окружающих</a:t>
            </a:r>
            <a:endParaRPr lang="cs-CZ" sz="3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1916832"/>
            <a:ext cx="19240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Чудик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35608" y="1447800"/>
            <a:ext cx="3712456" cy="4800600"/>
          </a:xfrm>
        </p:spPr>
        <p:txBody>
          <a:bodyPr>
            <a:normAutofit fontScale="85000" lnSpcReduction="20000"/>
          </a:bodyPr>
          <a:lstStyle/>
          <a:p>
            <a:r>
              <a:rPr lang="ru-RU" sz="3000" dirty="0" smtClean="0"/>
              <a:t>Вас</a:t>
            </a:r>
            <a:r>
              <a:rPr lang="ru-RU" sz="3000" u="sng" dirty="0" smtClean="0"/>
              <a:t>и</a:t>
            </a:r>
            <a:r>
              <a:rPr lang="ru-RU" sz="3000" dirty="0" smtClean="0"/>
              <a:t>лий Ег</a:t>
            </a:r>
            <a:r>
              <a:rPr lang="ru-RU" sz="3000" u="sng" dirty="0" smtClean="0"/>
              <a:t>о</a:t>
            </a:r>
            <a:r>
              <a:rPr lang="ru-RU" sz="3000" dirty="0" smtClean="0"/>
              <a:t>рыч Кн</a:t>
            </a:r>
            <a:r>
              <a:rPr lang="ru-RU" sz="3000" u="sng" dirty="0" smtClean="0"/>
              <a:t>я</a:t>
            </a:r>
            <a:r>
              <a:rPr lang="ru-RU" sz="3000" dirty="0" smtClean="0"/>
              <a:t>зев (но все его звали чудиком,  даже его жена)</a:t>
            </a:r>
          </a:p>
          <a:p>
            <a:r>
              <a:rPr lang="ru-RU" sz="3000" dirty="0" smtClean="0"/>
              <a:t>Часто попадал в какие-то сложые ситуации</a:t>
            </a:r>
          </a:p>
          <a:p>
            <a:r>
              <a:rPr lang="ru-RU" sz="3000" dirty="0" smtClean="0"/>
              <a:t>Никто его не воспринимает всерь</a:t>
            </a:r>
            <a:r>
              <a:rPr lang="ru-RU" sz="3000" dirty="0" smtClean="0">
                <a:latin typeface="Times New Roman"/>
                <a:cs typeface="Times New Roman"/>
              </a:rPr>
              <a:t>ё</a:t>
            </a:r>
            <a:r>
              <a:rPr lang="ru-RU" sz="3000" dirty="0" smtClean="0"/>
              <a:t>з </a:t>
            </a:r>
            <a:r>
              <a:rPr lang="ru-RU" sz="1600" dirty="0" smtClean="0"/>
              <a:t>(</a:t>
            </a:r>
            <a:r>
              <a:rPr lang="cs-CZ" sz="1600" dirty="0" smtClean="0"/>
              <a:t>vážně)</a:t>
            </a:r>
            <a:endParaRPr lang="ru-RU" sz="1600" dirty="0" smtClean="0"/>
          </a:p>
          <a:p>
            <a:r>
              <a:rPr lang="ru-RU" sz="3000" dirty="0" smtClean="0"/>
              <a:t>Наивный, хочет угодить всем</a:t>
            </a:r>
          </a:p>
          <a:p>
            <a:r>
              <a:rPr lang="ru-RU" sz="3000" dirty="0" smtClean="0"/>
              <a:t>Неконфликтный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78496"/>
            <a:ext cx="3540470" cy="373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unovrat">
  <a:themeElements>
    <a:clrScheme name="Slu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u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lu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325</TotalTime>
  <Words>732</Words>
  <Application>Microsoft Office PowerPoint</Application>
  <PresentationFormat>Předvádění na obrazovce (4:3)</PresentationFormat>
  <Paragraphs>76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Slunovrat</vt:lpstr>
      <vt:lpstr>Василий Макарович  ШУКШИН</vt:lpstr>
      <vt:lpstr>Василий Макарович Шукшин</vt:lpstr>
      <vt:lpstr>Рассказы </vt:lpstr>
      <vt:lpstr>Герои</vt:lpstr>
      <vt:lpstr>Герои</vt:lpstr>
      <vt:lpstr>Разговорный язык</vt:lpstr>
      <vt:lpstr>Разговорный язык</vt:lpstr>
      <vt:lpstr>Мой выбор</vt:lpstr>
      <vt:lpstr>Чудик</vt:lpstr>
      <vt:lpstr>Чудик - текст</vt:lpstr>
      <vt:lpstr>Чудик - текст</vt:lpstr>
      <vt:lpstr>Мастер</vt:lpstr>
      <vt:lpstr>Миль пардон, мадам!  (Tisíckrát se omlouvám, madam!)</vt:lpstr>
      <vt:lpstr>Миль пардон, мадам! - текст</vt:lpstr>
      <vt:lpstr>Спасибо за внимание 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Petra</dc:creator>
  <cp:lastModifiedBy>Petra</cp:lastModifiedBy>
  <cp:revision>33</cp:revision>
  <dcterms:created xsi:type="dcterms:W3CDTF">2014-02-21T10:41:09Z</dcterms:created>
  <dcterms:modified xsi:type="dcterms:W3CDTF">2014-03-15T15:52:04Z</dcterms:modified>
</cp:coreProperties>
</file>