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4" r:id="rId1"/>
  </p:sldMasterIdLst>
  <p:notesMasterIdLst>
    <p:notesMasterId r:id="rId23"/>
  </p:notesMasterIdLst>
  <p:sldIdLst>
    <p:sldId id="292" r:id="rId2"/>
    <p:sldId id="256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9" r:id="rId11"/>
    <p:sldId id="310" r:id="rId12"/>
    <p:sldId id="303" r:id="rId13"/>
    <p:sldId id="304" r:id="rId14"/>
    <p:sldId id="305" r:id="rId15"/>
    <p:sldId id="306" r:id="rId16"/>
    <p:sldId id="311" r:id="rId17"/>
    <p:sldId id="307" r:id="rId18"/>
    <p:sldId id="302" r:id="rId19"/>
    <p:sldId id="301" r:id="rId20"/>
    <p:sldId id="312" r:id="rId21"/>
    <p:sldId id="29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0066"/>
    <a:srgbClr val="660033"/>
    <a:srgbClr val="52321A"/>
    <a:srgbClr val="EF818B"/>
    <a:srgbClr val="FF33CC"/>
    <a:srgbClr val="FFCCFF"/>
    <a:srgbClr val="FF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02919-BD7D-4608-AB2F-980633CC8185}" type="datetimeFigureOut">
              <a:rPr lang="cs-CZ" smtClean="0"/>
              <a:t>15. 5. 2014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74731-AC91-470B-8E89-4BAF461D7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40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74731-AC91-470B-8E89-4BAF461D74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28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BB305D0-94D0-414C-BE0A-CA148558A5D5}" type="datetimeFigureOut">
              <a:rPr lang="cs-CZ" smtClean="0"/>
              <a:t>15. 5. 2014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27FD09B-ABCF-445E-9AA5-2D3ADB01082A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hyperlink" Target="http://www.youtube.com/watch?v=YWBNPSr0FBg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YWBNPSr0FB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F66FF"/>
            </a:gs>
            <a:gs pos="27000">
              <a:srgbClr val="FF74FF"/>
            </a:gs>
            <a:gs pos="11000">
              <a:srgbClr val="660033"/>
            </a:gs>
            <a:gs pos="91000">
              <a:srgbClr val="D7DFE7"/>
            </a:gs>
            <a:gs pos="53000">
              <a:srgbClr val="FFCCFF"/>
            </a:gs>
            <a:gs pos="7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771800" y="6235480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CC0066"/>
                </a:solidFill>
                <a:latin typeface="Brush Script Std" pitchFamily="66" charset="0"/>
              </a:rPr>
              <a:t>Klára </a:t>
            </a:r>
            <a:r>
              <a:rPr lang="cs-CZ" sz="3600" dirty="0" err="1" smtClean="0">
                <a:solidFill>
                  <a:srgbClr val="CC0066"/>
                </a:solidFill>
                <a:latin typeface="Brush Script Std" pitchFamily="66" charset="0"/>
              </a:rPr>
              <a:t>Kleplová</a:t>
            </a:r>
            <a:endParaRPr lang="cs-CZ" sz="3600" dirty="0">
              <a:solidFill>
                <a:srgbClr val="CC0066"/>
              </a:solidFill>
              <a:latin typeface="Brush Script St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-1044624" y="0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990033"/>
                </a:solidFill>
              </a:rPr>
              <a:t>История создания</a:t>
            </a:r>
            <a:endParaRPr lang="cs-CZ" sz="6000" b="1" dirty="0">
              <a:solidFill>
                <a:srgbClr val="990033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21971" y="1216055"/>
            <a:ext cx="633670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Чехов </a:t>
            </a:r>
            <a:r>
              <a:rPr lang="ru-RU" sz="2000" b="1" dirty="0" smtClean="0">
                <a:solidFill>
                  <a:srgbClr val="CC0066"/>
                </a:solidFill>
              </a:rPr>
              <a:t>обдумывал</a:t>
            </a:r>
            <a:r>
              <a:rPr lang="ru-RU" sz="2000" dirty="0" smtClean="0"/>
              <a:t> пьесу </a:t>
            </a:r>
            <a:r>
              <a:rPr lang="ru-RU" sz="2000" b="1" dirty="0" smtClean="0"/>
              <a:t>с 1896 по 1903 год. </a:t>
            </a:r>
            <a:r>
              <a:rPr lang="ru-RU" sz="2000" dirty="0" smtClean="0"/>
              <a:t>Писалась она с марта по отябрь 1903 года. </a:t>
            </a:r>
            <a:r>
              <a:rPr lang="ru-RU" sz="2000" u="sng" dirty="0" smtClean="0"/>
              <a:t>В марте 1901 года Чехов пишет в письме Ольге Леонардовне Книппер:</a:t>
            </a: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CC0066"/>
                </a:solidFill>
              </a:rPr>
              <a:t>«</a:t>
            </a:r>
            <a:r>
              <a:rPr lang="ru-RU" sz="2000" b="1" i="1" dirty="0">
                <a:solidFill>
                  <a:srgbClr val="CC0066"/>
                </a:solidFill>
              </a:rPr>
              <a:t>Следующая пьеса, которую я напишу, будет непременно смешная, очень смешная, по крайней мере по замыслу».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Основная работа была </a:t>
            </a:r>
            <a:r>
              <a:rPr lang="ru-RU" sz="2000" b="1" dirty="0" smtClean="0">
                <a:solidFill>
                  <a:srgbClr val="990033"/>
                </a:solidFill>
              </a:rPr>
              <a:t>закончена</a:t>
            </a:r>
            <a:r>
              <a:rPr lang="ru-RU" sz="2000" dirty="0" smtClean="0"/>
              <a:t> в октябр</a:t>
            </a:r>
            <a:r>
              <a:rPr lang="cs-CZ" sz="2000" dirty="0"/>
              <a:t>e</a:t>
            </a:r>
            <a:r>
              <a:rPr lang="ru-RU" sz="2000" dirty="0" smtClean="0"/>
              <a:t> </a:t>
            </a:r>
            <a:r>
              <a:rPr lang="ru-RU" sz="2000" b="1" dirty="0" smtClean="0"/>
              <a:t>1903</a:t>
            </a:r>
            <a:r>
              <a:rPr lang="ru-RU" sz="2000" dirty="0" smtClean="0"/>
              <a:t> </a:t>
            </a:r>
            <a:r>
              <a:rPr lang="ru-RU" sz="2000" b="1" dirty="0" smtClean="0"/>
              <a:t>года</a:t>
            </a:r>
            <a:r>
              <a:rPr lang="ru-RU" sz="2000" dirty="0" smtClean="0"/>
              <a:t>.  </a:t>
            </a:r>
            <a:r>
              <a:rPr lang="ru-RU" sz="2000" b="1" dirty="0" smtClean="0">
                <a:solidFill>
                  <a:srgbClr val="990033"/>
                </a:solidFill>
              </a:rPr>
              <a:t>Премьера</a:t>
            </a:r>
            <a:r>
              <a:rPr lang="ru-RU" sz="2000" dirty="0" smtClean="0"/>
              <a:t> состоялась </a:t>
            </a:r>
            <a:r>
              <a:rPr lang="ru-RU" sz="2000" b="1" dirty="0" smtClean="0"/>
              <a:t>17 </a:t>
            </a:r>
            <a:r>
              <a:rPr lang="ru-RU" sz="2000" b="1" dirty="0"/>
              <a:t>января 1904 </a:t>
            </a:r>
            <a:r>
              <a:rPr lang="ru-RU" sz="2000" b="1" dirty="0" smtClean="0"/>
              <a:t>года.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/>
              <a:t>Э</a:t>
            </a:r>
            <a:r>
              <a:rPr lang="ru-RU" sz="2000" dirty="0" smtClean="0"/>
              <a:t>то </a:t>
            </a:r>
            <a:r>
              <a:rPr lang="ru-RU" sz="2000" b="1" dirty="0" smtClean="0"/>
              <a:t>последняя пьеса</a:t>
            </a:r>
            <a:r>
              <a:rPr lang="ru-RU" sz="2000" dirty="0" smtClean="0"/>
              <a:t> писателя, по</a:t>
            </a:r>
            <a:r>
              <a:rPr lang="ru-RU" sz="2000" dirty="0"/>
              <a:t>э</a:t>
            </a:r>
            <a:r>
              <a:rPr lang="ru-RU" sz="2000" dirty="0" smtClean="0"/>
              <a:t>тому в ней самые сокровенные мысли </a:t>
            </a:r>
            <a:r>
              <a:rPr lang="cs-CZ" sz="2000" smtClean="0"/>
              <a:t>o</a:t>
            </a:r>
            <a:r>
              <a:rPr lang="ru-RU" sz="2000" smtClean="0"/>
              <a:t> </a:t>
            </a:r>
            <a:r>
              <a:rPr lang="ru-RU" sz="2000" dirty="0" smtClean="0"/>
              <a:t>жизни, о судьбе родины. В ней отразились многие </a:t>
            </a:r>
            <a:r>
              <a:rPr lang="ru-RU" sz="2000" b="1" dirty="0" smtClean="0"/>
              <a:t>жизненные впечатления</a:t>
            </a:r>
            <a:r>
              <a:rPr lang="ru-RU" sz="2000" dirty="0" smtClean="0"/>
              <a:t>. </a:t>
            </a:r>
            <a:r>
              <a:rPr lang="ru-RU" sz="2000" dirty="0"/>
              <a:t>Э</a:t>
            </a:r>
            <a:r>
              <a:rPr lang="ru-RU" sz="2000" dirty="0" smtClean="0"/>
              <a:t>то также и </a:t>
            </a:r>
            <a:r>
              <a:rPr lang="ru-RU" sz="2000" b="1" u="sng" dirty="0" smtClean="0"/>
              <a:t>воспоминания о продаже родного дома в Таганроге</a:t>
            </a:r>
            <a:r>
              <a:rPr lang="ru-RU" sz="2000" b="1" dirty="0" smtClean="0"/>
              <a:t>: </a:t>
            </a:r>
            <a:r>
              <a:rPr lang="ru-RU" sz="2000" dirty="0" smtClean="0"/>
              <a:t>его отец – купец в 1876 году обанкротился и бежал в Москву. Друг семьи Г. П. Селиванов, служивший в коммерическом суде обещал помочь, но позднее сам купил дом Чеховых по дешевой цене.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699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2" y="1029916"/>
            <a:ext cx="7266384" cy="54497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1642432" y="0"/>
            <a:ext cx="5820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Отчий дом Чехова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0"/>
            <a:ext cx="370737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-5321" y="171177"/>
            <a:ext cx="9148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990033"/>
                </a:solidFill>
              </a:rPr>
              <a:t>Главный образ пьесы Вишневый сад</a:t>
            </a:r>
            <a:endParaRPr lang="cs-CZ" sz="4400" b="1" dirty="0">
              <a:solidFill>
                <a:srgbClr val="9900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940618"/>
            <a:ext cx="5040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/>
              <a:t>Центральным персонажем чеховской комедии является </a:t>
            </a:r>
            <a:r>
              <a:rPr lang="ru-RU" sz="2000" b="1" dirty="0"/>
              <a:t>молчаливый вишневый </a:t>
            </a:r>
            <a:r>
              <a:rPr lang="ru-RU" sz="2000" b="1" dirty="0" smtClean="0"/>
              <a:t>сад </a:t>
            </a:r>
            <a:r>
              <a:rPr lang="ru-RU" sz="2000" dirty="0" smtClean="0"/>
              <a:t>-</a:t>
            </a:r>
            <a:r>
              <a:rPr lang="ru-RU" sz="2000" dirty="0"/>
              <a:t> </a:t>
            </a:r>
            <a:r>
              <a:rPr lang="ru-RU" sz="2000" dirty="0" smtClean="0"/>
              <a:t>безвозвратная (</a:t>
            </a:r>
            <a:r>
              <a:rPr lang="cs-CZ" sz="2000" dirty="0" smtClean="0"/>
              <a:t>nenávratná)</a:t>
            </a:r>
            <a:r>
              <a:rPr lang="ru-RU" sz="2000" dirty="0" smtClean="0"/>
              <a:t> </a:t>
            </a:r>
            <a:r>
              <a:rPr lang="ru-RU" sz="2000" dirty="0"/>
              <a:t>молодость, воспоминания, чистота </a:t>
            </a:r>
            <a:r>
              <a:rPr lang="ru-RU" sz="2000" dirty="0" smtClean="0"/>
              <a:t>и </a:t>
            </a:r>
            <a:r>
              <a:rPr lang="ru-RU" sz="2000" dirty="0"/>
              <a:t>счастье</a:t>
            </a:r>
            <a:r>
              <a:rPr lang="ru-RU" sz="2000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/>
              <a:t>Вся </a:t>
            </a:r>
            <a:r>
              <a:rPr lang="ru-RU" sz="2000" b="1" dirty="0"/>
              <a:t>интрига пьесы </a:t>
            </a:r>
            <a:r>
              <a:rPr lang="ru-RU" sz="2000" dirty="0"/>
              <a:t>строится вокруг образа вишневого сада. </a:t>
            </a:r>
            <a:endParaRPr lang="cs-CZ" sz="2000" dirty="0" smtClean="0"/>
          </a:p>
          <a:p>
            <a:pPr algn="ctr"/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/>
              <a:t>В действительности его образ носит несколько иной характер</a:t>
            </a:r>
            <a:r>
              <a:rPr lang="ru-RU" sz="2000" dirty="0" smtClean="0"/>
              <a:t>,</a:t>
            </a:r>
            <a:r>
              <a:rPr lang="ru-RU" sz="2000" dirty="0"/>
              <a:t> </a:t>
            </a:r>
            <a:r>
              <a:rPr lang="ru-RU" sz="2000" dirty="0" smtClean="0"/>
              <a:t>является</a:t>
            </a:r>
            <a:r>
              <a:rPr lang="cs-CZ" sz="2000" dirty="0" smtClean="0"/>
              <a:t> </a:t>
            </a:r>
            <a:r>
              <a:rPr lang="ru-RU" sz="2000" dirty="0" smtClean="0"/>
              <a:t>глубинной </a:t>
            </a:r>
            <a:r>
              <a:rPr lang="ru-RU" sz="2000" dirty="0"/>
              <a:t>темой о соотношении прекрасного и </a:t>
            </a:r>
            <a:r>
              <a:rPr lang="ru-RU" sz="2000" dirty="0" smtClean="0"/>
              <a:t>пошлого (</a:t>
            </a:r>
            <a:r>
              <a:rPr lang="cs-CZ" sz="2000" dirty="0" smtClean="0"/>
              <a:t>triviální)</a:t>
            </a:r>
            <a:r>
              <a:rPr lang="ru-RU" sz="2000" dirty="0" smtClean="0"/>
              <a:t>.</a:t>
            </a:r>
            <a:endParaRPr lang="cs-CZ" sz="2000" dirty="0" smtClean="0"/>
          </a:p>
          <a:p>
            <a:pPr algn="ctr"/>
            <a:endParaRPr lang="cs-CZ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/>
              <a:t>Сад философски показывает </a:t>
            </a:r>
            <a:r>
              <a:rPr lang="ru-RU" sz="2000" b="1" dirty="0" smtClean="0"/>
              <a:t>одиночество</a:t>
            </a:r>
            <a:r>
              <a:rPr lang="ru-RU" sz="2000" dirty="0" smtClean="0"/>
              <a:t> (</a:t>
            </a:r>
            <a:r>
              <a:rPr lang="cs-CZ" sz="2000" dirty="0" smtClean="0"/>
              <a:t>osamělost)</a:t>
            </a:r>
            <a:r>
              <a:rPr lang="ru-RU" sz="2000" dirty="0" smtClean="0"/>
              <a:t> </a:t>
            </a:r>
            <a:r>
              <a:rPr lang="ru-RU" sz="2000" dirty="0"/>
              <a:t>никем не любимых героев в </a:t>
            </a:r>
            <a:r>
              <a:rPr lang="ru-RU" sz="2000" dirty="0" smtClean="0"/>
              <a:t>неукротимой (</a:t>
            </a:r>
            <a:r>
              <a:rPr lang="cs-CZ" sz="2000" dirty="0" smtClean="0"/>
              <a:t>nezkrotný)</a:t>
            </a:r>
            <a:r>
              <a:rPr lang="ru-RU" sz="2000" dirty="0" smtClean="0"/>
              <a:t> </a:t>
            </a:r>
            <a:r>
              <a:rPr lang="ru-RU" sz="2000" dirty="0"/>
              <a:t>жизни.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685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907" y="476672"/>
            <a:ext cx="8591550" cy="10668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Художественные особенности</a:t>
            </a:r>
            <a:r>
              <a:rPr lang="ru-RU" sz="4800" dirty="0">
                <a:solidFill>
                  <a:schemeClr val="bg1"/>
                </a:solidFill>
              </a:rPr>
              <a:t/>
            </a:r>
            <a:br>
              <a:rPr lang="ru-RU" sz="4800" dirty="0">
                <a:solidFill>
                  <a:schemeClr val="bg1"/>
                </a:solidFill>
              </a:rPr>
            </a:br>
            <a:endParaRPr lang="cs-CZ" sz="4800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" y="4581128"/>
            <a:ext cx="9144000" cy="228908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570" y="908720"/>
            <a:ext cx="89429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Пьеса начинается как </a:t>
            </a:r>
            <a:r>
              <a:rPr lang="ru-RU" sz="2000" b="1" dirty="0"/>
              <a:t>комедия</a:t>
            </a:r>
            <a:r>
              <a:rPr lang="ru-RU" sz="2000" dirty="0"/>
              <a:t>, но в конце можно увидеть характерное для автора </a:t>
            </a:r>
            <a:r>
              <a:rPr lang="ru-RU" sz="2000" b="1" dirty="0"/>
              <a:t>сочетание</a:t>
            </a:r>
            <a:r>
              <a:rPr lang="ru-RU" sz="2000" dirty="0"/>
              <a:t> </a:t>
            </a:r>
            <a:r>
              <a:rPr lang="ru-RU" sz="2000" b="1" dirty="0"/>
              <a:t>комического и </a:t>
            </a:r>
            <a:r>
              <a:rPr lang="ru-RU" sz="2000" b="1" dirty="0" smtClean="0"/>
              <a:t>трагического</a:t>
            </a:r>
            <a:r>
              <a:rPr lang="cs-CZ" b="1" dirty="0" smtClean="0"/>
              <a:t>.</a:t>
            </a:r>
            <a:endParaRPr lang="ru-RU" b="1" dirty="0" smtClean="0"/>
          </a:p>
          <a:p>
            <a:pPr algn="just"/>
            <a:endParaRPr lang="cs-CZ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u="sng" dirty="0" smtClean="0"/>
              <a:t>В</a:t>
            </a:r>
            <a:r>
              <a:rPr lang="ru-RU" b="1" u="sng" dirty="0"/>
              <a:t> </a:t>
            </a:r>
            <a:r>
              <a:rPr lang="ru-RU" b="1" u="sng" dirty="0" smtClean="0"/>
              <a:t>пьесе необычно </a:t>
            </a:r>
            <a:r>
              <a:rPr lang="ru-RU" b="1" u="sng" dirty="0"/>
              <a:t>строятся </a:t>
            </a:r>
            <a:r>
              <a:rPr lang="ru-RU" b="1" u="sng" dirty="0" smtClean="0"/>
              <a:t>диалоги</a:t>
            </a:r>
            <a:r>
              <a:rPr lang="ru-RU" u="sng" dirty="0" smtClean="0"/>
              <a:t>:</a:t>
            </a:r>
            <a:r>
              <a:rPr lang="ru-RU" dirty="0"/>
              <a:t> </a:t>
            </a:r>
            <a:r>
              <a:rPr lang="ru-RU" dirty="0" smtClean="0"/>
              <a:t>чаще </a:t>
            </a:r>
            <a:r>
              <a:rPr lang="ru-RU" dirty="0"/>
              <a:t>всего реплики не являются последовательным ответом на </a:t>
            </a:r>
            <a:r>
              <a:rPr lang="ru-RU" dirty="0" smtClean="0"/>
              <a:t>заданный </a:t>
            </a:r>
            <a:r>
              <a:rPr lang="ru-RU" dirty="0"/>
              <a:t>вопрос, а воспроизводят </a:t>
            </a:r>
            <a:r>
              <a:rPr lang="ru-RU" b="1" dirty="0"/>
              <a:t>беспорядочный разговор</a:t>
            </a:r>
            <a:r>
              <a:rPr lang="ru-RU" dirty="0"/>
              <a:t>. Э</a:t>
            </a:r>
            <a:r>
              <a:rPr lang="ru-RU" dirty="0" smtClean="0"/>
              <a:t>то связан</a:t>
            </a:r>
            <a:r>
              <a:rPr lang="ru-RU" dirty="0"/>
              <a:t>н</a:t>
            </a:r>
            <a:r>
              <a:rPr lang="ru-RU" dirty="0" smtClean="0"/>
              <a:t>о </a:t>
            </a:r>
            <a:r>
              <a:rPr lang="ru-RU" dirty="0"/>
              <a:t>не только со стремлением Чехова приблизить разговор в пьесе к </a:t>
            </a:r>
            <a:r>
              <a:rPr lang="ru-RU" b="1" dirty="0"/>
              <a:t>разговорам, которые бывают в реальной жизни</a:t>
            </a:r>
            <a:r>
              <a:rPr lang="ru-RU" dirty="0"/>
              <a:t>, но и </a:t>
            </a:r>
            <a:r>
              <a:rPr lang="ru-RU" dirty="0" smtClean="0"/>
              <a:t>показать то, </a:t>
            </a:r>
            <a:r>
              <a:rPr lang="ru-RU" b="1" dirty="0"/>
              <a:t>что герои не слышат и не слушают друг </a:t>
            </a:r>
            <a:r>
              <a:rPr lang="ru-RU" b="1" dirty="0" smtClean="0"/>
              <a:t>друга.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/>
              <a:t>Главной отличительной чертой произведения является </a:t>
            </a:r>
            <a:r>
              <a:rPr lang="ru-RU" b="1" dirty="0"/>
              <a:t>особый чеховский символизм.</a:t>
            </a:r>
            <a:r>
              <a:rPr lang="ru-RU" dirty="0"/>
              <a:t> Главным, центральным </a:t>
            </a:r>
            <a:r>
              <a:rPr lang="ru-RU" dirty="0" smtClean="0"/>
              <a:t>героем </a:t>
            </a:r>
            <a:r>
              <a:rPr lang="ru-RU" dirty="0"/>
              <a:t>произведения является не персонаж, а </a:t>
            </a:r>
            <a:r>
              <a:rPr lang="ru-RU" b="1" dirty="0"/>
              <a:t>образ вишнёвого </a:t>
            </a:r>
            <a:r>
              <a:rPr lang="ru-RU" b="1" dirty="0" smtClean="0"/>
              <a:t>сада</a:t>
            </a:r>
            <a:r>
              <a:rPr lang="ru-RU" b="1" dirty="0"/>
              <a:t> </a:t>
            </a:r>
            <a:r>
              <a:rPr lang="ru-RU" b="1" dirty="0" smtClean="0"/>
              <a:t>- символ </a:t>
            </a:r>
            <a:r>
              <a:rPr lang="ru-RU" b="1" dirty="0"/>
              <a:t>дворянской России.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926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0ABB1"/>
            </a:gs>
            <a:gs pos="2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" y="0"/>
            <a:ext cx="9134422" cy="198883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50807" y="1844824"/>
            <a:ext cx="5939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0033"/>
                </a:solidFill>
              </a:rPr>
              <a:t>Проблема жанра</a:t>
            </a:r>
            <a:endParaRPr lang="cs-CZ" sz="6000" b="1" dirty="0">
              <a:solidFill>
                <a:srgbClr val="990033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4290" y="2764572"/>
            <a:ext cx="8892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Жанровая природа (</a:t>
            </a:r>
            <a:r>
              <a:rPr lang="cs-CZ" sz="2000" dirty="0" smtClean="0"/>
              <a:t>podstata) </a:t>
            </a:r>
            <a:r>
              <a:rPr lang="ru-RU" sz="2000" dirty="0" smtClean="0"/>
              <a:t>Вишневого сада всегда </a:t>
            </a:r>
            <a:r>
              <a:rPr lang="ru-RU" sz="2000" b="1" dirty="0" smtClean="0"/>
              <a:t>вызывала споры, которые не утихают до сих пор</a:t>
            </a:r>
            <a:r>
              <a:rPr lang="ru-RU" sz="2000" dirty="0" smtClean="0"/>
              <a:t>.</a:t>
            </a:r>
            <a:r>
              <a:rPr lang="cs-CZ" sz="2000" dirty="0" smtClean="0"/>
              <a:t> </a:t>
            </a:r>
            <a:r>
              <a:rPr lang="ru-RU" sz="2000" b="1" u="sng" dirty="0" smtClean="0">
                <a:solidFill>
                  <a:srgbClr val="990033"/>
                </a:solidFill>
              </a:rPr>
              <a:t>Станиславский и Немирович-Данченко </a:t>
            </a:r>
            <a:r>
              <a:rPr lang="ru-RU" sz="2000" dirty="0" smtClean="0"/>
              <a:t>видели в пьесе трагедию. </a:t>
            </a:r>
            <a:r>
              <a:rPr lang="ru-RU" sz="2000" dirty="0"/>
              <a:t>Театр поставил ее как</a:t>
            </a:r>
            <a:r>
              <a:rPr lang="ru-RU" sz="2000" dirty="0" smtClean="0"/>
              <a:t> </a:t>
            </a:r>
            <a:r>
              <a:rPr lang="ru-RU" sz="2000" b="1" dirty="0" smtClean="0"/>
              <a:t>тяжелую драму русской жизни:</a:t>
            </a:r>
            <a:r>
              <a:rPr lang="ru-RU" sz="2000" b="1" dirty="0" smtClean="0">
                <a:solidFill>
                  <a:srgbClr val="CC0066"/>
                </a:solidFill>
              </a:rPr>
              <a:t> </a:t>
            </a:r>
            <a:r>
              <a:rPr lang="ru-RU" sz="2000" b="1" i="1" dirty="0">
                <a:solidFill>
                  <a:srgbClr val="CC0066"/>
                </a:solidFill>
              </a:rPr>
              <a:t>«Это не комедия, это трагедия… Я плакал, как женщина…».</a:t>
            </a:r>
            <a:r>
              <a:rPr lang="ru-RU" sz="2000" dirty="0"/>
              <a:t> </a:t>
            </a:r>
            <a:r>
              <a:rPr lang="ru-RU" sz="2000" b="1" dirty="0">
                <a:solidFill>
                  <a:srgbClr val="990033"/>
                </a:solidFill>
              </a:rPr>
              <a:t>(К.С. Станиславский).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b="1" u="sng" dirty="0" smtClean="0">
                <a:solidFill>
                  <a:srgbClr val="990033"/>
                </a:solidFill>
              </a:rPr>
              <a:t>Чехов</a:t>
            </a:r>
            <a:r>
              <a:rPr lang="ru-RU" sz="2000" dirty="0" smtClean="0"/>
              <a:t> назвал ее </a:t>
            </a:r>
            <a:r>
              <a:rPr lang="ru-RU" sz="2000" b="1" dirty="0" smtClean="0"/>
              <a:t>комедией</a:t>
            </a:r>
            <a:r>
              <a:rPr lang="ru-RU" sz="2000" dirty="0" smtClean="0"/>
              <a:t> а утвер­ждал</a:t>
            </a:r>
            <a:r>
              <a:rPr lang="ru-RU" sz="2000" i="1" dirty="0" smtClean="0">
                <a:solidFill>
                  <a:srgbClr val="CC0066"/>
                </a:solidFill>
              </a:rPr>
              <a:t>: </a:t>
            </a:r>
            <a:r>
              <a:rPr lang="ru-RU" sz="2000" b="1" i="1" u="sng" dirty="0" smtClean="0">
                <a:solidFill>
                  <a:srgbClr val="CC0066"/>
                </a:solidFill>
              </a:rPr>
              <a:t>«Вышла у меня не драма, а комедия, местами даже фарс».</a:t>
            </a:r>
            <a:r>
              <a:rPr lang="ru-RU" sz="2000" b="1" i="1" dirty="0" smtClean="0">
                <a:solidFill>
                  <a:srgbClr val="CC0066"/>
                </a:solidFill>
              </a:rPr>
              <a:t> </a:t>
            </a:r>
            <a:r>
              <a:rPr lang="ru-RU" sz="2000" dirty="0"/>
              <a:t>Чехову казалось, что театр всю пьесу делает не в том тоне; он </a:t>
            </a:r>
            <a:r>
              <a:rPr lang="ru-RU" sz="2000" dirty="0" smtClean="0"/>
              <a:t>говорил, </a:t>
            </a:r>
            <a:r>
              <a:rPr lang="ru-RU" sz="2000" dirty="0"/>
              <a:t>что </a:t>
            </a:r>
            <a:r>
              <a:rPr lang="ru-RU" sz="2000" b="1" dirty="0"/>
              <a:t>написал комедию, а не слезливую драму, </a:t>
            </a:r>
            <a:r>
              <a:rPr lang="ru-RU" sz="2000" dirty="0" smtClean="0"/>
              <a:t>предупреждал</a:t>
            </a:r>
            <a:r>
              <a:rPr lang="cs-CZ" sz="2000" dirty="0" smtClean="0"/>
              <a:t> </a:t>
            </a:r>
            <a:r>
              <a:rPr lang="ru-RU" sz="2000" dirty="0" smtClean="0"/>
              <a:t>(</a:t>
            </a:r>
            <a:r>
              <a:rPr lang="cs-CZ" sz="2000" dirty="0" smtClean="0"/>
              <a:t>upozorňoval)</a:t>
            </a:r>
            <a:r>
              <a:rPr lang="ru-RU" sz="2000" dirty="0" smtClean="0"/>
              <a:t>, </a:t>
            </a:r>
            <a:r>
              <a:rPr lang="ru-RU" sz="2000" dirty="0"/>
              <a:t>что и роль Вари, и роль Лопахина – комические. Но основатели Художественного </a:t>
            </a:r>
            <a:r>
              <a:rPr lang="ru-RU" sz="2000" dirty="0" smtClean="0"/>
              <a:t>театра</a:t>
            </a:r>
            <a:r>
              <a:rPr lang="cs-CZ" sz="2000" dirty="0" smtClean="0"/>
              <a:t> </a:t>
            </a:r>
            <a:r>
              <a:rPr lang="ru-RU" sz="2000" b="1" dirty="0" smtClean="0">
                <a:solidFill>
                  <a:srgbClr val="990033"/>
                </a:solidFill>
              </a:rPr>
              <a:t>Станиславский и Немирович-Данченко</a:t>
            </a:r>
            <a:r>
              <a:rPr lang="ru-RU" sz="2000" b="1" dirty="0">
                <a:solidFill>
                  <a:srgbClr val="990033"/>
                </a:solidFill>
              </a:rPr>
              <a:t>, </a:t>
            </a:r>
            <a:r>
              <a:rPr lang="ru-RU" sz="2000" dirty="0"/>
              <a:t>высоко </a:t>
            </a:r>
            <a:r>
              <a:rPr lang="ru-RU" sz="2000" dirty="0" smtClean="0"/>
              <a:t>оценивали </a:t>
            </a:r>
            <a:r>
              <a:rPr lang="ru-RU" sz="2000" dirty="0"/>
              <a:t>пьесу, восприняли ее как драму</a:t>
            </a:r>
            <a:r>
              <a:rPr lang="ru-RU" sz="2000" dirty="0" smtClean="0"/>
              <a:t>.</a:t>
            </a:r>
            <a:r>
              <a:rPr lang="ru-RU" sz="2000" b="1" u="sng" dirty="0" smtClean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>
                <a:solidFill>
                  <a:srgbClr val="990033"/>
                </a:solidFill>
              </a:rPr>
              <a:t>М. Горький</a:t>
            </a:r>
            <a:r>
              <a:rPr lang="ru-RU" sz="2000" b="1" dirty="0" smtClean="0">
                <a:solidFill>
                  <a:srgbClr val="990033"/>
                </a:solidFill>
              </a:rPr>
              <a:t> </a:t>
            </a:r>
            <a:r>
              <a:rPr lang="ru-RU" sz="2000" dirty="0" smtClean="0"/>
              <a:t>назвал</a:t>
            </a:r>
            <a:r>
              <a:rPr lang="cs-CZ" sz="2000" dirty="0" smtClean="0"/>
              <a:t> </a:t>
            </a:r>
            <a:r>
              <a:rPr lang="cs-CZ" sz="2000" dirty="0" err="1" smtClean="0"/>
              <a:t>ee</a:t>
            </a:r>
            <a:r>
              <a:rPr lang="ru-RU" sz="2000" dirty="0" smtClean="0"/>
              <a:t> </a:t>
            </a:r>
            <a:r>
              <a:rPr lang="ru-RU" sz="2000" b="1" dirty="0" smtClean="0"/>
              <a:t>лирической комедией</a:t>
            </a:r>
            <a:r>
              <a:rPr lang="ru-RU" sz="2000" dirty="0" smtClean="0"/>
              <a:t>. Нередко пьесу определяют как </a:t>
            </a:r>
            <a:r>
              <a:rPr lang="ru-RU" sz="2000" b="1" dirty="0" smtClean="0"/>
              <a:t>трагикомедию</a:t>
            </a:r>
            <a:r>
              <a:rPr lang="cs-CZ" sz="2000" b="1" dirty="0" smtClean="0"/>
              <a:t> </a:t>
            </a:r>
            <a:r>
              <a:rPr lang="ru-RU" sz="2000" dirty="0" smtClean="0"/>
              <a:t>или</a:t>
            </a:r>
            <a:r>
              <a:rPr lang="ru-RU" sz="2000" b="1" dirty="0" smtClean="0"/>
              <a:t> ироническую трагикомедию. 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646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EF818B"/>
            </a:gs>
            <a:gs pos="3000">
              <a:srgbClr val="990033"/>
            </a:gs>
            <a:gs pos="77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" y="1484784"/>
            <a:ext cx="6581775" cy="1066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990033"/>
                </a:solidFill>
              </a:rPr>
              <a:t>Театральные </a:t>
            </a:r>
            <a:r>
              <a:rPr lang="ru-RU" sz="5400" b="1" dirty="0" smtClean="0">
                <a:solidFill>
                  <a:srgbClr val="990033"/>
                </a:solidFill>
              </a:rPr>
              <a:t/>
            </a:r>
            <a:br>
              <a:rPr lang="ru-RU" sz="5400" b="1" dirty="0" smtClean="0">
                <a:solidFill>
                  <a:srgbClr val="990033"/>
                </a:solidFill>
              </a:rPr>
            </a:br>
            <a:r>
              <a:rPr lang="ru-RU" sz="5400" b="1" dirty="0" smtClean="0">
                <a:solidFill>
                  <a:srgbClr val="990033"/>
                </a:solidFill>
              </a:rPr>
              <a:t>постановки</a:t>
            </a:r>
            <a:r>
              <a:rPr lang="ru-RU" sz="5400" dirty="0">
                <a:solidFill>
                  <a:srgbClr val="990033"/>
                </a:solidFill>
              </a:rPr>
              <a:t/>
            </a:r>
            <a:br>
              <a:rPr lang="ru-RU" sz="5400" dirty="0">
                <a:solidFill>
                  <a:srgbClr val="990033"/>
                </a:solidFill>
              </a:rPr>
            </a:br>
            <a:endParaRPr lang="cs-CZ" sz="5400" dirty="0">
              <a:solidFill>
                <a:srgbClr val="9900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37" y="4337720"/>
            <a:ext cx="2760823" cy="256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eatrkto.pl/upload/large/08b95ce77900099c0b41cc3ad16a8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337720"/>
            <a:ext cx="2987824" cy="256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eatr-live.ru/wp-content/uploads/2013/01/afisha_teatrov_s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4" y="4337720"/>
            <a:ext cx="31595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7504" y="1772816"/>
            <a:ext cx="60486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/>
              <a:t>17 января </a:t>
            </a:r>
            <a:r>
              <a:rPr lang="cs-CZ" sz="2000" dirty="0" smtClean="0"/>
              <a:t>(</a:t>
            </a:r>
            <a:r>
              <a:rPr lang="ru-RU" sz="2000" dirty="0"/>
              <a:t>день рождения </a:t>
            </a:r>
            <a:r>
              <a:rPr lang="ru-RU" sz="2000" dirty="0" smtClean="0"/>
              <a:t>Чехова</a:t>
            </a:r>
            <a:r>
              <a:rPr lang="cs-CZ" sz="2000" dirty="0" smtClean="0"/>
              <a:t>) </a:t>
            </a:r>
            <a:r>
              <a:rPr lang="ru-RU" sz="2000" b="1" dirty="0" smtClean="0"/>
              <a:t>1904 </a:t>
            </a:r>
            <a:r>
              <a:rPr lang="ru-RU" sz="2000" b="1" dirty="0"/>
              <a:t>года</a:t>
            </a:r>
            <a:r>
              <a:rPr lang="ru-RU" sz="2000" dirty="0"/>
              <a:t> состоялась премьера пьесы в </a:t>
            </a:r>
            <a:r>
              <a:rPr lang="ru-RU" sz="2000" b="1" dirty="0">
                <a:solidFill>
                  <a:srgbClr val="990033"/>
                </a:solidFill>
              </a:rPr>
              <a:t>Московском художественном </a:t>
            </a:r>
            <a:r>
              <a:rPr lang="ru-RU" sz="2000" b="1" dirty="0" smtClean="0">
                <a:solidFill>
                  <a:srgbClr val="990033"/>
                </a:solidFill>
              </a:rPr>
              <a:t>театре.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/>
              <a:t>Режиссеры</a:t>
            </a:r>
            <a:r>
              <a:rPr lang="ru-RU" sz="2000" dirty="0"/>
              <a:t> </a:t>
            </a:r>
            <a:r>
              <a:rPr lang="ru-RU" sz="2000" b="1" dirty="0"/>
              <a:t>Станиславский </a:t>
            </a:r>
            <a:r>
              <a:rPr lang="ru-RU" sz="2000" dirty="0"/>
              <a:t>и </a:t>
            </a:r>
            <a:r>
              <a:rPr lang="ru-RU" sz="2000" b="1" dirty="0" smtClean="0"/>
              <a:t>Немирович-Данченко.</a:t>
            </a:r>
            <a:endParaRPr lang="cs-CZ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/>
              <a:t>В Брно пьесу можно видеть в театрах:  </a:t>
            </a:r>
            <a:r>
              <a:rPr lang="cs-CZ" sz="2000" b="1" dirty="0">
                <a:solidFill>
                  <a:srgbClr val="990033"/>
                </a:solidFill>
              </a:rPr>
              <a:t>NÁRODNÍ DIVADLO BRNO, Divadlo Husa na provázku</a:t>
            </a:r>
            <a:r>
              <a:rPr lang="cs-CZ" sz="2000" b="1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990033"/>
                </a:solidFill>
                <a:hlinkClick r:id="rId5"/>
              </a:rPr>
              <a:t>Вишневый сад – демонстрация – Малый театр. </a:t>
            </a:r>
            <a:endParaRPr lang="cs-CZ" sz="2000" b="1" dirty="0">
              <a:solidFill>
                <a:srgbClr val="990033"/>
              </a:solidFill>
            </a:endParaRPr>
          </a:p>
        </p:txBody>
      </p:sp>
      <p:pic>
        <p:nvPicPr>
          <p:cNvPr id="2056" name="Picture 8" descr="http://young.rzd.ru/dbmm/images/41/4080/30427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0"/>
            <a:ext cx="2987824" cy="42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17032" y="610136"/>
            <a:ext cx="51125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/>
              <a:t>Спектакль был подготовлен в отсутствии автора </a:t>
            </a:r>
            <a:r>
              <a:rPr lang="ru-RU" sz="2000" dirty="0" smtClean="0"/>
              <a:t>и </a:t>
            </a:r>
            <a:r>
              <a:rPr lang="ru-RU" sz="2000" b="1" dirty="0" smtClean="0"/>
              <a:t>Чехов был ее постановкой недоволен</a:t>
            </a:r>
            <a:r>
              <a:rPr lang="ru-RU" sz="2000" u="sng" dirty="0" smtClean="0"/>
              <a:t>. </a:t>
            </a:r>
            <a:r>
              <a:rPr lang="ru-RU" sz="2000" u="sng" dirty="0"/>
              <a:t>Н</a:t>
            </a:r>
            <a:r>
              <a:rPr lang="ru-RU" sz="2000" u="sng" dirty="0" smtClean="0"/>
              <a:t>а </a:t>
            </a:r>
            <a:r>
              <a:rPr lang="ru-RU" sz="2000" u="sng" dirty="0"/>
              <a:t>другой день после </a:t>
            </a:r>
            <a:r>
              <a:rPr lang="ru-RU" sz="2000" u="sng" dirty="0" smtClean="0"/>
              <a:t>премьеры писал </a:t>
            </a:r>
            <a:r>
              <a:rPr lang="ru-RU" sz="2000" u="sng" dirty="0"/>
              <a:t>И. Л. Щеглову </a:t>
            </a:r>
            <a:r>
              <a:rPr lang="ru-RU" sz="2000" u="sng" dirty="0" smtClean="0"/>
              <a:t>:</a:t>
            </a:r>
            <a:r>
              <a:rPr lang="ru-RU" sz="2000" dirty="0" smtClean="0"/>
              <a:t> </a:t>
            </a:r>
            <a:r>
              <a:rPr lang="ru-RU" sz="2000" b="1" i="1" dirty="0">
                <a:solidFill>
                  <a:srgbClr val="CC0066"/>
                </a:solidFill>
              </a:rPr>
              <a:t>«Вчера шла моя пьеса, настроение поэтому у меня неважное</a:t>
            </a:r>
            <a:r>
              <a:rPr lang="ru-RU" sz="2000" b="1" i="1" dirty="0" smtClean="0">
                <a:solidFill>
                  <a:srgbClr val="CC0066"/>
                </a:solidFill>
              </a:rPr>
              <a:t>»</a:t>
            </a:r>
            <a:r>
              <a:rPr lang="ru-RU" sz="2000" dirty="0" smtClean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Игра </a:t>
            </a:r>
            <a:r>
              <a:rPr lang="ru-RU" sz="2000" dirty="0"/>
              <a:t>актеров представлялась ему </a:t>
            </a:r>
            <a:r>
              <a:rPr lang="ru-RU" sz="2000" b="1" dirty="0" smtClean="0"/>
              <a:t>«растерянной </a:t>
            </a:r>
            <a:r>
              <a:rPr lang="cs-CZ" sz="2000" dirty="0" smtClean="0"/>
              <a:t>(bezradnou)</a:t>
            </a:r>
            <a:r>
              <a:rPr lang="ru-RU" sz="2000" dirty="0" smtClean="0"/>
              <a:t> </a:t>
            </a:r>
            <a:r>
              <a:rPr lang="ru-RU" sz="2000" b="1" dirty="0" smtClean="0"/>
              <a:t>и неяркой</a:t>
            </a:r>
            <a:r>
              <a:rPr lang="cs-CZ" sz="2000" b="1" dirty="0" smtClean="0"/>
              <a:t> </a:t>
            </a:r>
            <a:r>
              <a:rPr lang="ru-RU" sz="2000" dirty="0" smtClean="0"/>
              <a:t>(</a:t>
            </a:r>
            <a:r>
              <a:rPr lang="cs-CZ" sz="2000" dirty="0" smtClean="0"/>
              <a:t>nevýraznou)</a:t>
            </a:r>
            <a:r>
              <a:rPr lang="ru-RU" sz="2000" b="1" dirty="0" smtClean="0"/>
              <a:t>».</a:t>
            </a:r>
            <a:r>
              <a:rPr lang="ru-RU" sz="2000" dirty="0"/>
              <a:t> 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C0066"/>
                </a:solidFill>
              </a:rPr>
              <a:t>Станиславский (режиссер)</a:t>
            </a:r>
            <a:r>
              <a:rPr lang="ru-RU" sz="2000" dirty="0" smtClean="0"/>
              <a:t> </a:t>
            </a:r>
            <a:r>
              <a:rPr lang="ru-RU" sz="2000" dirty="0"/>
              <a:t>вспоминал о том, что спектакль </a:t>
            </a:r>
            <a:r>
              <a:rPr lang="ru-RU" sz="2000" dirty="0" smtClean="0"/>
              <a:t>налаживался (</a:t>
            </a:r>
            <a:r>
              <a:rPr lang="cs-CZ" sz="2000" dirty="0" smtClean="0"/>
              <a:t>zlepšoval)</a:t>
            </a:r>
            <a:r>
              <a:rPr lang="ru-RU" sz="2000" dirty="0" smtClean="0"/>
              <a:t> </a:t>
            </a:r>
            <a:r>
              <a:rPr lang="ru-RU" sz="2000" dirty="0"/>
              <a:t>трудно. 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CC0066"/>
                </a:solidFill>
              </a:rPr>
              <a:t>Немирович-Данченко (режиссер)</a:t>
            </a:r>
            <a:r>
              <a:rPr lang="ru-RU" sz="2000" dirty="0" smtClean="0"/>
              <a:t> </a:t>
            </a:r>
            <a:r>
              <a:rPr lang="ru-RU" sz="2000" dirty="0"/>
              <a:t>тоже отмечал, что пьеса дошла до зрителя не </a:t>
            </a:r>
            <a:r>
              <a:rPr lang="ru-RU" sz="2000" dirty="0" smtClean="0"/>
              <a:t>сразу</a:t>
            </a:r>
            <a:r>
              <a:rPr lang="ru-RU" sz="2000" b="1" dirty="0" smtClean="0"/>
              <a:t>. Пьеса не произошла с авторским замыслом.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990033"/>
                </a:solidFill>
                <a:hlinkClick r:id="rId2"/>
              </a:rPr>
              <a:t>Вишневый </a:t>
            </a:r>
            <a:r>
              <a:rPr lang="ru-RU" sz="2000" b="1" dirty="0">
                <a:solidFill>
                  <a:srgbClr val="990033"/>
                </a:solidFill>
                <a:hlinkClick r:id="rId2"/>
              </a:rPr>
              <a:t>сад – демонстрация – Малый театр. </a:t>
            </a:r>
            <a:endParaRPr lang="cs-CZ" sz="2000" b="1" dirty="0" smtClean="0">
              <a:solidFill>
                <a:srgbClr val="990033"/>
              </a:solidFill>
            </a:endParaRPr>
          </a:p>
          <a:p>
            <a:pPr algn="just"/>
            <a:endParaRPr lang="cs-CZ" sz="2000" b="1" dirty="0">
              <a:solidFill>
                <a:srgbClr val="990033"/>
              </a:solidFill>
            </a:endParaRPr>
          </a:p>
          <a:p>
            <a:endParaRPr lang="cs-CZ" sz="2000" dirty="0"/>
          </a:p>
        </p:txBody>
      </p:sp>
      <p:pic>
        <p:nvPicPr>
          <p:cNvPr id="1028" name="Picture 4" descr="http://ic.pics.livejournal.com/n_ewser/14699559/183305/183305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600400" cy="24188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5" y="3538467"/>
            <a:ext cx="3622837" cy="25076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EF818B"/>
            </a:gs>
            <a:gs pos="3000">
              <a:srgbClr val="990033"/>
            </a:gs>
            <a:gs pos="62000">
              <a:srgbClr val="D3E7BE"/>
            </a:gs>
            <a:gs pos="29000">
              <a:schemeClr val="bg1">
                <a:lumMod val="95000"/>
              </a:schemeClr>
            </a:gs>
            <a:gs pos="77000">
              <a:srgbClr val="92D05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88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969036" y="188640"/>
            <a:ext cx="5214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Критика пьесы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4658" y="2492896"/>
            <a:ext cx="87236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И. А. Бунин в своих воспоминаниях об А. П. Чехове писал в «</a:t>
            </a:r>
            <a:r>
              <a:rPr lang="ru-RU" sz="2000" dirty="0" smtClean="0"/>
              <a:t>Автобиографических заметках</a:t>
            </a:r>
            <a:r>
              <a:rPr lang="ru-RU" sz="2000" dirty="0"/>
              <a:t>»: </a:t>
            </a:r>
            <a:r>
              <a:rPr lang="ru-RU" sz="2000" b="1" i="1" dirty="0" smtClean="0">
                <a:solidFill>
                  <a:srgbClr val="CC0066"/>
                </a:solidFill>
              </a:rPr>
              <a:t>«</a:t>
            </a:r>
            <a:r>
              <a:rPr lang="ru-RU" sz="2000" b="1" i="1" dirty="0">
                <a:solidFill>
                  <a:srgbClr val="CC0066"/>
                </a:solidFill>
              </a:rPr>
              <a:t> </a:t>
            </a:r>
            <a:r>
              <a:rPr lang="ru-RU" sz="2000" b="1" i="1" dirty="0" smtClean="0">
                <a:solidFill>
                  <a:srgbClr val="CC0066"/>
                </a:solidFill>
              </a:rPr>
              <a:t>нигде </a:t>
            </a:r>
            <a:r>
              <a:rPr lang="ru-RU" sz="2000" b="1" i="1" dirty="0">
                <a:solidFill>
                  <a:srgbClr val="CC0066"/>
                </a:solidFill>
              </a:rPr>
              <a:t>не было в России садов сплошь вишневых: в помещичьих садах бывали только части садов, иногда даже очень пространные, где росли </a:t>
            </a:r>
            <a:r>
              <a:rPr lang="ru-RU" sz="2000" b="1" i="1" dirty="0" smtClean="0">
                <a:solidFill>
                  <a:srgbClr val="CC0066"/>
                </a:solidFill>
              </a:rPr>
              <a:t>вишни».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Невероятно </a:t>
            </a:r>
            <a:r>
              <a:rPr lang="ru-RU" sz="2000" dirty="0"/>
              <a:t>к тому же, что Лопахин приказал рубить эти доходные деревья с таким глупым нетерпением, не </a:t>
            </a:r>
            <a:r>
              <a:rPr lang="ru-RU" sz="2000" dirty="0" smtClean="0"/>
              <a:t>дал их </a:t>
            </a:r>
            <a:r>
              <a:rPr lang="ru-RU" sz="2000" dirty="0"/>
              <a:t>бывшей владелице даже выехать из дому: рубить так поспешно понадобилось Лопахину, очевидно лишь затем, что Чехов хотел дать возможность зрителям Художественного театра услыхать стук топоров, воочию увидеть гибель дворянской жизни, а Фирсу сказать под занавес: </a:t>
            </a:r>
            <a:r>
              <a:rPr lang="ru-RU" sz="2000" b="1" i="1" dirty="0">
                <a:solidFill>
                  <a:srgbClr val="CC0066"/>
                </a:solidFill>
              </a:rPr>
              <a:t>„Человека забыли</a:t>
            </a:r>
            <a:r>
              <a:rPr lang="ru-RU" sz="2000" b="1" i="1" dirty="0" smtClean="0">
                <a:solidFill>
                  <a:srgbClr val="CC0066"/>
                </a:solidFill>
              </a:rPr>
              <a:t>…“. «Чехов </a:t>
            </a:r>
            <a:r>
              <a:rPr lang="ru-RU" sz="2000" b="1" i="1" dirty="0">
                <a:solidFill>
                  <a:srgbClr val="CC0066"/>
                </a:solidFill>
              </a:rPr>
              <a:t>не знал усадеб, не было таких садов</a:t>
            </a:r>
            <a:r>
              <a:rPr lang="ru-RU" sz="2000" b="1" i="1" dirty="0" smtClean="0">
                <a:solidFill>
                  <a:srgbClr val="CC0066"/>
                </a:solidFill>
              </a:rPr>
              <a:t>»</a:t>
            </a:r>
            <a:r>
              <a:rPr lang="ru-RU" sz="2000" b="1" i="1" baseline="30000" dirty="0">
                <a:solidFill>
                  <a:srgbClr val="CC0066"/>
                </a:solidFill>
              </a:rPr>
              <a:t>.</a:t>
            </a:r>
            <a:endParaRPr lang="cs-CZ" sz="2000" b="1" i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01147" y="120530"/>
            <a:ext cx="3188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0033"/>
                </a:solidFill>
              </a:rPr>
              <a:t>Вопросы</a:t>
            </a:r>
            <a:endParaRPr lang="cs-CZ" sz="6000" b="1" dirty="0">
              <a:solidFill>
                <a:srgbClr val="990033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414550" y="1166421"/>
            <a:ext cx="5002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dirty="0" smtClean="0"/>
              <a:t>Который из персонажей является самым отрицательным?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76812" y="2768190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C0066"/>
                </a:solidFill>
              </a:rPr>
              <a:t>Лопахин.</a:t>
            </a:r>
            <a:endParaRPr lang="cs-CZ" sz="3200" dirty="0">
              <a:solidFill>
                <a:srgbClr val="CC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3352965"/>
            <a:ext cx="4014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Что случилось с вишневым садом?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51520" y="4470526"/>
            <a:ext cx="42484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C0066"/>
                </a:solidFill>
              </a:rPr>
              <a:t>Был продан. Купил его </a:t>
            </a:r>
            <a:r>
              <a:rPr lang="ru-RU" sz="3200" b="1" dirty="0" smtClean="0">
                <a:solidFill>
                  <a:srgbClr val="CC0066"/>
                </a:solidFill>
              </a:rPr>
              <a:t>Лопахин</a:t>
            </a:r>
            <a:r>
              <a:rPr lang="ru-RU" sz="3200" dirty="0" smtClean="0">
                <a:solidFill>
                  <a:srgbClr val="CC0066"/>
                </a:solidFill>
              </a:rPr>
              <a:t>. После продажи был вырублен.</a:t>
            </a:r>
            <a:endParaRPr lang="cs-CZ" sz="32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F818B"/>
            </a:gs>
            <a:gs pos="5000">
              <a:srgbClr val="990033"/>
            </a:gs>
            <a:gs pos="76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5"/>
            <a:ext cx="3995936" cy="68605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3378" y="188640"/>
            <a:ext cx="8741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Вишневый сад - действие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52981" y="1204303"/>
            <a:ext cx="495893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пьесе Чехова Вишневый </a:t>
            </a:r>
            <a:r>
              <a:rPr lang="ru-RU" sz="2000" dirty="0" smtClean="0"/>
              <a:t>сад</a:t>
            </a:r>
            <a:r>
              <a:rPr lang="ru-RU" sz="2000" dirty="0"/>
              <a:t> писатель описывает имение помещицы Любови </a:t>
            </a:r>
            <a:r>
              <a:rPr lang="ru-RU" sz="2000" b="1" dirty="0"/>
              <a:t>Раневской,</a:t>
            </a:r>
            <a:r>
              <a:rPr lang="ru-RU" sz="2000" dirty="0"/>
              <a:t> в котором цветет прекрасный вишневый сад. Но прекрасное будущее этого великолепия не так безоблачно и сад вскоре должен быть продан за долги.</a:t>
            </a:r>
          </a:p>
          <a:p>
            <a:pPr algn="just"/>
            <a:r>
              <a:rPr lang="ru-RU" sz="2000" dirty="0"/>
              <a:t>Раневская и ее дочь пребывали долгое время за границей, в имении жил ее брат Леонид </a:t>
            </a:r>
            <a:r>
              <a:rPr lang="ru-RU" sz="2000" b="1" dirty="0"/>
              <a:t>Гаев</a:t>
            </a:r>
            <a:r>
              <a:rPr lang="ru-RU" sz="2000" dirty="0"/>
              <a:t> с приемной дочерью </a:t>
            </a:r>
            <a:r>
              <a:rPr lang="ru-RU" sz="2000" b="1" dirty="0"/>
              <a:t>Варей</a:t>
            </a:r>
            <a:r>
              <a:rPr lang="ru-RU" sz="2000" dirty="0"/>
              <a:t>. И вот Раневская возвращается на родину, где на станции ее </a:t>
            </a:r>
            <a:r>
              <a:rPr lang="ru-RU" sz="2000" dirty="0" smtClean="0"/>
              <a:t>встречают родственики. Вскоре </a:t>
            </a:r>
            <a:r>
              <a:rPr lang="ru-RU" sz="2000" dirty="0"/>
              <a:t>Любовь Андреевна узнает о </a:t>
            </a:r>
            <a:r>
              <a:rPr lang="ru-RU" sz="2000" dirty="0" smtClean="0"/>
              <a:t>беде (</a:t>
            </a:r>
            <a:r>
              <a:rPr lang="cs-CZ" sz="2000" dirty="0" smtClean="0"/>
              <a:t>neštěstí)</a:t>
            </a:r>
            <a:r>
              <a:rPr lang="ru-RU" sz="2000" dirty="0" smtClean="0"/>
              <a:t>, </a:t>
            </a:r>
            <a:r>
              <a:rPr lang="ru-RU" sz="2000" dirty="0"/>
              <a:t>что имение должно быть продано. Раневская и Аня начинают делать все, чтобы имение осталось в их владении! Так, </a:t>
            </a:r>
            <a:r>
              <a:rPr lang="ru-RU" sz="2000" dirty="0" smtClean="0"/>
              <a:t>Раневская </a:t>
            </a:r>
            <a:r>
              <a:rPr lang="ru-RU" sz="2000" dirty="0"/>
              <a:t>просит у </a:t>
            </a:r>
            <a:r>
              <a:rPr lang="ru-RU" sz="2000" b="1" dirty="0"/>
              <a:t>Лопахина </a:t>
            </a:r>
            <a:r>
              <a:rPr lang="ru-RU" sz="2000" dirty="0"/>
              <a:t>денег, а </a:t>
            </a:r>
            <a:r>
              <a:rPr lang="ru-RU" sz="2000" b="1" dirty="0"/>
              <a:t>Аня </a:t>
            </a:r>
            <a:r>
              <a:rPr lang="ru-RU" sz="2000" dirty="0"/>
              <a:t>едет в Ярославль.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9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A03758"/>
            </a:gs>
            <a:gs pos="0">
              <a:srgbClr val="990033"/>
            </a:gs>
            <a:gs pos="45000">
              <a:srgbClr val="EF818B"/>
            </a:gs>
            <a:gs pos="76000">
              <a:schemeClr val="bg1"/>
            </a:gs>
            <a:gs pos="100000">
              <a:srgbClr val="92D05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644008" y="26843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990033"/>
                </a:solidFill>
              </a:rPr>
              <a:t>Вопросы:</a:t>
            </a:r>
            <a:endParaRPr lang="cs-CZ" sz="5400" b="1" dirty="0">
              <a:solidFill>
                <a:srgbClr val="990033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70821" y="1449681"/>
            <a:ext cx="5598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3200" b="1" dirty="0" smtClean="0"/>
              <a:t>Кто написал Вишневый сад?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63992" y="2810095"/>
            <a:ext cx="3536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3200" b="1" dirty="0" smtClean="0"/>
              <a:t>Какой </a:t>
            </a:r>
            <a:r>
              <a:rPr lang="ru-RU" sz="3200" b="1" dirty="0"/>
              <a:t>э</a:t>
            </a:r>
            <a:r>
              <a:rPr lang="ru-RU" sz="3200" b="1" dirty="0" smtClean="0"/>
              <a:t>то жанр?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81991" y="1946038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990033"/>
                </a:solidFill>
              </a:rPr>
              <a:t>Антон Павлович Чехов</a:t>
            </a:r>
            <a:endParaRPr lang="cs-CZ" sz="3600" dirty="0">
              <a:solidFill>
                <a:srgbClr val="990033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81991" y="3394870"/>
            <a:ext cx="5972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990033"/>
                </a:solidFill>
              </a:rPr>
              <a:t>Э</a:t>
            </a:r>
            <a:r>
              <a:rPr lang="ru-RU" sz="3600" dirty="0" smtClean="0">
                <a:solidFill>
                  <a:srgbClr val="990033"/>
                </a:solidFill>
              </a:rPr>
              <a:t>то лирическая пьеса – комедия в четырех действиях.</a:t>
            </a:r>
            <a:endParaRPr lang="cs-CZ" sz="3600" dirty="0">
              <a:solidFill>
                <a:srgbClr val="990033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3276"/>
            <a:ext cx="536408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 вот наступает 22 августа – день торгов, когда имение должно уйти по аукциону. А в это время тут </a:t>
            </a:r>
            <a:r>
              <a:rPr lang="ru-RU" sz="2000" dirty="0" smtClean="0"/>
              <a:t>отмечается праздник </a:t>
            </a:r>
            <a:r>
              <a:rPr lang="ru-RU" sz="2000" dirty="0"/>
              <a:t>с </a:t>
            </a:r>
            <a:r>
              <a:rPr lang="ru-RU" sz="2000" dirty="0" smtClean="0"/>
              <a:t>еврейским (</a:t>
            </a:r>
            <a:r>
              <a:rPr lang="cs-CZ" sz="2000" dirty="0" smtClean="0"/>
              <a:t>židovským)</a:t>
            </a:r>
            <a:r>
              <a:rPr lang="ru-RU" sz="2000" dirty="0" smtClean="0"/>
              <a:t> </a:t>
            </a:r>
            <a:r>
              <a:rPr lang="ru-RU" sz="2000" dirty="0"/>
              <a:t>оркестром. Раневская узнает, что ярославская тетка все-таки выслала им на выкуп имения 15 тысяч, но их не хватило. Петя </a:t>
            </a:r>
            <a:r>
              <a:rPr lang="ru-RU" sz="2000" b="1" dirty="0"/>
              <a:t>Трофимов</a:t>
            </a:r>
            <a:r>
              <a:rPr lang="ru-RU" sz="2000" dirty="0"/>
              <a:t> начинает успокаивать тетку: «</a:t>
            </a:r>
            <a:r>
              <a:rPr lang="ru-RU" sz="2000" i="1" dirty="0"/>
              <a:t>не в саде счастье»</a:t>
            </a:r>
            <a:r>
              <a:rPr lang="ru-RU" sz="2000" dirty="0"/>
              <a:t>, - говорит он, но Раневская говорит ему о том, что смысла в жизни нет без ее любимого вишневого сада</a:t>
            </a:r>
            <a:r>
              <a:rPr lang="ru-RU" sz="2000" dirty="0" smtClean="0"/>
              <a:t>.</a:t>
            </a:r>
            <a:r>
              <a:rPr lang="cs-CZ" sz="2000" dirty="0" smtClean="0"/>
              <a:t> </a:t>
            </a:r>
            <a:r>
              <a:rPr lang="ru-RU" sz="2000" dirty="0" smtClean="0"/>
              <a:t>Ведь она здесь выросла, прожила свое детсво.</a:t>
            </a:r>
            <a:endParaRPr lang="ru-RU" sz="2000" dirty="0"/>
          </a:p>
          <a:p>
            <a:pPr algn="just"/>
            <a:r>
              <a:rPr lang="ru-RU" sz="2000" dirty="0"/>
              <a:t>Наконец в имении появляются Гаев и Лопахин. Сразу выясняется, что их имение </a:t>
            </a:r>
            <a:r>
              <a:rPr lang="ru-RU" sz="2000" dirty="0" smtClean="0"/>
              <a:t>выкупил Лопахин</a:t>
            </a:r>
            <a:r>
              <a:rPr lang="ru-RU" sz="2000" dirty="0"/>
              <a:t>, знакомый купец Раневской. После продажи сада Гаев и Раневская </a:t>
            </a:r>
            <a:r>
              <a:rPr lang="ru-RU" sz="2000" dirty="0" smtClean="0"/>
              <a:t>даже повеселели, ведь</a:t>
            </a:r>
            <a:r>
              <a:rPr lang="ru-RU" sz="2000" dirty="0"/>
              <a:t> теперь душа не болит о беспокойном хозяйстве имения.</a:t>
            </a:r>
          </a:p>
          <a:p>
            <a:pPr algn="just"/>
            <a:r>
              <a:rPr lang="ru-RU" sz="2000" dirty="0"/>
              <a:t>Раневская едет жить в Париж на деньги, присланные ее теткой. Все разъехались и только слышен звук топора, </a:t>
            </a:r>
            <a:r>
              <a:rPr lang="ru-RU" sz="2000" dirty="0" smtClean="0"/>
              <a:t>который вырубает </a:t>
            </a:r>
            <a:r>
              <a:rPr lang="ru-RU" sz="2000" dirty="0"/>
              <a:t>прекрасный вишневый сад.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0"/>
            <a:ext cx="3779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55576" y="4501318"/>
            <a:ext cx="81035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EF818B"/>
                </a:solidFill>
              </a:rPr>
              <a:t>Спасибо за внимание</a:t>
            </a:r>
            <a:endParaRPr lang="cs-CZ" sz="6600" b="1" dirty="0">
              <a:solidFill>
                <a:srgbClr val="EF81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F818B"/>
            </a:gs>
            <a:gs pos="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503339" cy="6858000"/>
          </a:xfr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51520" y="18864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ru-RU" sz="6000" b="1" dirty="0" smtClean="0">
                <a:solidFill>
                  <a:srgbClr val="990033"/>
                </a:solidFill>
              </a:rPr>
              <a:t>Антон Павлович Чехов</a:t>
            </a:r>
            <a:endParaRPr lang="cs-CZ" sz="6000" b="1" dirty="0">
              <a:solidFill>
                <a:srgbClr val="990033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1255441"/>
            <a:ext cx="42957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Антон Павлович </a:t>
            </a:r>
            <a:r>
              <a:rPr lang="ru-RU" sz="2000" dirty="0" smtClean="0"/>
              <a:t>Чехов – классик мировой литературы, великий русский писатель, один из самых известных драматургов мира и реформатор русского театра. По профессии врач.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Р</a:t>
            </a:r>
            <a:r>
              <a:rPr lang="ru-RU" sz="2000" dirty="0" smtClean="0"/>
              <a:t>одился </a:t>
            </a:r>
            <a:r>
              <a:rPr lang="ru-RU" sz="2000" b="1" dirty="0" smtClean="0"/>
              <a:t>17 </a:t>
            </a:r>
            <a:r>
              <a:rPr lang="cs-CZ" sz="2000" b="1" dirty="0" smtClean="0"/>
              <a:t> </a:t>
            </a:r>
            <a:r>
              <a:rPr lang="ru-RU" sz="2000" b="1" dirty="0" smtClean="0"/>
              <a:t>января </a:t>
            </a:r>
            <a:r>
              <a:rPr lang="ru-RU" sz="2000" b="1" dirty="0"/>
              <a:t>1860 </a:t>
            </a:r>
            <a:r>
              <a:rPr lang="ru-RU" sz="2000" dirty="0"/>
              <a:t>года в </a:t>
            </a:r>
            <a:r>
              <a:rPr lang="ru-RU" sz="2000" dirty="0" smtClean="0"/>
              <a:t>Таганроге</a:t>
            </a:r>
            <a:r>
              <a:rPr lang="cs-CZ" sz="2000" dirty="0" smtClean="0"/>
              <a:t> v </a:t>
            </a:r>
            <a:r>
              <a:rPr lang="ru-RU" sz="2000" dirty="0" smtClean="0"/>
              <a:t>семье купца.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/>
              <a:t>Его произведения переведены более чем на </a:t>
            </a:r>
            <a:r>
              <a:rPr lang="ru-RU" sz="2000" b="1" dirty="0"/>
              <a:t>100 языков</a:t>
            </a:r>
            <a:r>
              <a:rPr lang="ru-RU" sz="2000" b="1" dirty="0" smtClean="0"/>
              <a:t>.</a:t>
            </a:r>
            <a:r>
              <a:rPr lang="ru-RU" sz="2000" b="1" dirty="0"/>
              <a:t> </a:t>
            </a:r>
            <a:r>
              <a:rPr lang="ru-RU" sz="2000" dirty="0"/>
              <a:t>Его пьесы, в особенности </a:t>
            </a:r>
            <a:r>
              <a:rPr lang="ru-RU" sz="2000" b="1" i="1" dirty="0" smtClean="0"/>
              <a:t>«</a:t>
            </a:r>
            <a:r>
              <a:rPr lang="ru-RU" sz="2000" b="1" i="1" u="sng" dirty="0" smtClean="0"/>
              <a:t>Чайка</a:t>
            </a:r>
            <a:r>
              <a:rPr lang="ru-RU" sz="2000" b="1" i="1" dirty="0" smtClean="0"/>
              <a:t>», «</a:t>
            </a:r>
            <a:r>
              <a:rPr lang="ru-RU" sz="2000" b="1" i="1" u="sng" dirty="0" smtClean="0"/>
              <a:t>Три сестры</a:t>
            </a:r>
            <a:r>
              <a:rPr lang="ru-RU" sz="2000" b="1" i="1" dirty="0" smtClean="0"/>
              <a:t>» </a:t>
            </a:r>
            <a:r>
              <a:rPr lang="ru-RU" sz="2000" b="1" i="1" dirty="0"/>
              <a:t>и </a:t>
            </a:r>
            <a:r>
              <a:rPr lang="ru-RU" sz="2000" b="1" i="1" dirty="0" smtClean="0"/>
              <a:t>«</a:t>
            </a:r>
            <a:r>
              <a:rPr lang="ru-RU" sz="2000" b="1" i="1" u="sng" dirty="0" smtClean="0"/>
              <a:t>Вишневый сад</a:t>
            </a:r>
            <a:r>
              <a:rPr lang="ru-RU" sz="2000" b="1" i="1" dirty="0" smtClean="0"/>
              <a:t>», </a:t>
            </a:r>
            <a:r>
              <a:rPr lang="ru-RU" sz="2000" dirty="0" smtClean="0"/>
              <a:t>ставятся </a:t>
            </a:r>
            <a:r>
              <a:rPr lang="ru-RU" sz="2000" dirty="0"/>
              <a:t>во многих театрах </a:t>
            </a:r>
            <a:r>
              <a:rPr lang="ru-RU" sz="2000" dirty="0" smtClean="0"/>
              <a:t>мира</a:t>
            </a:r>
            <a:r>
              <a:rPr lang="cs-CZ" sz="2000" dirty="0" smtClean="0"/>
              <a:t> </a:t>
            </a:r>
            <a:r>
              <a:rPr lang="ru-RU" sz="2000" dirty="0"/>
              <a:t>более </a:t>
            </a:r>
            <a:r>
              <a:rPr lang="ru-RU" sz="2000" b="1" dirty="0"/>
              <a:t>ста лет </a:t>
            </a:r>
            <a:r>
              <a:rPr lang="ru-RU" sz="2000" dirty="0" smtClean="0"/>
              <a:t>.</a:t>
            </a:r>
            <a:r>
              <a:rPr lang="ru-RU" sz="2000" dirty="0"/>
              <a:t> За 25 лет творчества Чехов создал около </a:t>
            </a:r>
            <a:r>
              <a:rPr lang="ru-RU" sz="2000" b="1" dirty="0"/>
              <a:t>900 </a:t>
            </a:r>
            <a:r>
              <a:rPr lang="ru-RU" sz="2000" dirty="0"/>
              <a:t>различных </a:t>
            </a:r>
            <a:r>
              <a:rPr lang="ru-RU" sz="2000" dirty="0" smtClean="0"/>
              <a:t>произведений.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776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EF818B"/>
            </a:gs>
            <a:gs pos="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707904" y="1052736"/>
            <a:ext cx="5256584" cy="5805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К</a:t>
            </a:r>
            <a:r>
              <a:rPr lang="ru-RU" sz="2000" dirty="0" smtClean="0">
                <a:solidFill>
                  <a:schemeClr val="tx1"/>
                </a:solidFill>
              </a:rPr>
              <a:t>р</a:t>
            </a:r>
            <a:r>
              <a:rPr lang="ru-RU" sz="2000" dirty="0" smtClean="0"/>
              <a:t>оме Чехова, </a:t>
            </a:r>
            <a:r>
              <a:rPr lang="ru-RU" sz="2000" dirty="0"/>
              <a:t>было еще </a:t>
            </a:r>
            <a:r>
              <a:rPr lang="ru-RU" sz="2000" b="1" dirty="0"/>
              <a:t>5 детей </a:t>
            </a:r>
            <a:r>
              <a:rPr lang="ru-RU" sz="2000" dirty="0"/>
              <a:t>– четыре брата и сестра</a:t>
            </a:r>
            <a:r>
              <a:rPr lang="ru-RU" sz="2000" dirty="0" smtClean="0"/>
              <a:t>. В </a:t>
            </a:r>
            <a:r>
              <a:rPr lang="ru-RU" sz="2000" dirty="0"/>
              <a:t>будние дни после школы братья сторожили </a:t>
            </a:r>
            <a:r>
              <a:rPr lang="ru-RU" sz="2000" dirty="0" smtClean="0"/>
              <a:t>лавку (</a:t>
            </a:r>
            <a:r>
              <a:rPr lang="cs-CZ" sz="2000" dirty="0" smtClean="0"/>
              <a:t>obchůdek)</a:t>
            </a:r>
            <a:r>
              <a:rPr lang="ru-RU" sz="2000" dirty="0" smtClean="0"/>
              <a:t> </a:t>
            </a:r>
            <a:r>
              <a:rPr lang="ru-RU" sz="2000" dirty="0"/>
              <a:t>отца, а в 5 часов утра каждый день вставали петь в церковном хоре. </a:t>
            </a:r>
            <a:r>
              <a:rPr lang="ru-RU" sz="2000" u="sng" dirty="0"/>
              <a:t>Как говорил сам Чехов</a:t>
            </a:r>
            <a:r>
              <a:rPr lang="ru-RU" sz="2000" u="sng" dirty="0" smtClean="0"/>
              <a:t>:</a:t>
            </a:r>
            <a:endParaRPr lang="cs-CZ" sz="2000" u="sng" dirty="0" smtClean="0"/>
          </a:p>
          <a:p>
            <a:pPr marL="0" indent="0" algn="just">
              <a:buNone/>
            </a:pPr>
            <a:r>
              <a:rPr lang="ru-RU" sz="2000" i="1" dirty="0" smtClean="0">
                <a:solidFill>
                  <a:srgbClr val="CC0066"/>
                </a:solidFill>
              </a:rPr>
              <a:t> </a:t>
            </a:r>
            <a:r>
              <a:rPr lang="ru-RU" sz="2000" b="1" i="1" dirty="0">
                <a:solidFill>
                  <a:srgbClr val="CC0066"/>
                </a:solidFill>
              </a:rPr>
              <a:t>«В детстве у меня не было детства</a:t>
            </a:r>
            <a:r>
              <a:rPr lang="ru-RU" sz="2000" b="1" i="1" dirty="0" smtClean="0">
                <a:solidFill>
                  <a:srgbClr val="CC0066"/>
                </a:solidFill>
              </a:rPr>
              <a:t>». </a:t>
            </a:r>
            <a:r>
              <a:rPr lang="ru-RU" sz="2000" dirty="0"/>
              <a:t>У</a:t>
            </a:r>
            <a:r>
              <a:rPr lang="ru-RU" sz="2000" dirty="0" smtClean="0"/>
              <a:t>чился </a:t>
            </a:r>
            <a:r>
              <a:rPr lang="ru-RU" sz="2000" dirty="0"/>
              <a:t>в </a:t>
            </a:r>
            <a:r>
              <a:rPr lang="ru-RU" sz="2000" b="1" dirty="0"/>
              <a:t>Таганрогской </a:t>
            </a:r>
            <a:r>
              <a:rPr lang="ru-RU" sz="2000" b="1" dirty="0" smtClean="0"/>
              <a:t>гимназии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здесь начались </a:t>
            </a:r>
            <a:r>
              <a:rPr lang="ru-RU" sz="2000" dirty="0" smtClean="0"/>
              <a:t>его </a:t>
            </a:r>
            <a:r>
              <a:rPr lang="ru-RU" sz="2000" b="1" dirty="0" smtClean="0"/>
              <a:t>первые литературные и сценичекие опыты</a:t>
            </a:r>
            <a:r>
              <a:rPr lang="ru-RU" sz="2000" dirty="0" smtClean="0"/>
              <a:t>. </a:t>
            </a:r>
          </a:p>
          <a:p>
            <a:pPr marL="0" indent="0" algn="just">
              <a:buNone/>
            </a:pPr>
            <a:r>
              <a:rPr lang="ru-RU" sz="2000" dirty="0" smtClean="0"/>
              <a:t>Издавал </a:t>
            </a:r>
            <a:r>
              <a:rPr lang="ru-RU" sz="2000" dirty="0"/>
              <a:t>юмористические </a:t>
            </a:r>
            <a:r>
              <a:rPr lang="ru-RU" sz="2000" dirty="0" smtClean="0"/>
              <a:t>журналы, писал </a:t>
            </a:r>
            <a:r>
              <a:rPr lang="ru-RU" sz="2000" dirty="0"/>
              <a:t>юмористические рассказы, сценки. </a:t>
            </a:r>
            <a:r>
              <a:rPr lang="ru-RU" sz="2000" dirty="0" smtClean="0"/>
              <a:t>Когда ему исполнилось 18 лет, написал первую драму - </a:t>
            </a:r>
            <a:r>
              <a:rPr lang="ru-RU" sz="2000" b="1" i="1" dirty="0" smtClean="0"/>
              <a:t>«Безотцовщина». </a:t>
            </a:r>
            <a:r>
              <a:rPr lang="ru-RU" sz="2000" dirty="0" smtClean="0"/>
              <a:t>По окончани</a:t>
            </a:r>
            <a:r>
              <a:rPr lang="ru-RU" sz="2000" dirty="0"/>
              <a:t>ю</a:t>
            </a:r>
            <a:r>
              <a:rPr lang="ru-RU" sz="2000" dirty="0" smtClean="0"/>
              <a:t> гимназии поступил </a:t>
            </a:r>
            <a:r>
              <a:rPr lang="ru-RU" sz="2000" b="1" dirty="0"/>
              <a:t>на </a:t>
            </a:r>
            <a:r>
              <a:rPr lang="ru-RU" sz="2000" b="1" dirty="0" smtClean="0"/>
              <a:t>медицинский факультет</a:t>
            </a:r>
            <a:r>
              <a:rPr lang="ru-RU" sz="2000" b="1" dirty="0"/>
              <a:t> Московского </a:t>
            </a:r>
            <a:r>
              <a:rPr lang="ru-RU" sz="2000" b="1" dirty="0" smtClean="0"/>
              <a:t>университета (1879)</a:t>
            </a:r>
            <a:r>
              <a:rPr lang="ru-RU" sz="2000" dirty="0" smtClean="0"/>
              <a:t>. </a:t>
            </a:r>
            <a:r>
              <a:rPr lang="ru-RU" sz="2000" dirty="0"/>
              <a:t> В 1884 году Чехов окончил курс университета и начал работать уездным врачом в </a:t>
            </a:r>
            <a:r>
              <a:rPr lang="ru-RU" sz="2000" dirty="0" smtClean="0"/>
              <a:t>Чикинской </a:t>
            </a:r>
            <a:r>
              <a:rPr lang="ru-RU" sz="2000" dirty="0"/>
              <a:t>больнице. </a:t>
            </a:r>
            <a:endParaRPr lang="cs-CZ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" y="550"/>
            <a:ext cx="3386865" cy="68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051720" y="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/>
            </a:r>
            <a:br>
              <a:rPr lang="ru-RU" sz="6000" b="1" dirty="0"/>
            </a:br>
            <a:r>
              <a:rPr lang="ru-RU" sz="5400" b="1" dirty="0" smtClean="0">
                <a:solidFill>
                  <a:srgbClr val="990033"/>
                </a:solidFill>
              </a:rPr>
              <a:t>Детство и юность</a:t>
            </a:r>
            <a:endParaRPr lang="cs-CZ" sz="5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EF818B"/>
            </a:gs>
            <a:gs pos="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7" y="25535"/>
            <a:ext cx="9144000" cy="2827400"/>
          </a:xfr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990033"/>
                </a:solidFill>
              </a:rPr>
              <a:t>Становление</a:t>
            </a:r>
            <a:endParaRPr lang="cs-CZ" sz="6000" b="1" dirty="0">
              <a:solidFill>
                <a:srgbClr val="990033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2232" y="3068960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последующие годы Чехов писал рассказы, фельетоны, </a:t>
            </a:r>
            <a:r>
              <a:rPr lang="ru-RU" sz="2000" dirty="0" smtClean="0"/>
              <a:t>юморески в </a:t>
            </a:r>
            <a:r>
              <a:rPr lang="ru-RU" sz="2000" dirty="0"/>
              <a:t>московских </a:t>
            </a:r>
            <a:r>
              <a:rPr lang="ru-RU" sz="2000" dirty="0" smtClean="0"/>
              <a:t>журналах </a:t>
            </a:r>
            <a:r>
              <a:rPr lang="ru-RU" sz="2000" b="1" i="1" dirty="0" smtClean="0"/>
              <a:t>«Будильник», </a:t>
            </a:r>
            <a:r>
              <a:rPr lang="ru-RU" sz="2000" b="1" i="1" dirty="0"/>
              <a:t>«Зритель</a:t>
            </a:r>
            <a:r>
              <a:rPr lang="ru-RU" sz="2000" b="1" i="1" dirty="0" smtClean="0"/>
              <a:t>», </a:t>
            </a:r>
            <a:r>
              <a:rPr lang="ru-RU" sz="2000" dirty="0" smtClean="0"/>
              <a:t>и в </a:t>
            </a:r>
            <a:r>
              <a:rPr lang="ru-RU" sz="2000" dirty="0"/>
              <a:t>петербургских юмористических еженедельниках </a:t>
            </a:r>
            <a:r>
              <a:rPr lang="ru-RU" sz="2000" b="1" i="1" dirty="0"/>
              <a:t>«Осколки», «Стрекоза</a:t>
            </a:r>
            <a:r>
              <a:rPr lang="ru-RU" sz="2000" b="1" i="1" dirty="0" smtClean="0"/>
              <a:t>». </a:t>
            </a:r>
            <a:r>
              <a:rPr lang="ru-RU" sz="2000" dirty="0" smtClean="0"/>
              <a:t>В</a:t>
            </a:r>
            <a:r>
              <a:rPr lang="ru-RU" sz="2000" b="1" i="1" dirty="0" smtClean="0"/>
              <a:t> </a:t>
            </a:r>
            <a:r>
              <a:rPr lang="ru-RU" sz="2000" dirty="0" smtClean="0"/>
              <a:t>1884 году </a:t>
            </a:r>
            <a:r>
              <a:rPr lang="ru-RU" sz="2000" dirty="0"/>
              <a:t>окончил </a:t>
            </a:r>
            <a:r>
              <a:rPr lang="ru-RU" sz="2000" dirty="0" smtClean="0"/>
              <a:t>университет. </a:t>
            </a:r>
            <a:r>
              <a:rPr lang="ru-RU" sz="2000" b="1" dirty="0" smtClean="0"/>
              <a:t>1885-1886 </a:t>
            </a:r>
            <a:r>
              <a:rPr lang="ru-RU" sz="2000" dirty="0" smtClean="0"/>
              <a:t>годы – </a:t>
            </a:r>
            <a:r>
              <a:rPr lang="ru-RU" sz="2000" b="1" dirty="0"/>
              <a:t>это </a:t>
            </a:r>
            <a:r>
              <a:rPr lang="ru-RU" sz="2000" b="1" dirty="0" smtClean="0"/>
              <a:t>период </a:t>
            </a:r>
            <a:r>
              <a:rPr lang="ru-RU" sz="2000" b="1" dirty="0"/>
              <a:t>расцвета </a:t>
            </a:r>
            <a:r>
              <a:rPr lang="ru-RU" sz="2000" b="1" dirty="0" smtClean="0"/>
              <a:t>Чехова. </a:t>
            </a:r>
            <a:r>
              <a:rPr lang="ru-RU" sz="2000" dirty="0"/>
              <a:t> С </a:t>
            </a:r>
            <a:r>
              <a:rPr lang="ru-RU" sz="2000" dirty="0" smtClean="0"/>
              <a:t>1887 года</a:t>
            </a:r>
            <a:r>
              <a:rPr lang="ru-RU" sz="2000" dirty="0"/>
              <a:t> он всё меньше сотрудничал с юмористическими </a:t>
            </a:r>
            <a:r>
              <a:rPr lang="ru-RU" sz="2000" dirty="0" smtClean="0"/>
              <a:t>журналами. В </a:t>
            </a:r>
            <a:r>
              <a:rPr lang="ru-RU" sz="2000" b="1" dirty="0" smtClean="0"/>
              <a:t>1887</a:t>
            </a:r>
            <a:r>
              <a:rPr lang="ru-RU" sz="2000" dirty="0" smtClean="0"/>
              <a:t> </a:t>
            </a:r>
            <a:r>
              <a:rPr lang="ru-RU" sz="2000" dirty="0"/>
              <a:t>году он отправился в путешествие на юг, в родные </a:t>
            </a:r>
            <a:r>
              <a:rPr lang="ru-RU" sz="2000" dirty="0" smtClean="0"/>
              <a:t>места – </a:t>
            </a:r>
            <a:r>
              <a:rPr lang="ru-RU" sz="2000" dirty="0"/>
              <a:t>эта </a:t>
            </a:r>
            <a:r>
              <a:rPr lang="ru-RU" sz="2000" dirty="0" smtClean="0"/>
              <a:t>поездка дала ему материал к написании повести </a:t>
            </a:r>
            <a:r>
              <a:rPr lang="ru-RU" sz="2000" b="1" i="1" dirty="0" smtClean="0"/>
              <a:t>«</a:t>
            </a:r>
            <a:r>
              <a:rPr lang="cs-CZ" sz="2000" b="1" i="1" dirty="0" smtClean="0"/>
              <a:t>C</a:t>
            </a:r>
            <a:r>
              <a:rPr lang="ru-RU" sz="2000" b="1" i="1" dirty="0" smtClean="0"/>
              <a:t>тепь».</a:t>
            </a:r>
            <a:r>
              <a:rPr lang="ru-RU" sz="2000" dirty="0" smtClean="0"/>
              <a:t> После </a:t>
            </a:r>
            <a:r>
              <a:rPr lang="ru-RU" sz="2000" dirty="0"/>
              <a:t>этой </a:t>
            </a:r>
            <a:r>
              <a:rPr lang="ru-RU" sz="2000" dirty="0" smtClean="0"/>
              <a:t>поездки был Чехов собой недоволен и </a:t>
            </a:r>
            <a:r>
              <a:rPr lang="ru-RU" sz="2000" dirty="0"/>
              <a:t>ему было нужно новое, </a:t>
            </a:r>
            <a:r>
              <a:rPr lang="ru-RU" sz="2000" b="1" dirty="0"/>
              <a:t>большое </a:t>
            </a:r>
            <a:r>
              <a:rPr lang="ru-RU" sz="2000" b="1" dirty="0" smtClean="0"/>
              <a:t>путешествие – </a:t>
            </a:r>
            <a:r>
              <a:rPr lang="ru-RU" sz="2000" dirty="0" smtClean="0"/>
              <a:t>поехал в </a:t>
            </a:r>
            <a:r>
              <a:rPr lang="ru-RU" sz="2000" dirty="0"/>
              <a:t>Среднюю Азию, в Персию, на Сахалин</a:t>
            </a:r>
            <a:r>
              <a:rPr lang="ru-RU" sz="2000" dirty="0" smtClean="0"/>
              <a:t>.</a:t>
            </a:r>
            <a:r>
              <a:rPr lang="ru-RU" sz="2000" dirty="0"/>
              <a:t> Н</a:t>
            </a:r>
            <a:r>
              <a:rPr lang="ru-RU" sz="2000" dirty="0" smtClean="0"/>
              <a:t>есмотря </a:t>
            </a:r>
            <a:r>
              <a:rPr lang="ru-RU" sz="2000" dirty="0"/>
              <a:t>на собственное недовольство Чехова собой, его слава </a:t>
            </a:r>
            <a:r>
              <a:rPr lang="ru-RU" sz="2000" dirty="0" smtClean="0"/>
              <a:t>росла.</a:t>
            </a:r>
            <a:r>
              <a:rPr lang="ru-RU" sz="2000" dirty="0"/>
              <a:t> В </a:t>
            </a:r>
            <a:r>
              <a:rPr lang="ru-RU" sz="2000" b="1" dirty="0"/>
              <a:t>1888</a:t>
            </a:r>
            <a:r>
              <a:rPr lang="ru-RU" sz="2000" dirty="0"/>
              <a:t> </a:t>
            </a:r>
            <a:r>
              <a:rPr lang="ru-RU" sz="2000" dirty="0" smtClean="0"/>
              <a:t>году</a:t>
            </a:r>
            <a:r>
              <a:rPr lang="ru-RU" sz="2000" dirty="0"/>
              <a:t> он получает </a:t>
            </a:r>
            <a:r>
              <a:rPr lang="ru-RU" sz="2000" dirty="0" smtClean="0"/>
              <a:t>Пушкинскую </a:t>
            </a:r>
            <a:r>
              <a:rPr lang="ru-RU" sz="2000" dirty="0"/>
              <a:t>премию Академии наук за </a:t>
            </a:r>
            <a:r>
              <a:rPr lang="ru-RU" sz="2000" dirty="0" smtClean="0"/>
              <a:t>третий </a:t>
            </a:r>
            <a:r>
              <a:rPr lang="ru-RU" sz="2000" dirty="0"/>
              <a:t>сборник —</a:t>
            </a:r>
            <a:r>
              <a:rPr lang="ru-RU" sz="2000" b="1" i="1" dirty="0"/>
              <a:t> «В сумерках».</a:t>
            </a:r>
            <a:r>
              <a:rPr lang="ru-RU" sz="2000" dirty="0"/>
              <a:t> 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1191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s016.radikal.ru/i337/1102/2f/5d26b1f592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2"/>
          <p:cNvSpPr>
            <a:spLocks noGrp="1"/>
          </p:cNvSpPr>
          <p:nvPr>
            <p:ph type="title"/>
          </p:nvPr>
        </p:nvSpPr>
        <p:spPr>
          <a:xfrm>
            <a:off x="507637" y="548680"/>
            <a:ext cx="8591550" cy="1066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Сахалин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07637" y="2708920"/>
            <a:ext cx="81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Решение поехать именно на </a:t>
            </a:r>
            <a:r>
              <a:rPr lang="ru-RU" sz="2000" b="1" dirty="0"/>
              <a:t>Сахалин</a:t>
            </a:r>
            <a:r>
              <a:rPr lang="ru-RU" sz="2000" dirty="0"/>
              <a:t> было окончательно принято, очевидно, летом </a:t>
            </a:r>
            <a:r>
              <a:rPr lang="ru-RU" sz="2000" b="1" dirty="0"/>
              <a:t>1889</a:t>
            </a:r>
            <a:r>
              <a:rPr lang="ru-RU" sz="2000" dirty="0"/>
              <a:t> </a:t>
            </a:r>
            <a:r>
              <a:rPr lang="ru-RU" sz="2000" dirty="0" smtClean="0"/>
              <a:t>года</a:t>
            </a:r>
            <a:r>
              <a:rPr lang="cs-CZ" sz="2000" dirty="0" smtClean="0"/>
              <a:t>. </a:t>
            </a:r>
            <a:r>
              <a:rPr lang="ru-RU" sz="2000" dirty="0"/>
              <a:t>Чехов долго скрывал это намерение даже от </a:t>
            </a:r>
            <a:r>
              <a:rPr lang="ru-RU" sz="2000" dirty="0" smtClean="0"/>
              <a:t>самых близких</a:t>
            </a:r>
            <a:r>
              <a:rPr lang="cs-CZ" sz="2000" dirty="0" smtClean="0"/>
              <a:t>, </a:t>
            </a:r>
            <a:r>
              <a:rPr lang="ru-RU" sz="2000" dirty="0"/>
              <a:t>р</a:t>
            </a:r>
            <a:r>
              <a:rPr lang="ru-RU" sz="2000" dirty="0" smtClean="0"/>
              <a:t>аскрыл </a:t>
            </a:r>
            <a:r>
              <a:rPr lang="ru-RU" sz="2000" dirty="0"/>
              <a:t>он эту тайну только в январе </a:t>
            </a:r>
            <a:r>
              <a:rPr lang="ru-RU" sz="2000" b="1" dirty="0" smtClean="0"/>
              <a:t>1890</a:t>
            </a:r>
            <a:r>
              <a:rPr lang="cs-CZ" sz="2000" dirty="0" smtClean="0"/>
              <a:t> </a:t>
            </a:r>
            <a:r>
              <a:rPr lang="ru-RU" sz="2000" dirty="0" smtClean="0"/>
              <a:t>года. Путь через</a:t>
            </a:r>
            <a:r>
              <a:rPr lang="ru-RU" sz="2000" dirty="0"/>
              <a:t> </a:t>
            </a:r>
            <a:r>
              <a:rPr lang="ru-RU" sz="2000" b="1" dirty="0" smtClean="0"/>
              <a:t>Сибирь</a:t>
            </a:r>
            <a:r>
              <a:rPr lang="ru-RU" sz="2000" dirty="0"/>
              <a:t> занял 82 </a:t>
            </a:r>
            <a:r>
              <a:rPr lang="ru-RU" sz="2000" dirty="0" smtClean="0"/>
              <a:t>дня, </a:t>
            </a:r>
            <a:r>
              <a:rPr lang="ru-RU" sz="2000" dirty="0"/>
              <a:t>за которые Чехов написал девять </a:t>
            </a:r>
            <a:r>
              <a:rPr lang="ru-RU" sz="2000" dirty="0" smtClean="0"/>
              <a:t>очерков </a:t>
            </a:r>
            <a:r>
              <a:rPr lang="ru-RU" sz="2000" dirty="0"/>
              <a:t> </a:t>
            </a:r>
            <a:r>
              <a:rPr lang="ru-RU" sz="2000" b="1" i="1" dirty="0"/>
              <a:t>«Из Сибири</a:t>
            </a:r>
            <a:r>
              <a:rPr lang="ru-RU" sz="2000" b="1" i="1" dirty="0" smtClean="0"/>
              <a:t>».  </a:t>
            </a:r>
            <a:r>
              <a:rPr lang="ru-RU" sz="2000" dirty="0" smtClean="0"/>
              <a:t>На </a:t>
            </a:r>
            <a:r>
              <a:rPr lang="ru-RU" sz="2000" b="1" dirty="0" smtClean="0"/>
              <a:t>Сахалин</a:t>
            </a:r>
            <a:r>
              <a:rPr lang="ru-RU" sz="2000" dirty="0" smtClean="0"/>
              <a:t> прибыл в июле. За </a:t>
            </a:r>
            <a:r>
              <a:rPr lang="ru-RU" sz="2000" dirty="0"/>
              <a:t>несколько месяцев пребывания на нём Чехов общался с людьми, узнавал истории их жизней, причины ссылки и набирал богатый материал для своих заметок</a:t>
            </a:r>
            <a:r>
              <a:rPr lang="ru-RU" sz="2000" dirty="0" smtClean="0"/>
              <a:t>.</a:t>
            </a:r>
            <a:r>
              <a:rPr lang="cs-CZ" sz="2000" dirty="0" smtClean="0"/>
              <a:t> </a:t>
            </a:r>
            <a:r>
              <a:rPr lang="ru-RU" sz="2000" dirty="0" smtClean="0"/>
              <a:t>Чехов</a:t>
            </a:r>
            <a:r>
              <a:rPr lang="cs-CZ" sz="2000" dirty="0" smtClean="0"/>
              <a:t> </a:t>
            </a:r>
            <a:r>
              <a:rPr lang="ru-RU" sz="2000" dirty="0" smtClean="0"/>
              <a:t>возвращался </a:t>
            </a:r>
            <a:r>
              <a:rPr lang="ru-RU" sz="2000" dirty="0"/>
              <a:t>с Сахалина морским </a:t>
            </a:r>
            <a:r>
              <a:rPr lang="ru-RU" sz="2000" dirty="0" smtClean="0"/>
              <a:t>путём, где собирал </a:t>
            </a:r>
            <a:r>
              <a:rPr lang="ru-RU" sz="2000" dirty="0"/>
              <a:t> дополнительные материалы для книги о </a:t>
            </a:r>
            <a:r>
              <a:rPr lang="ru-RU" sz="2000" dirty="0" smtClean="0"/>
              <a:t>Сахалине. Далее посетил несколько мест, но </a:t>
            </a:r>
            <a:r>
              <a:rPr lang="ru-RU" sz="2000" dirty="0"/>
              <a:t> </a:t>
            </a:r>
            <a:r>
              <a:rPr lang="ru-RU" sz="2000" dirty="0" smtClean="0"/>
              <a:t>наконец в 1890 году</a:t>
            </a:r>
            <a:r>
              <a:rPr lang="ru-RU" sz="2000" dirty="0"/>
              <a:t> родные встречали его в </a:t>
            </a:r>
            <a:r>
              <a:rPr lang="ru-RU" sz="2000" b="1" dirty="0" smtClean="0"/>
              <a:t>Туле. </a:t>
            </a:r>
            <a:r>
              <a:rPr lang="ru-RU" sz="2000" dirty="0"/>
              <a:t>В следующие 5 лет Чехов писал книгу </a:t>
            </a:r>
            <a:r>
              <a:rPr lang="ru-RU" sz="2000" b="1" i="1" dirty="0"/>
              <a:t>«Остров Сахалин</a:t>
            </a:r>
            <a:r>
              <a:rPr lang="ru-RU" sz="2000" b="1" i="1" dirty="0" smtClean="0"/>
              <a:t>»</a:t>
            </a:r>
            <a:r>
              <a:rPr lang="ru-RU" sz="2000" b="1" i="1" dirty="0"/>
              <a:t> </a:t>
            </a:r>
            <a:r>
              <a:rPr lang="ru-RU" sz="2000" b="1" i="1" dirty="0" smtClean="0"/>
              <a:t>.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41275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"/>
            <a:ext cx="9144000" cy="285033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59132" y="415882"/>
            <a:ext cx="49311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mtClean="0">
                <a:solidFill>
                  <a:srgbClr val="52321A"/>
                </a:solidFill>
              </a:rPr>
              <a:t>Поздн</a:t>
            </a:r>
            <a:r>
              <a:rPr lang="ru-RU" sz="6000" b="1">
                <a:solidFill>
                  <a:srgbClr val="52321A"/>
                </a:solidFill>
              </a:rPr>
              <a:t>и</a:t>
            </a:r>
            <a:r>
              <a:rPr lang="ru-RU" sz="6000" b="1" smtClean="0">
                <a:solidFill>
                  <a:srgbClr val="52321A"/>
                </a:solidFill>
              </a:rPr>
              <a:t>е </a:t>
            </a:r>
            <a:r>
              <a:rPr lang="ru-RU" sz="6000" b="1" dirty="0">
                <a:solidFill>
                  <a:srgbClr val="52321A"/>
                </a:solidFill>
              </a:rPr>
              <a:t>годы</a:t>
            </a:r>
            <a:endParaRPr lang="cs-CZ" sz="6000" b="1" dirty="0">
              <a:solidFill>
                <a:srgbClr val="52321A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0582" y="3284984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В 1890 году вернулся в Москву. В </a:t>
            </a:r>
            <a:r>
              <a:rPr lang="ru-RU" sz="2000" dirty="0"/>
              <a:t>это </a:t>
            </a:r>
            <a:r>
              <a:rPr lang="ru-RU" sz="2000" dirty="0" smtClean="0"/>
              <a:t>время работал над </a:t>
            </a:r>
            <a:r>
              <a:rPr lang="ru-RU" sz="2000" dirty="0"/>
              <a:t>книгой </a:t>
            </a:r>
            <a:r>
              <a:rPr lang="ru-RU" sz="2000" b="1" i="1" dirty="0"/>
              <a:t>«Остров Сахалин», </a:t>
            </a:r>
            <a:r>
              <a:rPr lang="ru-RU" sz="2000" dirty="0"/>
              <a:t>рассказами </a:t>
            </a:r>
            <a:r>
              <a:rPr lang="ru-RU" sz="2000" b="1" i="1" dirty="0"/>
              <a:t>«Попрыгунья», «Дуэль», «Палата № 6</a:t>
            </a:r>
            <a:r>
              <a:rPr lang="ru-RU" sz="2000" b="1" i="1" dirty="0" smtClean="0"/>
              <a:t>». </a:t>
            </a:r>
          </a:p>
          <a:p>
            <a:pPr algn="just"/>
            <a:endParaRPr lang="ru-RU" sz="2000" b="1" i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/>
              <a:t>С </a:t>
            </a:r>
            <a:r>
              <a:rPr lang="ru-RU" sz="2000" b="1" dirty="0"/>
              <a:t>1892 по 1899 годы</a:t>
            </a:r>
            <a:r>
              <a:rPr lang="ru-RU" sz="2000" dirty="0"/>
              <a:t> Чехов проживал в подмосковном имении </a:t>
            </a:r>
            <a:r>
              <a:rPr lang="ru-RU" sz="2000" b="1" dirty="0" smtClean="0"/>
              <a:t>Мелихово, </a:t>
            </a:r>
            <a:r>
              <a:rPr lang="ru-RU" sz="2000" dirty="0"/>
              <a:t>где сейчас работает </a:t>
            </a:r>
            <a:r>
              <a:rPr lang="ru-RU" sz="2000" b="1" u="sng" dirty="0"/>
              <a:t>один из главных чеховских музеев</a:t>
            </a:r>
            <a:r>
              <a:rPr lang="ru-RU" sz="2000" b="1" dirty="0" smtClean="0"/>
              <a:t>. </a:t>
            </a:r>
            <a:r>
              <a:rPr lang="ru-RU" sz="2000" dirty="0" smtClean="0"/>
              <a:t>В последние годы, Чехов заболел туберкулезом и жил в своем доме. 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В</a:t>
            </a:r>
            <a:r>
              <a:rPr lang="ru-RU" sz="2000" dirty="0"/>
              <a:t> </a:t>
            </a:r>
            <a:r>
              <a:rPr lang="ru-RU" sz="2000" b="1" dirty="0"/>
              <a:t>1900</a:t>
            </a:r>
            <a:r>
              <a:rPr lang="ru-RU" sz="2000" dirty="0"/>
              <a:t> </a:t>
            </a:r>
            <a:r>
              <a:rPr lang="ru-RU" sz="2000" dirty="0" smtClean="0"/>
              <a:t>году,  </a:t>
            </a:r>
            <a:r>
              <a:rPr lang="ru-RU" sz="2000" dirty="0"/>
              <a:t>при первых </a:t>
            </a:r>
            <a:r>
              <a:rPr lang="ru-RU" sz="2000" dirty="0" smtClean="0"/>
              <a:t>выборах </a:t>
            </a:r>
            <a:r>
              <a:rPr lang="ru-RU" sz="2000" dirty="0"/>
              <a:t>в </a:t>
            </a:r>
            <a:r>
              <a:rPr lang="ru-RU" sz="2000" b="1" dirty="0"/>
              <a:t>Пушкинское отделение академии наук</a:t>
            </a:r>
            <a:r>
              <a:rPr lang="ru-RU" sz="2000" dirty="0"/>
              <a:t>, Чехов был избран в число его почётных </a:t>
            </a:r>
            <a:r>
              <a:rPr lang="ru-RU" sz="2000" dirty="0" smtClean="0"/>
              <a:t>академиков.</a:t>
            </a:r>
            <a:endParaRPr 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15924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EF818B"/>
            </a:gs>
            <a:gs pos="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7784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355976" y="109081"/>
            <a:ext cx="2670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990033"/>
                </a:solidFill>
              </a:rPr>
              <a:t>Смерть</a:t>
            </a:r>
            <a:endParaRPr lang="cs-CZ" sz="6000" b="1" dirty="0">
              <a:solidFill>
                <a:srgbClr val="990033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627784" y="1124744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Чехов болел </a:t>
            </a:r>
            <a:r>
              <a:rPr lang="ru-RU" sz="2000" b="1" dirty="0" smtClean="0"/>
              <a:t>туберкулезом</a:t>
            </a:r>
            <a:r>
              <a:rPr lang="ru-RU" sz="2000" dirty="0" smtClean="0"/>
              <a:t> и </a:t>
            </a:r>
            <a:r>
              <a:rPr lang="ru-RU" sz="2000" dirty="0"/>
              <a:t>страдал кровотечением из правого </a:t>
            </a:r>
            <a:r>
              <a:rPr lang="ru-RU" sz="2000" dirty="0" smtClean="0"/>
              <a:t>легкого. </a:t>
            </a:r>
            <a:r>
              <a:rPr lang="ru-RU" sz="2000" dirty="0"/>
              <a:t>Одни исследователи считают, что </a:t>
            </a:r>
            <a:r>
              <a:rPr lang="ru-RU" sz="2000" dirty="0" smtClean="0"/>
              <a:t>роковую </a:t>
            </a:r>
            <a:r>
              <a:rPr lang="cs-CZ" sz="2000" dirty="0" smtClean="0"/>
              <a:t>(osudnou)</a:t>
            </a:r>
            <a:r>
              <a:rPr lang="ru-RU" sz="2000" dirty="0" smtClean="0"/>
              <a:t> </a:t>
            </a:r>
            <a:r>
              <a:rPr lang="ru-RU" sz="2000" dirty="0"/>
              <a:t>роль в жизни писателя сыграло </a:t>
            </a:r>
            <a:r>
              <a:rPr lang="ru-RU" sz="2000" b="1" dirty="0"/>
              <a:t>путешествие на Сахалин </a:t>
            </a:r>
            <a:r>
              <a:rPr lang="ru-RU" sz="2000" dirty="0" smtClean="0"/>
              <a:t>.</a:t>
            </a:r>
            <a:r>
              <a:rPr lang="ru-RU" sz="2000" dirty="0"/>
              <a:t> Б</a:t>
            </a:r>
            <a:r>
              <a:rPr lang="ru-RU" sz="2000" dirty="0" smtClean="0"/>
              <a:t>ыла распутица </a:t>
            </a:r>
            <a:r>
              <a:rPr lang="cs-CZ" sz="2000" dirty="0" smtClean="0"/>
              <a:t>(období nesjízdnosti)</a:t>
            </a:r>
            <a:r>
              <a:rPr lang="ru-RU" sz="2000" dirty="0" smtClean="0"/>
              <a:t> </a:t>
            </a:r>
            <a:r>
              <a:rPr lang="ru-RU" sz="2000" dirty="0"/>
              <a:t>и ехать пришлось тысячи километров на лошадях, в сырой одежде </a:t>
            </a:r>
            <a:r>
              <a:rPr lang="ru-RU" sz="2000" dirty="0" smtClean="0"/>
              <a:t>и </a:t>
            </a:r>
            <a:r>
              <a:rPr lang="ru-RU" sz="2000" dirty="0"/>
              <a:t>промокших валенках 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/>
              <a:t>В </a:t>
            </a:r>
            <a:r>
              <a:rPr lang="ru-RU" sz="2000" b="1" dirty="0" smtClean="0"/>
              <a:t>1903 </a:t>
            </a:r>
            <a:r>
              <a:rPr lang="ru-RU" sz="2000" dirty="0" smtClean="0"/>
              <a:t>году пишет </a:t>
            </a:r>
            <a:r>
              <a:rPr lang="ru-RU" sz="2000" dirty="0"/>
              <a:t>пьесу </a:t>
            </a:r>
            <a:r>
              <a:rPr lang="ru-RU" sz="2000" b="1" i="1" dirty="0"/>
              <a:t>«Вишневый сад</a:t>
            </a:r>
            <a:r>
              <a:rPr lang="ru-RU" sz="2000" b="1" i="1" dirty="0" smtClean="0"/>
              <a:t>», </a:t>
            </a:r>
            <a:r>
              <a:rPr lang="ru-RU" sz="2000" dirty="0" smtClean="0"/>
              <a:t>которая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была опубликована в 1904 году.</a:t>
            </a:r>
          </a:p>
          <a:p>
            <a:pPr algn="just"/>
            <a:endParaRPr lang="ru-RU" sz="20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/>
              <a:t>Летом 1904 года Чехов выехал на </a:t>
            </a:r>
            <a:r>
              <a:rPr lang="ru-RU" sz="2000" b="1" dirty="0"/>
              <a:t>курорт в Германию. </a:t>
            </a:r>
            <a:r>
              <a:rPr lang="ru-RU" sz="2000" dirty="0"/>
              <a:t>Из-за резкого обострения болезни, с которой ему не </a:t>
            </a:r>
            <a:r>
              <a:rPr lang="ru-RU" sz="2000" dirty="0" smtClean="0"/>
              <a:t>удалось справиться</a:t>
            </a:r>
            <a:r>
              <a:rPr lang="ru-RU" sz="2000" dirty="0"/>
              <a:t>, </a:t>
            </a:r>
            <a:r>
              <a:rPr lang="ru-RU" sz="2000" dirty="0" smtClean="0"/>
              <a:t>писатель скончался 2 июля </a:t>
            </a:r>
            <a:r>
              <a:rPr lang="ru-RU" sz="2000" b="1" dirty="0" smtClean="0"/>
              <a:t>1904 года</a:t>
            </a:r>
            <a:r>
              <a:rPr lang="ru-RU" sz="2000" dirty="0"/>
              <a:t> </a:t>
            </a:r>
            <a:r>
              <a:rPr lang="ru-RU" sz="2000" dirty="0" smtClean="0"/>
              <a:t>в</a:t>
            </a:r>
            <a:r>
              <a:rPr lang="ru-RU" sz="2000" dirty="0"/>
              <a:t> </a:t>
            </a:r>
            <a:r>
              <a:rPr lang="ru-RU" sz="2000" dirty="0" smtClean="0"/>
              <a:t>Баденвайлере</a:t>
            </a:r>
            <a:r>
              <a:rPr lang="ru-RU" sz="2000" dirty="0"/>
              <a:t> </a:t>
            </a:r>
            <a:r>
              <a:rPr lang="ru-RU" sz="2000" b="1" dirty="0" smtClean="0"/>
              <a:t>в </a:t>
            </a:r>
            <a:r>
              <a:rPr lang="ru-RU" sz="2000" b="1" dirty="0"/>
              <a:t> </a:t>
            </a:r>
            <a:r>
              <a:rPr lang="ru-RU" sz="2000" b="1" dirty="0" smtClean="0"/>
              <a:t>Германии.</a:t>
            </a:r>
            <a:endParaRPr lang="ru-RU" sz="20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cs-CZ" sz="20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/>
              <a:t>Гроб с телом писателя был доставлен в </a:t>
            </a:r>
            <a:r>
              <a:rPr lang="ru-RU" sz="2000" dirty="0" smtClean="0"/>
              <a:t>Москву</a:t>
            </a:r>
            <a:r>
              <a:rPr lang="cs-CZ" sz="2000" dirty="0" smtClean="0"/>
              <a:t>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7204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EF818B"/>
            </a:gs>
            <a:gs pos="5000">
              <a:srgbClr val="990033"/>
            </a:gs>
            <a:gs pos="68000">
              <a:srgbClr val="D3E7BE"/>
            </a:gs>
            <a:gs pos="54000">
              <a:schemeClr val="bg1">
                <a:lumMod val="95000"/>
              </a:schemeClr>
            </a:gs>
            <a:gs pos="100000">
              <a:srgbClr val="92D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3"/>
            <a:ext cx="4139952" cy="6849174"/>
          </a:xfrm>
          <a:prstGeom prst="rect">
            <a:avLst/>
          </a:prstGeom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499991" y="228601"/>
            <a:ext cx="4367783" cy="10668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Вопрос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95936" y="1484783"/>
            <a:ext cx="4994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800" b="1" dirty="0" smtClean="0"/>
              <a:t>В котором году был написан и когда был опубликован </a:t>
            </a:r>
            <a:r>
              <a:rPr lang="ru-RU" sz="2800" b="1" u="sng" dirty="0" smtClean="0"/>
              <a:t>Вишневый сад?</a:t>
            </a:r>
            <a:endParaRPr lang="cs-CZ" sz="2800" b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3286608"/>
            <a:ext cx="4221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990033"/>
                </a:solidFill>
              </a:rPr>
              <a:t>Вишневый сад </a:t>
            </a:r>
            <a:r>
              <a:rPr lang="ru-RU" sz="3600" b="1" dirty="0" smtClean="0">
                <a:solidFill>
                  <a:srgbClr val="990033"/>
                </a:solidFill>
              </a:rPr>
              <a:t>был написан </a:t>
            </a:r>
            <a:r>
              <a:rPr lang="ru-RU" sz="3600" b="1" dirty="0" smtClean="0"/>
              <a:t>в 1903 году </a:t>
            </a:r>
            <a:r>
              <a:rPr lang="ru-RU" sz="3600" dirty="0" smtClean="0">
                <a:solidFill>
                  <a:srgbClr val="990033"/>
                </a:solidFill>
              </a:rPr>
              <a:t>и </a:t>
            </a:r>
            <a:r>
              <a:rPr lang="ru-RU" sz="3600" b="1" dirty="0" smtClean="0">
                <a:solidFill>
                  <a:srgbClr val="990033"/>
                </a:solidFill>
              </a:rPr>
              <a:t>опубликован </a:t>
            </a:r>
            <a:r>
              <a:rPr lang="ru-RU" sz="3600" b="1" dirty="0" smtClean="0"/>
              <a:t>был 17 января 1904 года.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305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650</Words>
  <Application>Microsoft Office PowerPoint</Application>
  <PresentationFormat>Předvádění na obrazovce (4:3)</PresentationFormat>
  <Paragraphs>83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Soho</vt:lpstr>
      <vt:lpstr>Prezentace aplikace PowerPoint</vt:lpstr>
      <vt:lpstr>Prezentace aplikace PowerPoint</vt:lpstr>
      <vt:lpstr>Prezentace aplikace PowerPoint</vt:lpstr>
      <vt:lpstr> Детство и юность</vt:lpstr>
      <vt:lpstr>Становление</vt:lpstr>
      <vt:lpstr>Сахалин</vt:lpstr>
      <vt:lpstr>Prezentace aplikace PowerPoint</vt:lpstr>
      <vt:lpstr>Prezentace aplikace PowerPoint</vt:lpstr>
      <vt:lpstr>Вопрос</vt:lpstr>
      <vt:lpstr>История создания</vt:lpstr>
      <vt:lpstr>Prezentace aplikace PowerPoint</vt:lpstr>
      <vt:lpstr>Prezentace aplikace PowerPoint</vt:lpstr>
      <vt:lpstr>Художественные особенности </vt:lpstr>
      <vt:lpstr>Prezentace aplikace PowerPoint</vt:lpstr>
      <vt:lpstr>Театральные  постановки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Klára Kleplová</dc:creator>
  <cp:lastModifiedBy>Klára Kleplová</cp:lastModifiedBy>
  <cp:revision>181</cp:revision>
  <dcterms:created xsi:type="dcterms:W3CDTF">2014-03-02T21:30:21Z</dcterms:created>
  <dcterms:modified xsi:type="dcterms:W3CDTF">2014-05-15T21:26:12Z</dcterms:modified>
</cp:coreProperties>
</file>