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68" r:id="rId3"/>
    <p:sldId id="270" r:id="rId4"/>
    <p:sldId id="272" r:id="rId5"/>
    <p:sldId id="260" r:id="rId6"/>
    <p:sldId id="259" r:id="rId7"/>
    <p:sldId id="257" r:id="rId8"/>
    <p:sldId id="258" r:id="rId9"/>
    <p:sldId id="269" r:id="rId10"/>
    <p:sldId id="263" r:id="rId11"/>
    <p:sldId id="264" r:id="rId12"/>
    <p:sldId id="262" r:id="rId13"/>
    <p:sldId id="265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C9540-C126-1848-A5CD-1A26799AAB3B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54CAC-D1FE-664F-AA8E-9F52633B4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8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4CAC-D1FE-664F-AA8E-9F52633B44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9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4CAC-D1FE-664F-AA8E-9F52633B44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7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E7DE-C5DC-4154-ADC9-2FF2842CA860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53FDD7-F7B7-4B5C-A7D4-B9D8BA4C9B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E7DE-C5DC-4154-ADC9-2FF2842CA860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FDD7-F7B7-4B5C-A7D4-B9D8BA4C9B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E7DE-C5DC-4154-ADC9-2FF2842CA860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FDD7-F7B7-4B5C-A7D4-B9D8BA4C9B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E7DE-C5DC-4154-ADC9-2FF2842CA860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53FDD7-F7B7-4B5C-A7D4-B9D8BA4C9B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E7DE-C5DC-4154-ADC9-2FF2842CA860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FDD7-F7B7-4B5C-A7D4-B9D8BA4C9BA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E7DE-C5DC-4154-ADC9-2FF2842CA860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FDD7-F7B7-4B5C-A7D4-B9D8BA4C9B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E7DE-C5DC-4154-ADC9-2FF2842CA860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353FDD7-F7B7-4B5C-A7D4-B9D8BA4C9BA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E7DE-C5DC-4154-ADC9-2FF2842CA860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FDD7-F7B7-4B5C-A7D4-B9D8BA4C9B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E7DE-C5DC-4154-ADC9-2FF2842CA860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FDD7-F7B7-4B5C-A7D4-B9D8BA4C9B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E7DE-C5DC-4154-ADC9-2FF2842CA860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FDD7-F7B7-4B5C-A7D4-B9D8BA4C9B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E7DE-C5DC-4154-ADC9-2FF2842CA860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FDD7-F7B7-4B5C-A7D4-B9D8BA4C9BA6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AAE7DE-C5DC-4154-ADC9-2FF2842CA860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53FDD7-F7B7-4B5C-A7D4-B9D8BA4C9BA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Анна Каренина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vi-VN" b="1" dirty="0"/>
              <a:t>Лев Никола́евич Толсто́й</a:t>
            </a:r>
            <a:endParaRPr lang="cs-CZ" dirty="0"/>
          </a:p>
        </p:txBody>
      </p:sp>
      <p:pic>
        <p:nvPicPr>
          <p:cNvPr id="2053" name="Picture 5" descr="C:\Users\Zuzka\MUNI\4. semsetr\literatura\literatura\rubric_issue_event_4128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378" y="692696"/>
            <a:ext cx="6076950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290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Анна каренина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4680520" cy="482453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Автор ищет ответ </a:t>
            </a:r>
            <a:r>
              <a:rPr lang="ru-RU" sz="2000" dirty="0"/>
              <a:t>на </a:t>
            </a:r>
            <a:r>
              <a:rPr lang="ru-RU" sz="2000" dirty="0" smtClean="0"/>
              <a:t>вопросы</a:t>
            </a:r>
            <a:r>
              <a:rPr lang="ru-RU" sz="2000" dirty="0"/>
              <a:t>: как живет человек в семье и в обществе, можно ли ограничиться только рамками семьи? В чем секрет человеческого </a:t>
            </a:r>
            <a:r>
              <a:rPr lang="ru-RU" sz="2000" dirty="0" smtClean="0"/>
              <a:t>счастья? Но ответа он не находит.</a:t>
            </a:r>
          </a:p>
          <a:p>
            <a:pPr algn="just"/>
            <a:r>
              <a:rPr lang="ru-RU" sz="2000" dirty="0"/>
              <a:t>Фальшивой </a:t>
            </a:r>
            <a:r>
              <a:rPr lang="ru-RU" sz="2000" dirty="0" smtClean="0"/>
              <a:t>жизни </a:t>
            </a:r>
            <a:r>
              <a:rPr lang="en-US" sz="2000" dirty="0" err="1" smtClean="0"/>
              <a:t>аристократов</a:t>
            </a:r>
            <a:r>
              <a:rPr lang="en-US" sz="2000" dirty="0" smtClean="0"/>
              <a:t> </a:t>
            </a:r>
            <a:r>
              <a:rPr lang="ru-RU" sz="2000" dirty="0" smtClean="0"/>
              <a:t>противопоставляется </a:t>
            </a:r>
            <a:r>
              <a:rPr lang="ru-RU" sz="2000" dirty="0"/>
              <a:t>жизнь народа, где еще сохранились настоящие </a:t>
            </a:r>
            <a:r>
              <a:rPr lang="ru-RU" sz="2000" dirty="0" smtClean="0"/>
              <a:t>ценности. </a:t>
            </a:r>
            <a:r>
              <a:rPr lang="ru-RU" sz="2000" dirty="0"/>
              <a:t>Но, как замечает Левин, духовное разрушение проникло и в народную среду. </a:t>
            </a:r>
            <a:endParaRPr lang="cs-CZ" sz="2000" dirty="0"/>
          </a:p>
        </p:txBody>
      </p:sp>
      <p:pic>
        <p:nvPicPr>
          <p:cNvPr id="6146" name="Picture 2" descr="C:\Users\Zuzka\MUNI\4. semsetr\literatura\literatura\2979308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35020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Особенность </a:t>
            </a:r>
            <a:r>
              <a:rPr lang="ru-RU" dirty="0"/>
              <a:t>композиции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227640" cy="1874838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Особенность композиции романа в том, что в центре него – две истории, которые развиваются параллельно: история семейной жизни Анны Карениной, и судьба дворянина Левина, который живет в селе и стремиться </a:t>
            </a:r>
            <a:r>
              <a:rPr lang="ru-RU" sz="2400" dirty="0" smtClean="0"/>
              <a:t>улучшит хозяйство.</a:t>
            </a:r>
          </a:p>
        </p:txBody>
      </p:sp>
      <p:pic>
        <p:nvPicPr>
          <p:cNvPr id="7170" name="Picture 2" descr="C:\Users\Zuzka\MUNI\4. semsetr\literatura\literatura\levin-i-kiti_thumb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r="14107" b="3458"/>
          <a:stretch/>
        </p:blipFill>
        <p:spPr bwMode="auto">
          <a:xfrm>
            <a:off x="4932040" y="3712713"/>
            <a:ext cx="3603009" cy="276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Zuzka\MUNI\4. semsetr\literatura\literatura\camojlowalanowo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2713"/>
            <a:ext cx="3864083" cy="276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0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Автобиографические черты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443664" cy="201885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И</a:t>
            </a:r>
            <a:r>
              <a:rPr lang="ru-RU" dirty="0" smtClean="0"/>
              <a:t>стория </a:t>
            </a:r>
            <a:r>
              <a:rPr lang="ru-RU" dirty="0"/>
              <a:t>Левина и </a:t>
            </a:r>
            <a:r>
              <a:rPr lang="ru-RU" dirty="0" smtClean="0"/>
              <a:t>Кити </a:t>
            </a:r>
            <a:r>
              <a:rPr lang="ru-RU" dirty="0"/>
              <a:t>это автобиографичная часть романа. </a:t>
            </a:r>
            <a:endParaRPr lang="ru-RU" dirty="0" smtClean="0"/>
          </a:p>
          <a:p>
            <a:pPr algn="just"/>
            <a:r>
              <a:rPr lang="ru-RU" dirty="0" smtClean="0"/>
              <a:t>Это мы можем видеть в </a:t>
            </a:r>
            <a:r>
              <a:rPr lang="ru-RU" dirty="0"/>
              <a:t>психологическом портрете Левина, его, как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самого автора волновали одни и те же вопросы: нужно ли образование крестьянам, и что случится, если его дать. Эти вопросы мало интересовали окружение Левина, как мало интересовали современников Толстого. Жизненный кризис, который переживал Левин, соответствует жизненному кризису автора.</a:t>
            </a:r>
            <a:endParaRPr lang="cs-CZ" dirty="0"/>
          </a:p>
        </p:txBody>
      </p:sp>
      <p:pic>
        <p:nvPicPr>
          <p:cNvPr id="8194" name="Picture 2" descr="C:\Users\Zuzka\MUNI\4. semsetr\literatura\literatura\961347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501008"/>
            <a:ext cx="4680521" cy="323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652120" y="5952230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Лев Николаевич Толстой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 </a:t>
            </a:r>
            <a:r>
              <a:rPr lang="ru-RU" sz="1400" dirty="0"/>
              <a:t>крестьянскими детьми </a:t>
            </a:r>
            <a:r>
              <a:rPr lang="ru-RU" sz="1400" dirty="0" smtClean="0"/>
              <a:t>в </a:t>
            </a:r>
            <a:r>
              <a:rPr lang="ru-RU" sz="1400" dirty="0"/>
              <a:t>Ясной </a:t>
            </a:r>
            <a:r>
              <a:rPr lang="ru-RU" sz="1400" dirty="0" smtClean="0"/>
              <a:t>Поляне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3850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Анна Каренина</a:t>
            </a:r>
            <a:r>
              <a:rPr lang="cs-CZ" dirty="0" smtClean="0"/>
              <a:t>: </a:t>
            </a:r>
            <a:r>
              <a:rPr lang="ru-RU" dirty="0" smtClean="0"/>
              <a:t>Жанр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Толстой называл «Анну Каренину» «романом широким, свободным». В основе этого определения — пушкинский термин «свободный роман». В «Анне Карениной» нет лирических, философских или публицистических </a:t>
            </a:r>
            <a:r>
              <a:rPr lang="ru-RU" dirty="0" smtClean="0"/>
              <a:t>отступлений </a:t>
            </a:r>
            <a:r>
              <a:rPr lang="cs-CZ" dirty="0" smtClean="0"/>
              <a:t>(odboček)</a:t>
            </a:r>
            <a:r>
              <a:rPr lang="ru-RU" dirty="0" smtClean="0"/>
              <a:t>.</a:t>
            </a:r>
            <a:endParaRPr lang="cs-CZ" dirty="0" smtClean="0"/>
          </a:p>
          <a:p>
            <a:r>
              <a:rPr lang="ru-RU" dirty="0" smtClean="0"/>
              <a:t>Между </a:t>
            </a:r>
            <a:r>
              <a:rPr lang="ru-RU" dirty="0"/>
              <a:t>романом Пушкина и романом Толстого есть </a:t>
            </a:r>
            <a:r>
              <a:rPr lang="ru-RU" dirty="0" smtClean="0"/>
              <a:t>связь</a:t>
            </a:r>
            <a:r>
              <a:rPr lang="ru-RU" dirty="0"/>
              <a:t>, которая проявляется в жанре, в сюжете и в композиции. Толстой, по словам М. Б. Храпченко, «продолжал пушкинские традиции обновления формы романа, расширения его художественных возможностей</a:t>
            </a:r>
            <a:r>
              <a:rPr lang="ru-RU" dirty="0" smtClean="0"/>
              <a:t>»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626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Редута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763144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Пьесу Анна Каренина исполняют в театре Редута</a:t>
            </a:r>
            <a:r>
              <a:rPr lang="cs-CZ" sz="2800" dirty="0"/>
              <a:t> </a:t>
            </a:r>
            <a:r>
              <a:rPr lang="ru-RU" sz="2800" dirty="0" smtClean="0"/>
              <a:t>в Брно.</a:t>
            </a:r>
            <a:endParaRPr lang="en-US" sz="2800" dirty="0"/>
          </a:p>
        </p:txBody>
      </p:sp>
      <p:pic>
        <p:nvPicPr>
          <p:cNvPr id="5" name="Picture 4" descr="obráze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45" y="0"/>
            <a:ext cx="4437112" cy="4437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58535"/>
            <a:ext cx="9144000" cy="25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фильмы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587680" cy="237889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 роману Анна Каренина было снято более чем </a:t>
            </a:r>
            <a:r>
              <a:rPr lang="cs-CZ" dirty="0" smtClean="0"/>
              <a:t>20 </a:t>
            </a:r>
            <a:r>
              <a:rPr lang="ru-RU" dirty="0" smtClean="0"/>
              <a:t>фильмов.</a:t>
            </a:r>
          </a:p>
          <a:p>
            <a:r>
              <a:rPr lang="ru-RU" dirty="0" smtClean="0"/>
              <a:t>Анна Каренина </a:t>
            </a:r>
            <a:r>
              <a:rPr lang="cs-CZ" dirty="0" smtClean="0"/>
              <a:t>(2012):</a:t>
            </a:r>
            <a:r>
              <a:rPr lang="ru-RU" dirty="0" smtClean="0"/>
              <a:t> кинофильм английского </a:t>
            </a:r>
            <a:r>
              <a:rPr lang="ru-RU" dirty="0"/>
              <a:t>режиссёра Джо </a:t>
            </a:r>
            <a:r>
              <a:rPr lang="ru-RU" dirty="0" smtClean="0"/>
              <a:t>Райта. Главную роль Анны исполняет Кира </a:t>
            </a:r>
            <a:r>
              <a:rPr lang="ru-RU" dirty="0" err="1" smtClean="0"/>
              <a:t>Найтли</a:t>
            </a:r>
            <a:endParaRPr lang="ru-RU" dirty="0" smtClean="0"/>
          </a:p>
          <a:p>
            <a:r>
              <a:rPr lang="ru-RU" dirty="0" smtClean="0"/>
              <a:t>Картина </a:t>
            </a:r>
            <a:r>
              <a:rPr lang="ru-RU" dirty="0"/>
              <a:t>получила премию «Оскар» за лучший дизайн костюмов,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также </a:t>
            </a:r>
            <a:r>
              <a:rPr lang="ru-RU" dirty="0" smtClean="0"/>
              <a:t>номинировалась</a:t>
            </a:r>
            <a:r>
              <a:rPr lang="cs-CZ" dirty="0" smtClean="0"/>
              <a:t> </a:t>
            </a:r>
            <a:r>
              <a:rPr lang="ru-RU" dirty="0" smtClean="0"/>
              <a:t>в других категориях.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=-iuO6yU-OBk</a:t>
            </a:r>
            <a:endParaRPr lang="ru-RU" dirty="0" smtClean="0"/>
          </a:p>
          <a:p>
            <a:endParaRPr lang="en-US" dirty="0"/>
          </a:p>
        </p:txBody>
      </p:sp>
      <p:pic>
        <p:nvPicPr>
          <p:cNvPr id="9220" name="Picture 4" descr="C:\Users\Zuzka\MUNI\4. semsetr\literatura\literatura\still-of-jude-law-in-anna-karenin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"/>
          <a:stretch/>
        </p:blipFill>
        <p:spPr bwMode="auto">
          <a:xfrm>
            <a:off x="2987824" y="4005065"/>
            <a:ext cx="3506729" cy="243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Zuzka\MUNI\4. semsetr\literatura\literatura\an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0" y="4005065"/>
            <a:ext cx="3252744" cy="243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Zuzka\MUNI\4. semsetr\literatura\literatura\98104537_78_kinopoiskruAnnaKarenina16590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79" y="4005065"/>
            <a:ext cx="2936421" cy="244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32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Лев Николаевич Толстой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419328" cy="4683150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русский писатель, публицист, </a:t>
            </a:r>
            <a:r>
              <a:rPr lang="ru-RU" sz="1800" dirty="0" smtClean="0"/>
              <a:t>философ</a:t>
            </a:r>
          </a:p>
          <a:p>
            <a:pPr algn="just"/>
            <a:r>
              <a:rPr lang="ru-RU" sz="1800" dirty="0" smtClean="0"/>
              <a:t>Пошти вся его жизнь </a:t>
            </a:r>
            <a:r>
              <a:rPr lang="cs-CZ" sz="1800" dirty="0" err="1"/>
              <a:t>связана</a:t>
            </a:r>
            <a:r>
              <a:rPr lang="cs-CZ" sz="1800" dirty="0"/>
              <a:t> С </a:t>
            </a:r>
            <a:r>
              <a:rPr lang="cs-CZ" sz="1800" dirty="0" err="1"/>
              <a:t>Ясной</a:t>
            </a:r>
            <a:r>
              <a:rPr lang="cs-CZ" sz="1800" dirty="0"/>
              <a:t> </a:t>
            </a:r>
            <a:r>
              <a:rPr lang="ru-RU" sz="1800" dirty="0" err="1"/>
              <a:t>П</a:t>
            </a:r>
            <a:r>
              <a:rPr lang="cs-CZ" sz="1800" dirty="0" err="1" smtClean="0"/>
              <a:t>оляной</a:t>
            </a:r>
            <a:r>
              <a:rPr lang="cs-CZ" sz="1800" dirty="0" smtClean="0"/>
              <a:t> </a:t>
            </a:r>
            <a:r>
              <a:rPr lang="ru-RU" sz="1800" dirty="0" smtClean="0"/>
              <a:t>. </a:t>
            </a:r>
            <a:r>
              <a:rPr lang="cs-CZ" sz="1800" dirty="0" err="1" smtClean="0"/>
              <a:t>Здесь</a:t>
            </a:r>
            <a:r>
              <a:rPr lang="cs-CZ" sz="1800" dirty="0" smtClean="0"/>
              <a:t> </a:t>
            </a:r>
            <a:r>
              <a:rPr lang="cs-CZ" sz="1800" dirty="0" err="1"/>
              <a:t>он</a:t>
            </a:r>
            <a:r>
              <a:rPr lang="cs-CZ" sz="1800" dirty="0"/>
              <a:t> </a:t>
            </a:r>
            <a:r>
              <a:rPr lang="cs-CZ" sz="1800" dirty="0" err="1" smtClean="0"/>
              <a:t>родился</a:t>
            </a:r>
            <a:r>
              <a:rPr lang="ru-RU" sz="1800" dirty="0" smtClean="0"/>
              <a:t> </a:t>
            </a:r>
            <a:r>
              <a:rPr lang="ru-RU" sz="1800" dirty="0"/>
              <a:t>28 августа </a:t>
            </a:r>
            <a:r>
              <a:rPr lang="ru-RU" sz="1800" dirty="0" smtClean="0"/>
              <a:t>1828</a:t>
            </a:r>
            <a:r>
              <a:rPr lang="cs-CZ" sz="1800" dirty="0" smtClean="0"/>
              <a:t>, </a:t>
            </a:r>
            <a:r>
              <a:rPr lang="cs-CZ" sz="1800" dirty="0" err="1" smtClean="0"/>
              <a:t>прожил</a:t>
            </a:r>
            <a:r>
              <a:rPr lang="cs-CZ" sz="1800" dirty="0" smtClean="0"/>
              <a:t> </a:t>
            </a:r>
            <a:r>
              <a:rPr lang="cs-CZ" sz="1800" dirty="0" err="1"/>
              <a:t>более</a:t>
            </a:r>
            <a:r>
              <a:rPr lang="cs-CZ" sz="1800" dirty="0"/>
              <a:t> 50 </a:t>
            </a:r>
            <a:r>
              <a:rPr lang="cs-CZ" sz="1800" dirty="0" err="1"/>
              <a:t>лет</a:t>
            </a:r>
            <a:r>
              <a:rPr lang="cs-CZ" sz="1800" dirty="0"/>
              <a:t>, </a:t>
            </a:r>
            <a:r>
              <a:rPr lang="cs-CZ" sz="1800" dirty="0" err="1" smtClean="0"/>
              <a:t>здесь</a:t>
            </a:r>
            <a:r>
              <a:rPr lang="ru-RU" sz="1800" dirty="0" smtClean="0"/>
              <a:t> тоже</a:t>
            </a:r>
            <a:r>
              <a:rPr lang="cs-CZ" sz="1800" dirty="0" smtClean="0"/>
              <a:t> </a:t>
            </a:r>
            <a:r>
              <a:rPr lang="cs-CZ" sz="1800" dirty="0" err="1"/>
              <a:t>похоронен</a:t>
            </a:r>
            <a:r>
              <a:rPr lang="cs-CZ" sz="1800" dirty="0"/>
              <a:t>. </a:t>
            </a:r>
            <a:r>
              <a:rPr lang="ru-RU" sz="1800" dirty="0" smtClean="0"/>
              <a:t>Толстой умер </a:t>
            </a:r>
            <a:br>
              <a:rPr lang="ru-RU" sz="1800" dirty="0" smtClean="0"/>
            </a:br>
            <a:r>
              <a:rPr lang="ru-RU" sz="1800" dirty="0" smtClean="0"/>
              <a:t>7 </a:t>
            </a:r>
            <a:r>
              <a:rPr lang="ru-RU" sz="1800" dirty="0"/>
              <a:t>ноября </a:t>
            </a:r>
            <a:r>
              <a:rPr lang="ru-RU" sz="1800" dirty="0" smtClean="0"/>
              <a:t>1910 в </a:t>
            </a:r>
            <a:r>
              <a:rPr lang="cs-CZ" sz="1800" dirty="0" err="1" smtClean="0"/>
              <a:t>Астапово</a:t>
            </a:r>
            <a:r>
              <a:rPr lang="ru-RU" sz="1800" dirty="0" smtClean="0"/>
              <a:t> </a:t>
            </a:r>
          </a:p>
          <a:p>
            <a:pPr algn="just"/>
            <a:r>
              <a:rPr lang="ru-RU" sz="1800" dirty="0" smtClean="0"/>
              <a:t>Он учился </a:t>
            </a:r>
            <a:r>
              <a:rPr lang="ru-RU" sz="1800" dirty="0"/>
              <a:t>в Казанском университете на философском, затем на юридическом факультетах (не закончил</a:t>
            </a:r>
            <a:r>
              <a:rPr lang="ru-RU" sz="1800" dirty="0" smtClean="0"/>
              <a:t>)</a:t>
            </a:r>
          </a:p>
          <a:p>
            <a:pPr algn="just"/>
            <a:r>
              <a:rPr lang="ru-RU" sz="1800" dirty="0" smtClean="0"/>
              <a:t>Его величайшее произведение — роман «Война и мир»</a:t>
            </a:r>
          </a:p>
          <a:p>
            <a:pPr algn="just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628801"/>
            <a:ext cx="3024336" cy="4320479"/>
          </a:xfrm>
          <a:prstGeom prst="rect">
            <a:avLst/>
          </a:prstGeom>
        </p:spPr>
      </p:pic>
      <p:pic>
        <p:nvPicPr>
          <p:cNvPr id="1027" name="Picture 3" descr="C:\Users\Zuzka\MUNI\4. semsetr\literatura\literatura\Лев Николаевич Толстой и его супруга Софья Андреевна пьют чай…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3096344" cy="258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uzka\MUNI\4. semsetr\literatura\literatura\Лев Николаевич Толстой и Душан Маковицкий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7"/>
          <a:stretch/>
        </p:blipFill>
        <p:spPr bwMode="auto">
          <a:xfrm>
            <a:off x="3694256" y="4581128"/>
            <a:ext cx="2088232" cy="24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72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5203304" cy="518720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cs-CZ" dirty="0"/>
              <a:t>В </a:t>
            </a:r>
            <a:r>
              <a:rPr lang="cs-CZ" dirty="0" err="1"/>
              <a:t>сентябре</a:t>
            </a:r>
            <a:r>
              <a:rPr lang="cs-CZ" dirty="0"/>
              <a:t> 1862 </a:t>
            </a:r>
            <a:r>
              <a:rPr lang="cs-CZ" dirty="0" err="1"/>
              <a:t>года</a:t>
            </a:r>
            <a:r>
              <a:rPr lang="cs-CZ" dirty="0"/>
              <a:t> </a:t>
            </a:r>
            <a:r>
              <a:rPr lang="cs-CZ" dirty="0" err="1"/>
              <a:t>он</a:t>
            </a:r>
            <a:r>
              <a:rPr lang="cs-CZ" dirty="0"/>
              <a:t> </a:t>
            </a:r>
            <a:r>
              <a:rPr lang="cs-CZ" dirty="0" err="1"/>
              <a:t>женился</a:t>
            </a:r>
            <a:r>
              <a:rPr lang="cs-CZ" dirty="0"/>
              <a:t> </a:t>
            </a:r>
            <a:r>
              <a:rPr lang="cs-CZ" dirty="0" err="1" smtClean="0"/>
              <a:t>на</a:t>
            </a:r>
            <a:r>
              <a:rPr lang="ru-RU" dirty="0"/>
              <a:t> восемнадцатилетней</a:t>
            </a:r>
            <a:r>
              <a:rPr lang="cs-CZ" dirty="0" smtClean="0"/>
              <a:t> </a:t>
            </a:r>
            <a:r>
              <a:rPr lang="cs-CZ" dirty="0" err="1" smtClean="0"/>
              <a:t>Софье</a:t>
            </a:r>
            <a:r>
              <a:rPr lang="cs-CZ" dirty="0" smtClean="0"/>
              <a:t> </a:t>
            </a:r>
            <a:r>
              <a:rPr lang="cs-CZ" dirty="0" err="1"/>
              <a:t>Андреевне</a:t>
            </a:r>
            <a:r>
              <a:rPr lang="cs-CZ" dirty="0"/>
              <a:t> </a:t>
            </a:r>
            <a:r>
              <a:rPr lang="cs-CZ" dirty="0" err="1" smtClean="0"/>
              <a:t>Берс</a:t>
            </a:r>
            <a:endParaRPr lang="cs-CZ" dirty="0"/>
          </a:p>
          <a:p>
            <a:pPr algn="just"/>
            <a:r>
              <a:rPr lang="cs-CZ" dirty="0" err="1"/>
              <a:t>Первые</a:t>
            </a:r>
            <a:r>
              <a:rPr lang="cs-CZ" dirty="0"/>
              <a:t> </a:t>
            </a:r>
            <a:r>
              <a:rPr lang="cs-CZ" dirty="0" err="1"/>
              <a:t>годы</a:t>
            </a:r>
            <a:r>
              <a:rPr lang="cs-CZ" dirty="0"/>
              <a:t> </a:t>
            </a:r>
            <a:r>
              <a:rPr lang="cs-CZ" dirty="0" err="1"/>
              <a:t>их</a:t>
            </a:r>
            <a:r>
              <a:rPr lang="cs-CZ" dirty="0"/>
              <a:t> </a:t>
            </a:r>
            <a:r>
              <a:rPr lang="ru-RU" dirty="0" smtClean="0"/>
              <a:t>совместной </a:t>
            </a:r>
            <a:r>
              <a:rPr lang="cs-CZ" dirty="0" err="1" smtClean="0"/>
              <a:t>жизни</a:t>
            </a:r>
            <a:r>
              <a:rPr lang="cs-CZ" dirty="0" smtClean="0"/>
              <a:t> </a:t>
            </a:r>
            <a:r>
              <a:rPr lang="cs-CZ" dirty="0" err="1"/>
              <a:t>были</a:t>
            </a:r>
            <a:r>
              <a:rPr lang="cs-CZ" dirty="0"/>
              <a:t> </a:t>
            </a:r>
            <a:r>
              <a:rPr lang="cs-CZ" dirty="0" err="1"/>
              <a:t>самыми</a:t>
            </a:r>
            <a:r>
              <a:rPr lang="cs-CZ" dirty="0"/>
              <a:t> </a:t>
            </a:r>
            <a:r>
              <a:rPr lang="cs-CZ" dirty="0" err="1" smtClean="0"/>
              <a:t>счастливыми</a:t>
            </a:r>
            <a:r>
              <a:rPr lang="cs-CZ" dirty="0"/>
              <a:t> </a:t>
            </a:r>
            <a:endParaRPr lang="cs-CZ" dirty="0" smtClean="0"/>
          </a:p>
          <a:p>
            <a:pPr algn="just"/>
            <a:r>
              <a:rPr lang="cs-CZ" dirty="0" err="1" smtClean="0"/>
              <a:t>За</a:t>
            </a:r>
            <a:r>
              <a:rPr lang="cs-CZ" dirty="0" smtClean="0"/>
              <a:t> 17 </a:t>
            </a:r>
            <a:r>
              <a:rPr lang="cs-CZ" dirty="0" err="1" smtClean="0"/>
              <a:t>лет</a:t>
            </a:r>
            <a:r>
              <a:rPr lang="cs-CZ" dirty="0" smtClean="0"/>
              <a:t> у </a:t>
            </a:r>
            <a:r>
              <a:rPr lang="cs-CZ" dirty="0" err="1" smtClean="0"/>
              <a:t>них</a:t>
            </a:r>
            <a:r>
              <a:rPr lang="cs-CZ" dirty="0" smtClean="0"/>
              <a:t> </a:t>
            </a:r>
            <a:r>
              <a:rPr lang="cs-CZ" dirty="0" err="1" smtClean="0"/>
              <a:t>родилось</a:t>
            </a:r>
            <a:r>
              <a:rPr lang="cs-CZ" dirty="0" smtClean="0"/>
              <a:t> 13</a:t>
            </a:r>
            <a:r>
              <a:rPr lang="ru-RU" dirty="0" smtClean="0"/>
              <a:t> детей</a:t>
            </a:r>
            <a:endParaRPr lang="cs-CZ" dirty="0" smtClean="0"/>
          </a:p>
          <a:p>
            <a:pPr algn="just"/>
            <a:r>
              <a:rPr lang="cs-CZ" dirty="0" err="1" smtClean="0"/>
              <a:t>Духовный</a:t>
            </a:r>
            <a:r>
              <a:rPr lang="cs-CZ" dirty="0" smtClean="0"/>
              <a:t> </a:t>
            </a:r>
            <a:r>
              <a:rPr lang="cs-CZ" dirty="0" err="1"/>
              <a:t>кризис</a:t>
            </a:r>
            <a:r>
              <a:rPr lang="cs-CZ" dirty="0"/>
              <a:t>, </a:t>
            </a:r>
            <a:r>
              <a:rPr lang="ru-RU" dirty="0" smtClean="0"/>
              <a:t>который </a:t>
            </a:r>
            <a:r>
              <a:rPr lang="cs-CZ" dirty="0" err="1" smtClean="0"/>
              <a:t>Толст</a:t>
            </a:r>
            <a:r>
              <a:rPr lang="ru-RU" dirty="0" smtClean="0"/>
              <a:t>ой пережил</a:t>
            </a:r>
            <a:r>
              <a:rPr lang="cs-CZ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cs-CZ" dirty="0" smtClean="0"/>
              <a:t>в </a:t>
            </a:r>
            <a:r>
              <a:rPr lang="cs-CZ" dirty="0" err="1"/>
              <a:t>конце</a:t>
            </a:r>
            <a:r>
              <a:rPr lang="cs-CZ" dirty="0"/>
              <a:t> 1870 - </a:t>
            </a:r>
            <a:r>
              <a:rPr lang="cs-CZ" dirty="0" err="1"/>
              <a:t>начале</a:t>
            </a:r>
            <a:r>
              <a:rPr lang="cs-CZ" dirty="0"/>
              <a:t> 1880 </a:t>
            </a:r>
            <a:r>
              <a:rPr lang="cs-CZ" dirty="0" err="1"/>
              <a:t>годов</a:t>
            </a:r>
            <a:r>
              <a:rPr lang="cs-CZ" dirty="0"/>
              <a:t>, </a:t>
            </a:r>
            <a:r>
              <a:rPr lang="cs-CZ" dirty="0" err="1"/>
              <a:t>завершился</a:t>
            </a:r>
            <a:r>
              <a:rPr lang="cs-CZ" dirty="0"/>
              <a:t> </a:t>
            </a:r>
            <a:r>
              <a:rPr lang="cs-CZ" dirty="0" err="1"/>
              <a:t>переломом</a:t>
            </a:r>
            <a:r>
              <a:rPr lang="cs-CZ" dirty="0"/>
              <a:t> в </a:t>
            </a:r>
            <a:r>
              <a:rPr lang="cs-CZ" dirty="0" err="1"/>
              <a:t>его</a:t>
            </a:r>
            <a:r>
              <a:rPr lang="cs-CZ" dirty="0"/>
              <a:t> </a:t>
            </a:r>
            <a:r>
              <a:rPr lang="cs-CZ" dirty="0" err="1"/>
              <a:t>мировоззрении</a:t>
            </a:r>
            <a:r>
              <a:rPr lang="cs-CZ" dirty="0"/>
              <a:t>. </a:t>
            </a:r>
            <a:r>
              <a:rPr lang="cs-CZ" dirty="0" err="1"/>
              <a:t>Стремление</a:t>
            </a:r>
            <a:r>
              <a:rPr lang="cs-CZ" dirty="0"/>
              <a:t> к «</a:t>
            </a:r>
            <a:r>
              <a:rPr lang="cs-CZ" dirty="0" err="1"/>
              <a:t>чистой</a:t>
            </a:r>
            <a:r>
              <a:rPr lang="cs-CZ" dirty="0"/>
              <a:t>, </a:t>
            </a:r>
            <a:r>
              <a:rPr lang="cs-CZ" dirty="0" err="1"/>
              <a:t>простой</a:t>
            </a:r>
            <a:r>
              <a:rPr lang="cs-CZ" dirty="0"/>
              <a:t> </a:t>
            </a:r>
            <a:r>
              <a:rPr lang="cs-CZ" dirty="0" err="1"/>
              <a:t>жизни</a:t>
            </a:r>
            <a:r>
              <a:rPr lang="cs-CZ" dirty="0"/>
              <a:t>» и </a:t>
            </a:r>
            <a:r>
              <a:rPr lang="cs-CZ" dirty="0" err="1"/>
              <a:t>идея</a:t>
            </a:r>
            <a:r>
              <a:rPr lang="cs-CZ" dirty="0"/>
              <a:t> о </a:t>
            </a:r>
            <a:r>
              <a:rPr lang="cs-CZ" dirty="0" err="1"/>
              <a:t>непротивлении</a:t>
            </a:r>
            <a:r>
              <a:rPr lang="cs-CZ" dirty="0"/>
              <a:t> </a:t>
            </a:r>
            <a:r>
              <a:rPr lang="cs-CZ" dirty="0" err="1"/>
              <a:t>злу</a:t>
            </a:r>
            <a:r>
              <a:rPr lang="cs-CZ" dirty="0"/>
              <a:t> </a:t>
            </a:r>
            <a:r>
              <a:rPr lang="cs-CZ" dirty="0" err="1"/>
              <a:t>насилием</a:t>
            </a:r>
            <a:r>
              <a:rPr lang="cs-CZ" dirty="0"/>
              <a:t> </a:t>
            </a:r>
            <a:r>
              <a:rPr lang="cs-CZ" dirty="0" err="1"/>
              <a:t>стали</a:t>
            </a:r>
            <a:r>
              <a:rPr lang="cs-CZ" dirty="0"/>
              <a:t> </a:t>
            </a:r>
            <a:r>
              <a:rPr lang="cs-CZ" dirty="0" err="1"/>
              <a:t>ядром</a:t>
            </a:r>
            <a:r>
              <a:rPr lang="cs-CZ" dirty="0"/>
              <a:t> </a:t>
            </a:r>
            <a:r>
              <a:rPr lang="cs-CZ" dirty="0" err="1"/>
              <a:t>системы</a:t>
            </a:r>
            <a:r>
              <a:rPr lang="cs-CZ" dirty="0"/>
              <a:t> </a:t>
            </a:r>
            <a:r>
              <a:rPr lang="cs-CZ" dirty="0" err="1"/>
              <a:t>Толстого</a:t>
            </a:r>
            <a:r>
              <a:rPr lang="cs-CZ" dirty="0" smtClean="0"/>
              <a:t>.</a:t>
            </a:r>
            <a:endParaRPr lang="cs-CZ" dirty="0"/>
          </a:p>
          <a:p>
            <a:pPr algn="just"/>
            <a:r>
              <a:rPr lang="cs-CZ" dirty="0" err="1"/>
              <a:t>Отношения</a:t>
            </a:r>
            <a:r>
              <a:rPr lang="cs-CZ" dirty="0"/>
              <a:t> </a:t>
            </a:r>
            <a:r>
              <a:rPr lang="cs-CZ" dirty="0" err="1"/>
              <a:t>Толстого</a:t>
            </a:r>
            <a:r>
              <a:rPr lang="cs-CZ" dirty="0"/>
              <a:t> с </a:t>
            </a:r>
            <a:r>
              <a:rPr lang="cs-CZ" dirty="0" err="1"/>
              <a:t>женой</a:t>
            </a:r>
            <a:r>
              <a:rPr lang="cs-CZ" dirty="0"/>
              <a:t> </a:t>
            </a:r>
            <a:r>
              <a:rPr lang="cs-CZ" dirty="0" err="1"/>
              <a:t>тоже</a:t>
            </a:r>
            <a:r>
              <a:rPr lang="cs-CZ" dirty="0"/>
              <a:t> </a:t>
            </a:r>
            <a:r>
              <a:rPr lang="cs-CZ" dirty="0" err="1"/>
              <a:t>не</a:t>
            </a:r>
            <a:r>
              <a:rPr lang="cs-CZ" dirty="0"/>
              <a:t> </a:t>
            </a:r>
            <a:r>
              <a:rPr lang="cs-CZ" dirty="0" err="1"/>
              <a:t>были</a:t>
            </a:r>
            <a:r>
              <a:rPr lang="cs-CZ" dirty="0"/>
              <a:t> </a:t>
            </a:r>
            <a:r>
              <a:rPr lang="cs-CZ" dirty="0" err="1"/>
              <a:t>безоблачными</a:t>
            </a:r>
            <a:r>
              <a:rPr lang="cs-CZ" dirty="0"/>
              <a:t>. </a:t>
            </a:r>
            <a:r>
              <a:rPr lang="cs-CZ" dirty="0" err="1"/>
              <a:t>Между</a:t>
            </a:r>
            <a:r>
              <a:rPr lang="cs-CZ" dirty="0"/>
              <a:t> </a:t>
            </a:r>
            <a:r>
              <a:rPr lang="cs-CZ" dirty="0" err="1"/>
              <a:t>ними</a:t>
            </a:r>
            <a:r>
              <a:rPr lang="cs-CZ" dirty="0"/>
              <a:t> </a:t>
            </a:r>
            <a:r>
              <a:rPr lang="cs-CZ" dirty="0" err="1"/>
              <a:t>часто</a:t>
            </a:r>
            <a:r>
              <a:rPr lang="cs-CZ" dirty="0"/>
              <a:t> </a:t>
            </a:r>
            <a:r>
              <a:rPr lang="cs-CZ" dirty="0" err="1"/>
              <a:t>возникали</a:t>
            </a:r>
            <a:r>
              <a:rPr lang="cs-CZ" dirty="0"/>
              <a:t> </a:t>
            </a:r>
            <a:r>
              <a:rPr lang="cs-CZ" dirty="0" err="1"/>
              <a:t>ссоры</a:t>
            </a:r>
            <a:r>
              <a:rPr lang="cs-CZ" dirty="0"/>
              <a:t>.</a:t>
            </a:r>
          </a:p>
          <a:p>
            <a:pPr algn="just"/>
            <a:r>
              <a:rPr lang="cs-CZ" dirty="0" err="1"/>
              <a:t>Наконец</a:t>
            </a:r>
            <a:r>
              <a:rPr lang="cs-CZ" dirty="0"/>
              <a:t>, </a:t>
            </a:r>
            <a:r>
              <a:rPr lang="cs-CZ" dirty="0" err="1"/>
              <a:t>одной</a:t>
            </a:r>
            <a:r>
              <a:rPr lang="cs-CZ" dirty="0"/>
              <a:t> </a:t>
            </a:r>
            <a:r>
              <a:rPr lang="cs-CZ" dirty="0" err="1"/>
              <a:t>зимней</a:t>
            </a:r>
            <a:r>
              <a:rPr lang="cs-CZ" dirty="0"/>
              <a:t> </a:t>
            </a:r>
            <a:r>
              <a:rPr lang="cs-CZ" dirty="0" err="1"/>
              <a:t>ночью</a:t>
            </a:r>
            <a:r>
              <a:rPr lang="cs-CZ" dirty="0"/>
              <a:t> 83-летний </a:t>
            </a:r>
            <a:r>
              <a:rPr lang="cs-CZ" dirty="0" err="1"/>
              <a:t>Толстой</a:t>
            </a:r>
            <a:r>
              <a:rPr lang="cs-CZ" dirty="0"/>
              <a:t> </a:t>
            </a:r>
            <a:r>
              <a:rPr lang="cs-CZ" dirty="0" err="1"/>
              <a:t>от</a:t>
            </a:r>
            <a:r>
              <a:rPr lang="cs-CZ" dirty="0"/>
              <a:t> </a:t>
            </a:r>
            <a:r>
              <a:rPr lang="cs-CZ" dirty="0" err="1"/>
              <a:t>нее</a:t>
            </a:r>
            <a:r>
              <a:rPr lang="cs-CZ" dirty="0"/>
              <a:t> </a:t>
            </a:r>
            <a:r>
              <a:rPr lang="cs-CZ" dirty="0" err="1"/>
              <a:t>сбежал</a:t>
            </a:r>
            <a:r>
              <a:rPr lang="cs-CZ" dirty="0"/>
              <a:t>. </a:t>
            </a:r>
            <a:r>
              <a:rPr lang="cs-CZ" dirty="0" err="1"/>
              <a:t>Он</a:t>
            </a:r>
            <a:r>
              <a:rPr lang="cs-CZ" dirty="0"/>
              <a:t> </a:t>
            </a:r>
            <a:r>
              <a:rPr lang="cs-CZ" dirty="0" err="1"/>
              <a:t>сел</a:t>
            </a:r>
            <a:r>
              <a:rPr lang="cs-CZ" dirty="0"/>
              <a:t> </a:t>
            </a:r>
            <a:r>
              <a:rPr lang="cs-CZ" dirty="0" err="1"/>
              <a:t>на</a:t>
            </a:r>
            <a:r>
              <a:rPr lang="cs-CZ" dirty="0"/>
              <a:t> </a:t>
            </a:r>
            <a:r>
              <a:rPr lang="cs-CZ" dirty="0" err="1"/>
              <a:t>поезд</a:t>
            </a:r>
            <a:r>
              <a:rPr lang="cs-CZ" dirty="0"/>
              <a:t>, </a:t>
            </a:r>
            <a:r>
              <a:rPr lang="cs-CZ" dirty="0" err="1"/>
              <a:t>но</a:t>
            </a:r>
            <a:r>
              <a:rPr lang="cs-CZ" dirty="0"/>
              <a:t> </a:t>
            </a:r>
            <a:r>
              <a:rPr lang="cs-CZ" dirty="0" err="1"/>
              <a:t>по</a:t>
            </a:r>
            <a:r>
              <a:rPr lang="cs-CZ" dirty="0"/>
              <a:t> </a:t>
            </a:r>
            <a:r>
              <a:rPr lang="cs-CZ" dirty="0" err="1"/>
              <a:t>дороге</a:t>
            </a:r>
            <a:r>
              <a:rPr lang="cs-CZ" dirty="0"/>
              <a:t> </a:t>
            </a:r>
            <a:r>
              <a:rPr lang="cs-CZ" dirty="0" err="1"/>
              <a:t>подхватил</a:t>
            </a:r>
            <a:r>
              <a:rPr lang="cs-CZ" dirty="0"/>
              <a:t> </a:t>
            </a:r>
            <a:r>
              <a:rPr lang="cs-CZ" dirty="0" err="1"/>
              <a:t>смертельное</a:t>
            </a:r>
            <a:r>
              <a:rPr lang="cs-CZ" dirty="0"/>
              <a:t> </a:t>
            </a:r>
            <a:r>
              <a:rPr lang="cs-CZ" dirty="0" err="1"/>
              <a:t>воспаление</a:t>
            </a:r>
            <a:r>
              <a:rPr lang="cs-CZ" dirty="0"/>
              <a:t> </a:t>
            </a:r>
            <a:r>
              <a:rPr lang="cs-CZ" dirty="0" err="1"/>
              <a:t>легких</a:t>
            </a:r>
            <a:r>
              <a:rPr lang="cs-CZ" dirty="0"/>
              <a:t>. </a:t>
            </a:r>
            <a:r>
              <a:rPr lang="cs-CZ" dirty="0" err="1"/>
              <a:t>Толстой</a:t>
            </a:r>
            <a:r>
              <a:rPr lang="cs-CZ" dirty="0"/>
              <a:t> </a:t>
            </a:r>
            <a:r>
              <a:rPr lang="cs-CZ" dirty="0" err="1"/>
              <a:t>умер</a:t>
            </a:r>
            <a:r>
              <a:rPr lang="cs-CZ" dirty="0"/>
              <a:t> в </a:t>
            </a:r>
            <a:r>
              <a:rPr lang="cs-CZ" dirty="0" err="1"/>
              <a:t>доме</a:t>
            </a:r>
            <a:r>
              <a:rPr lang="cs-CZ" dirty="0"/>
              <a:t> </a:t>
            </a:r>
            <a:r>
              <a:rPr lang="cs-CZ" dirty="0" err="1"/>
              <a:t>начальника</a:t>
            </a:r>
            <a:r>
              <a:rPr lang="cs-CZ" dirty="0"/>
              <a:t> </a:t>
            </a:r>
            <a:r>
              <a:rPr lang="cs-CZ" dirty="0" err="1"/>
              <a:t>станции</a:t>
            </a:r>
            <a:r>
              <a:rPr lang="cs-CZ" dirty="0"/>
              <a:t> в </a:t>
            </a:r>
            <a:r>
              <a:rPr lang="cs-CZ" dirty="0" err="1" smtClean="0"/>
              <a:t>Астапов</a:t>
            </a:r>
            <a:r>
              <a:rPr lang="ru-RU" dirty="0" smtClean="0"/>
              <a:t>о.</a:t>
            </a:r>
            <a:endParaRPr lang="cs-CZ" dirty="0"/>
          </a:p>
        </p:txBody>
      </p:sp>
      <p:pic>
        <p:nvPicPr>
          <p:cNvPr id="1026" name="Picture 2" descr="C:\Users\Zuzka\MUNI\4. semsetr\literatura\literatura\Софья Андреевна Берс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/>
          <a:stretch/>
        </p:blipFill>
        <p:spPr bwMode="auto">
          <a:xfrm>
            <a:off x="5759355" y="1052736"/>
            <a:ext cx="3589178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6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Похороны Толстого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Zuzka\MUNI\4. semsetr\literatura\literatura\похоронная процессия с телом Льва Николаевича Толстог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67" y="1556792"/>
            <a:ext cx="8520113" cy="497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41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Анна Каренина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7688" y="1711349"/>
            <a:ext cx="8686800" cy="4525963"/>
          </a:xfrm>
        </p:spPr>
        <p:txBody>
          <a:bodyPr>
            <a:noAutofit/>
          </a:bodyPr>
          <a:lstStyle/>
          <a:p>
            <a:r>
              <a:rPr lang="ru-RU" sz="1800" dirty="0"/>
              <a:t>Роман «Анна </a:t>
            </a:r>
            <a:r>
              <a:rPr lang="ru-RU" sz="1800" dirty="0" smtClean="0"/>
              <a:t>Каренина» </a:t>
            </a:r>
            <a:r>
              <a:rPr lang="ru-RU" sz="1800" dirty="0"/>
              <a:t>был начат в 1873 </a:t>
            </a:r>
            <a:r>
              <a:rPr lang="ru-RU" sz="1800" dirty="0" smtClean="0"/>
              <a:t>году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и печатался по частям в журнале </a:t>
            </a:r>
            <a:r>
              <a:rPr lang="ru-RU" sz="1800" b="1" dirty="0" smtClean="0"/>
              <a:t>«</a:t>
            </a:r>
            <a:r>
              <a:rPr lang="ru-RU" sz="1800" b="1" dirty="0"/>
              <a:t>Русский вестник».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>Целый </a:t>
            </a:r>
            <a:r>
              <a:rPr lang="ru-RU" sz="1800" dirty="0"/>
              <a:t>роман был напечатан </a:t>
            </a:r>
            <a:r>
              <a:rPr lang="ru-RU" sz="1800" dirty="0" smtClean="0"/>
              <a:t>в </a:t>
            </a:r>
            <a:r>
              <a:rPr lang="ru-RU" sz="1800" dirty="0"/>
              <a:t>1878 году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Как признавался в дневниках Толстой, на создание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такого </a:t>
            </a:r>
            <a:r>
              <a:rPr lang="ru-RU" sz="1800" dirty="0"/>
              <a:t>произведения его подтолкнул Пушкин. Он хотел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</a:t>
            </a:r>
            <a:r>
              <a:rPr lang="ru-RU" sz="1800" dirty="0"/>
              <a:t>своем произведении рассказать, что </a:t>
            </a:r>
            <a:r>
              <a:rPr lang="ru-RU" sz="1800" dirty="0"/>
              <a:t>случилось бы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 </a:t>
            </a:r>
            <a:r>
              <a:rPr lang="ru-RU" sz="1800" b="1" dirty="0"/>
              <a:t>Татьяной Лариной </a:t>
            </a:r>
            <a:r>
              <a:rPr lang="ru-RU" sz="1800" dirty="0"/>
              <a:t>(из романа </a:t>
            </a:r>
            <a:r>
              <a:rPr lang="ru-RU" sz="1800" dirty="0" smtClean="0"/>
              <a:t>«Евгений Онегин») </a:t>
            </a:r>
            <a:r>
              <a:rPr lang="ru-RU" sz="1800" dirty="0"/>
              <a:t>дальше. </a:t>
            </a:r>
            <a:endParaRPr lang="ru-RU" sz="1800" dirty="0" smtClean="0"/>
          </a:p>
          <a:p>
            <a:r>
              <a:rPr lang="ru-RU" sz="1800" dirty="0"/>
              <a:t>Первоначално был сюжет более простым, но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впоследствии </a:t>
            </a:r>
            <a:r>
              <a:rPr lang="ru-RU" sz="1800" dirty="0"/>
              <a:t>Толстой изменил имена действующих лиц, ввел </a:t>
            </a:r>
            <a:r>
              <a:rPr lang="ru-RU" sz="1800" dirty="0" smtClean="0"/>
              <a:t>новых персонажей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 </a:t>
            </a:r>
            <a:r>
              <a:rPr lang="ru-RU" sz="1800" dirty="0"/>
              <a:t>развил новые сюжетные линии. Главная героиня внешне тоже преобразилась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 </a:t>
            </a:r>
            <a:r>
              <a:rPr lang="ru-RU" sz="1800" dirty="0"/>
              <a:t>стала одним из лучших женских образов в мировой литературе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 smtClean="0"/>
              <a:t>События </a:t>
            </a:r>
            <a:r>
              <a:rPr lang="ru-RU" sz="1800" dirty="0"/>
              <a:t>романа развиваются в 70-е гг. ХIХ в. после отмены </a:t>
            </a:r>
            <a:r>
              <a:rPr lang="ru-RU" sz="1800" b="1" dirty="0"/>
              <a:t>крепостного права</a:t>
            </a:r>
            <a:r>
              <a:rPr lang="ru-RU" sz="1800" dirty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 </a:t>
            </a:r>
            <a:r>
              <a:rPr lang="ru-RU" sz="1800" dirty="0"/>
              <a:t>последовавших за этим реформ </a:t>
            </a:r>
            <a:r>
              <a:rPr lang="ru-RU" sz="1800" b="1" dirty="0"/>
              <a:t>Александра II</a:t>
            </a:r>
            <a:r>
              <a:rPr lang="ru-RU" sz="1800" dirty="0"/>
              <a:t>. </a:t>
            </a:r>
            <a:endParaRPr lang="ru-RU" sz="1800" dirty="0" smtClean="0"/>
          </a:p>
        </p:txBody>
      </p:sp>
      <p:pic>
        <p:nvPicPr>
          <p:cNvPr id="3074" name="Picture 2" descr="C:\Users\Zuzka\MUNI\4. semsetr\literatura\literatura\36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287638" cy="371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24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Первая фраза романа «Анна Каренина»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639341"/>
            <a:ext cx="8686800" cy="4525963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«Все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счастливые семьи похожи друг на друга, каждая несчастливая семья несчастлива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по-своему.»</a:t>
            </a:r>
          </a:p>
          <a:p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63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Анна каренина: содержание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 smtClean="0"/>
              <a:t>Действие романа начинается в 1873 году. В начале романа мы узнаем, что в доме Облонских Стива изменил своей жене Долли. Между тем приехал в Москву Левин, чтобы</a:t>
            </a:r>
            <a:r>
              <a:rPr lang="ru-RU" sz="1600" b="1" dirty="0" smtClean="0"/>
              <a:t> сделать предложение </a:t>
            </a:r>
            <a:r>
              <a:rPr lang="ru-RU" sz="1600" dirty="0" smtClean="0"/>
              <a:t>сестре Долли </a:t>
            </a:r>
            <a:r>
              <a:rPr lang="ru-RU" sz="1600" dirty="0" smtClean="0"/>
              <a:t>княгине </a:t>
            </a:r>
            <a:r>
              <a:rPr lang="ru-RU" sz="1600" dirty="0" smtClean="0"/>
              <a:t>Кити, но она Левину </a:t>
            </a:r>
            <a:r>
              <a:rPr lang="ru-RU" sz="1600" b="1" dirty="0" smtClean="0"/>
              <a:t>отказывает</a:t>
            </a:r>
            <a:r>
              <a:rPr lang="ru-RU" sz="1600" dirty="0" smtClean="0"/>
              <a:t>, потому что она любит </a:t>
            </a:r>
            <a:r>
              <a:rPr lang="ru-RU" sz="1600" dirty="0" smtClean="0"/>
              <a:t>Вронского</a:t>
            </a:r>
            <a:r>
              <a:rPr lang="ru-RU" sz="1600" dirty="0" smtClean="0"/>
              <a:t>. Левин возвращается в деревню.</a:t>
            </a:r>
          </a:p>
          <a:p>
            <a:pPr algn="just"/>
            <a:r>
              <a:rPr lang="ru-RU" sz="1600" dirty="0" smtClean="0"/>
              <a:t>На </a:t>
            </a:r>
            <a:r>
              <a:rPr lang="ru-RU" sz="1600" dirty="0" smtClean="0"/>
              <a:t>вокзале </a:t>
            </a:r>
            <a:r>
              <a:rPr lang="ru-RU" sz="1600" dirty="0"/>
              <a:t>Анна </a:t>
            </a:r>
            <a:r>
              <a:rPr lang="ru-RU" sz="1600" b="1" dirty="0"/>
              <a:t>встречает Вронского</a:t>
            </a:r>
            <a:r>
              <a:rPr lang="ru-RU" sz="1600" dirty="0"/>
              <a:t>, который ждет свою мать. Их встреча происходит при трагических обстоятельствах – под поезд попадает человек. </a:t>
            </a:r>
          </a:p>
          <a:p>
            <a:pPr algn="just"/>
            <a:r>
              <a:rPr lang="ru-RU" sz="1600" dirty="0" smtClean="0"/>
              <a:t>Анна </a:t>
            </a:r>
            <a:r>
              <a:rPr lang="ru-RU" sz="1600" dirty="0"/>
              <a:t>приехала в Москву, чтобы уговорить Долли простить измену мужа, ей это удается, </a:t>
            </a:r>
            <a:r>
              <a:rPr lang="ru-RU" sz="1600" dirty="0" smtClean="0"/>
              <a:t>после этого </a:t>
            </a:r>
            <a:r>
              <a:rPr lang="ru-RU" sz="1600" dirty="0"/>
              <a:t>она возвращается домой в Петербург. Также в Петербург едет и Вронский, очарованный Анной</a:t>
            </a:r>
            <a:r>
              <a:rPr lang="ru-RU" sz="1600" dirty="0" smtClean="0"/>
              <a:t>.</a:t>
            </a:r>
            <a:endParaRPr lang="ru-RU" sz="1600" dirty="0"/>
          </a:p>
          <a:p>
            <a:pPr algn="just"/>
            <a:r>
              <a:rPr lang="ru-RU" sz="1600" dirty="0" smtClean="0"/>
              <a:t>Дома </a:t>
            </a:r>
            <a:r>
              <a:rPr lang="ru-RU" sz="1600" dirty="0"/>
              <a:t>Анна не чувствует себя счастливой – Анна </a:t>
            </a:r>
            <a:r>
              <a:rPr lang="ru-RU" sz="1600" dirty="0" smtClean="0"/>
              <a:t>не любит </a:t>
            </a:r>
            <a:r>
              <a:rPr lang="ru-RU" sz="1600" dirty="0"/>
              <a:t>своего </a:t>
            </a:r>
            <a:r>
              <a:rPr lang="ru-RU" sz="1600" dirty="0" smtClean="0"/>
              <a:t>мужа. Спустя </a:t>
            </a:r>
            <a:r>
              <a:rPr lang="ru-RU" sz="1600" dirty="0"/>
              <a:t>год после знакомства Анна становится </a:t>
            </a:r>
            <a:r>
              <a:rPr lang="ru-RU" sz="1600" b="1" dirty="0"/>
              <a:t>любовницей Вронского</a:t>
            </a:r>
            <a:r>
              <a:rPr lang="ru-RU" sz="1600" dirty="0" smtClean="0"/>
              <a:t>. Анна</a:t>
            </a:r>
            <a:r>
              <a:rPr lang="cs-CZ" sz="1600" dirty="0" smtClean="0"/>
              <a:t> </a:t>
            </a:r>
            <a:r>
              <a:rPr lang="ru-RU" sz="1600" dirty="0" smtClean="0"/>
              <a:t>первый раз в своей жизни испытывает</a:t>
            </a:r>
            <a:r>
              <a:rPr lang="ru-RU" sz="1600" dirty="0"/>
              <a:t> </a:t>
            </a:r>
            <a:r>
              <a:rPr lang="ru-RU" sz="1600" dirty="0" smtClean="0"/>
              <a:t>любовь и ждет </a:t>
            </a:r>
            <a:r>
              <a:rPr lang="ru-RU" sz="1600" dirty="0"/>
              <a:t>от Вронского ребенка</a:t>
            </a:r>
            <a:r>
              <a:rPr lang="ru-RU" sz="1600" dirty="0" smtClean="0"/>
              <a:t>.</a:t>
            </a:r>
            <a:r>
              <a:rPr lang="ru-RU" sz="1600" dirty="0"/>
              <a:t> </a:t>
            </a:r>
          </a:p>
          <a:p>
            <a:pPr algn="just"/>
            <a:r>
              <a:rPr lang="ru-RU" sz="1600" dirty="0"/>
              <a:t>Анна </a:t>
            </a:r>
            <a:r>
              <a:rPr lang="ru-RU" sz="1600" b="1" dirty="0"/>
              <a:t>высказывает</a:t>
            </a:r>
            <a:r>
              <a:rPr lang="ru-RU" sz="1600" dirty="0"/>
              <a:t> мужу все, что к Вронскому </a:t>
            </a:r>
            <a:r>
              <a:rPr lang="ru-RU" sz="1600" dirty="0" smtClean="0"/>
              <a:t>чувствует. Каренин приходит </a:t>
            </a:r>
            <a:r>
              <a:rPr lang="ru-RU" sz="1600" dirty="0"/>
              <a:t>к решению, что супруги должны оставаться вместе, и если Анна с этим не согласна, он грозит отобрать у нее сына. Это еще больше настраивает Анну против мужа. </a:t>
            </a:r>
          </a:p>
          <a:p>
            <a:pPr marL="0" indent="0" algn="just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146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Анна каренина: содержание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/>
              <a:t>Анна рожает дочь. Роды проходят тяжело и она</a:t>
            </a:r>
            <a:r>
              <a:rPr lang="ru-RU" sz="1600" b="1" dirty="0"/>
              <a:t>, думая, что умирает</a:t>
            </a:r>
            <a:r>
              <a:rPr lang="ru-RU" sz="1600" dirty="0"/>
              <a:t>, просит прощения у мужа и отказывается от Вронского, который совершает </a:t>
            </a:r>
            <a:r>
              <a:rPr lang="ru-RU" sz="1600" b="1" dirty="0"/>
              <a:t>попытку застрелиться. </a:t>
            </a:r>
          </a:p>
          <a:p>
            <a:pPr algn="just"/>
            <a:r>
              <a:rPr lang="ru-RU" sz="1600" b="1" u="sng" dirty="0"/>
              <a:t>Левин</a:t>
            </a:r>
            <a:r>
              <a:rPr lang="ru-RU" sz="1600" dirty="0"/>
              <a:t>, между тем, пытается провести реформы, которые не всегда встречают одобрение у мужиков. Приехав в Москву, он вновь встречает Кити, понимает, что любит ее и делает ей предложение</a:t>
            </a:r>
            <a:r>
              <a:rPr lang="ru-RU" sz="1600" b="1" dirty="0"/>
              <a:t>. Кити соглашается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/>
              <a:t>После </a:t>
            </a:r>
            <a:r>
              <a:rPr lang="ru-RU" sz="1600" dirty="0" smtClean="0"/>
              <a:t>возврашеня Анны и Вронского </a:t>
            </a:r>
            <a:r>
              <a:rPr lang="ru-RU" sz="1600" dirty="0"/>
              <a:t>из путешествия по Италии Анна понимает, что </a:t>
            </a:r>
            <a:r>
              <a:rPr lang="ru-RU" sz="1600" b="1" dirty="0"/>
              <a:t>общество отвергло ее </a:t>
            </a:r>
            <a:r>
              <a:rPr lang="ru-RU" sz="1600" dirty="0"/>
              <a:t>и начинет ревновать </a:t>
            </a:r>
            <a:r>
              <a:rPr lang="ru-RU" sz="1600" dirty="0" smtClean="0"/>
              <a:t>Вронского. </a:t>
            </a:r>
            <a:r>
              <a:rPr lang="ru-RU" sz="1600" dirty="0"/>
              <a:t>Анна ссорится с ним, он отправляется в Петербург к своей матери. Анна едет за ним на вокзал, где вспоминает </a:t>
            </a:r>
            <a:r>
              <a:rPr lang="ru-RU" sz="1600" b="1" dirty="0"/>
              <a:t>обстоятельства их первой встречи</a:t>
            </a:r>
            <a:r>
              <a:rPr lang="ru-RU" sz="1600" dirty="0"/>
              <a:t>. Ей кажется, что она видит выход из ситуации, и она бросается под поезд.</a:t>
            </a:r>
          </a:p>
          <a:p>
            <a:pPr algn="just"/>
            <a:r>
              <a:rPr lang="ru-RU" sz="1600" dirty="0"/>
              <a:t>Вронский возвращается в армию и едет на войну с турками. Каренин забирает дочь Анны и Вронского к себе. </a:t>
            </a:r>
            <a:endParaRPr lang="ru-RU" sz="1600" dirty="0" smtClean="0"/>
          </a:p>
          <a:p>
            <a:pPr algn="just"/>
            <a:r>
              <a:rPr lang="ru-RU" sz="1600" dirty="0" smtClean="0"/>
              <a:t>Кити </a:t>
            </a:r>
            <a:r>
              <a:rPr lang="ru-RU" sz="1600" dirty="0"/>
              <a:t>рожает Левину сына. </a:t>
            </a:r>
            <a:r>
              <a:rPr lang="ru-RU" sz="1600" dirty="0" smtClean="0"/>
              <a:t>Он </a:t>
            </a:r>
            <a:r>
              <a:rPr lang="ru-RU" sz="1600" dirty="0"/>
              <a:t>пытается найти смыл жизни. И только когда он понимает, что это невозможно понять или объяснить, к нему приходит душевное равновесие. (duševní klid)</a:t>
            </a:r>
          </a:p>
          <a:p>
            <a:pPr algn="just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761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Анна КАренина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483224" cy="475515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Писатель работал над романом более </a:t>
            </a:r>
            <a:r>
              <a:rPr lang="ru-RU" dirty="0" smtClean="0"/>
              <a:t>4-х лет.</a:t>
            </a:r>
          </a:p>
          <a:p>
            <a:pPr algn="just"/>
            <a:r>
              <a:rPr lang="ru-RU" dirty="0" smtClean="0"/>
              <a:t>Его очень </a:t>
            </a:r>
            <a:r>
              <a:rPr lang="ru-RU" dirty="0"/>
              <a:t>волновали проблемы семьи и брака. Толстой говорил, что основной его задачей было не столько вызвать жалость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героине, сколько показать ее невиновность.</a:t>
            </a:r>
            <a:endParaRPr lang="cs-CZ" dirty="0" smtClean="0"/>
          </a:p>
          <a:p>
            <a:pPr algn="just"/>
            <a:r>
              <a:rPr lang="ru-RU" dirty="0" smtClean="0"/>
              <a:t>Роман охватил не только жизнь </a:t>
            </a:r>
            <a:br>
              <a:rPr lang="ru-RU" dirty="0" smtClean="0"/>
            </a:br>
            <a:r>
              <a:rPr lang="ru-RU" dirty="0" smtClean="0"/>
              <a:t>и человеческие отношения того времени, но и вместил в себя рассуждения (</a:t>
            </a:r>
            <a:r>
              <a:rPr lang="cs-CZ" dirty="0" smtClean="0"/>
              <a:t>úvahy) </a:t>
            </a:r>
            <a:r>
              <a:rPr lang="ru-RU" dirty="0" smtClean="0"/>
              <a:t>Льва Толстого о природе социальных отношений, духовном единстве, счастье и несчастье людей.</a:t>
            </a:r>
          </a:p>
          <a:p>
            <a:pPr algn="just"/>
            <a:endParaRPr lang="cs-CZ" dirty="0" smtClean="0"/>
          </a:p>
          <a:p>
            <a:pPr algn="just"/>
            <a:endParaRPr lang="en-US" dirty="0"/>
          </a:p>
        </p:txBody>
      </p:sp>
      <p:pic>
        <p:nvPicPr>
          <p:cNvPr id="5122" name="Picture 2" descr="C:\Users\Zuzka\MUNI\4. semsetr\literatura\literatura\bd8a5edfc53942deae6880b418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575568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Zuzka\MUNI\4. semsetr\literatura\literatura\Anna-Karenina-2012-Stills-anna-karenina-by-joe-wright-32234682-940-6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4116374"/>
            <a:ext cx="3575568" cy="238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8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760</TotalTime>
  <Words>511</Words>
  <Application>Microsoft Office PowerPoint</Application>
  <PresentationFormat>Předvádění na obrazovce (4:3)</PresentationFormat>
  <Paragraphs>63</Paragraphs>
  <Slides>16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Cesta</vt:lpstr>
      <vt:lpstr>Анна Каренина</vt:lpstr>
      <vt:lpstr>Лев Николаевич Толстой</vt:lpstr>
      <vt:lpstr>Семья</vt:lpstr>
      <vt:lpstr>Похороны Толстого</vt:lpstr>
      <vt:lpstr>Анна Каренина</vt:lpstr>
      <vt:lpstr>Первая фраза романа «Анна Каренина» </vt:lpstr>
      <vt:lpstr>Анна каренина: содержание</vt:lpstr>
      <vt:lpstr>Анна каренина: содержание</vt:lpstr>
      <vt:lpstr>Анна КАренина</vt:lpstr>
      <vt:lpstr>Анна каренина</vt:lpstr>
      <vt:lpstr>Особенность композиции </vt:lpstr>
      <vt:lpstr>Автобиографические черты</vt:lpstr>
      <vt:lpstr>Анна Каренина: Жанр</vt:lpstr>
      <vt:lpstr>Редута</vt:lpstr>
      <vt:lpstr>фильмы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Анна Каренина</dc:title>
  <dc:creator>Zuzka</dc:creator>
  <cp:lastModifiedBy>Zuzka</cp:lastModifiedBy>
  <cp:revision>43</cp:revision>
  <dcterms:created xsi:type="dcterms:W3CDTF">2014-03-30T11:03:37Z</dcterms:created>
  <dcterms:modified xsi:type="dcterms:W3CDTF">2014-04-27T13:40:39Z</dcterms:modified>
</cp:coreProperties>
</file>