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 varScale="1">
        <p:scale>
          <a:sx n="62" d="100"/>
          <a:sy n="62" d="100"/>
        </p:scale>
        <p:origin x="-86" y="-50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204B6-0BA1-49CD-AC38-327DA6223D96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5072C-C6DF-415D-B452-B441E24EC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5072C-C6DF-415D-B452-B441E24EC0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8A7474F-F0B5-409E-A690-26BD03095D78}" type="datetimeFigureOut">
              <a:rPr lang="cs-CZ" smtClean="0"/>
              <a:pPr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E5408E-7F65-4750-945F-1A8E463C7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yandex.ru/video/search?text=%D1%80%D0%B5%D0%B2%D0%BE%D0%BB%D1%8E%D1%86%D0%B8%D0%BE%D0%BD%D0%BD%D1%8B%D0%B5%20%D0%B4%D0%B5%D0%BC%D0%BE%D0%BA%D1%80%D0%B0%D1%82%D1%8B&amp;filmId=VWTRQNQYUX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veinternet.ru/users/nebulus/post286381482" TargetMode="External"/><Relationship Id="rId3" Type="http://schemas.openxmlformats.org/officeDocument/2006/relationships/hyperlink" Target="http://www.grandars.ru/college/filosofiya/revolyucionnye-demokraty.html" TargetMode="External"/><Relationship Id="rId7" Type="http://schemas.openxmlformats.org/officeDocument/2006/relationships/hyperlink" Target="http://publ.lib.ru/ARCHIVES/G/GERCEN_Aleksandr_Ivanovich/_Gercen_A.I..html" TargetMode="External"/><Relationship Id="rId2" Type="http://schemas.openxmlformats.org/officeDocument/2006/relationships/hyperlink" Target="http://dic.academic.ru/dic.nsf/bse/126621/%D0%A0%D0%B5%D0%B2%D0%BE%D0%BB%D1%8E%D1%86%D0%B8%D0%BE%D0%BD%D0%BD%D1%8B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tra.ru/biography/get/wrid/00170301189779672872/" TargetMode="External"/><Relationship Id="rId5" Type="http://schemas.openxmlformats.org/officeDocument/2006/relationships/hyperlink" Target="http://www.foxdesign.ru/aphorism/biography/belinsky.html" TargetMode="External"/><Relationship Id="rId4" Type="http://schemas.openxmlformats.org/officeDocument/2006/relationships/hyperlink" Target="http://dic.academic.ru/dic.nsf/bse/126621" TargetMode="External"/><Relationship Id="rId9" Type="http://schemas.openxmlformats.org/officeDocument/2006/relationships/hyperlink" Target="http://wpc.freeforums.org/post303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bse/166861/%D0%9D%D0%B0%D1%80%D0%BE%D0%B4%D0%BD%D0%B0%D1%8F" TargetMode="External"/><Relationship Id="rId2" Type="http://schemas.openxmlformats.org/officeDocument/2006/relationships/hyperlink" Target="http://dic.academic.ru/dic.nsf/bse/161925/%D0%97%D0%B5%D0%BC%D0%BB%D1%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z.lib.ru/d/dobroljubow_n_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/>
          <a:p>
            <a:r>
              <a:rPr lang="ru-RU" dirty="0" smtClean="0"/>
              <a:t>Марек Сапак, 406669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Революционные демократы.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В </a:t>
            </a:r>
            <a:r>
              <a:rPr lang="cs-CZ" dirty="0" err="1" smtClean="0"/>
              <a:t>Московск</a:t>
            </a:r>
            <a:r>
              <a:rPr lang="ru-RU" dirty="0" smtClean="0"/>
              <a:t>ом</a:t>
            </a:r>
            <a:r>
              <a:rPr lang="cs-CZ" dirty="0" smtClean="0"/>
              <a:t> </a:t>
            </a:r>
            <a:r>
              <a:rPr lang="cs-CZ" dirty="0" err="1" smtClean="0"/>
              <a:t>университет</a:t>
            </a:r>
            <a:r>
              <a:rPr lang="ru-RU" dirty="0" smtClean="0"/>
              <a:t>е </a:t>
            </a:r>
            <a:r>
              <a:rPr lang="cs-CZ" dirty="0" smtClean="0"/>
              <a:t>с Н. П. </a:t>
            </a:r>
            <a:r>
              <a:rPr lang="cs-CZ" dirty="0" err="1" smtClean="0"/>
              <a:t>Огарёвым</a:t>
            </a:r>
            <a:r>
              <a:rPr lang="cs-CZ" dirty="0" smtClean="0"/>
              <a:t> </a:t>
            </a:r>
            <a:r>
              <a:rPr lang="ru-RU" dirty="0" smtClean="0"/>
              <a:t>вёл </a:t>
            </a:r>
            <a:r>
              <a:rPr lang="cs-CZ" dirty="0" err="1" smtClean="0"/>
              <a:t>философское</a:t>
            </a:r>
            <a:r>
              <a:rPr lang="cs-CZ" dirty="0" smtClean="0"/>
              <a:t> </a:t>
            </a:r>
            <a:r>
              <a:rPr lang="ru-RU" dirty="0" smtClean="0"/>
              <a:t>л </a:t>
            </a:r>
            <a:r>
              <a:rPr lang="cs-CZ" dirty="0" err="1" smtClean="0"/>
              <a:t>студенческий</a:t>
            </a:r>
            <a:r>
              <a:rPr lang="cs-CZ" dirty="0" smtClean="0"/>
              <a:t> </a:t>
            </a:r>
            <a:r>
              <a:rPr lang="cs-CZ" dirty="0" err="1" smtClean="0"/>
              <a:t>кружок</a:t>
            </a:r>
            <a:r>
              <a:rPr lang="cs-CZ" dirty="0" smtClean="0"/>
              <a:t>. В 1834</a:t>
            </a:r>
            <a:r>
              <a:rPr lang="ru-RU" dirty="0" smtClean="0"/>
              <a:t> г.</a:t>
            </a:r>
            <a:r>
              <a:rPr lang="cs-CZ" dirty="0" smtClean="0"/>
              <a:t> </a:t>
            </a:r>
            <a:r>
              <a:rPr lang="cs-CZ" dirty="0" err="1" smtClean="0"/>
              <a:t>арестован</a:t>
            </a:r>
            <a:r>
              <a:rPr lang="cs-CZ" dirty="0" smtClean="0"/>
              <a:t>, 6 </a:t>
            </a:r>
            <a:r>
              <a:rPr lang="cs-CZ" dirty="0" err="1" smtClean="0"/>
              <a:t>лет</a:t>
            </a:r>
            <a:r>
              <a:rPr lang="cs-CZ" dirty="0" smtClean="0"/>
              <a:t> </a:t>
            </a:r>
            <a:r>
              <a:rPr lang="cs-CZ" dirty="0" err="1" smtClean="0"/>
              <a:t>провёл</a:t>
            </a:r>
            <a:r>
              <a:rPr lang="cs-CZ" dirty="0" smtClean="0"/>
              <a:t> в </a:t>
            </a:r>
            <a:r>
              <a:rPr lang="cs-CZ" dirty="0" err="1" smtClean="0"/>
              <a:t>ссылке</a:t>
            </a:r>
            <a:endParaRPr lang="ru-RU" dirty="0" smtClean="0"/>
          </a:p>
          <a:p>
            <a:pPr lvl="0"/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Герцена</a:t>
            </a:r>
            <a:r>
              <a:rPr lang="cs-CZ" dirty="0" smtClean="0"/>
              <a:t> </a:t>
            </a:r>
            <a:r>
              <a:rPr lang="cs-CZ" dirty="0" err="1" smtClean="0"/>
              <a:t>оказал</a:t>
            </a:r>
            <a:r>
              <a:rPr lang="ru-RU" dirty="0" smtClean="0"/>
              <a:t>а </a:t>
            </a:r>
            <a:r>
              <a:rPr lang="cs-CZ" dirty="0" err="1" smtClean="0"/>
              <a:t>влияние</a:t>
            </a:r>
            <a:r>
              <a:rPr lang="cs-CZ" dirty="0" smtClean="0"/>
              <a:t> </a:t>
            </a:r>
            <a:r>
              <a:rPr lang="cs-CZ" dirty="0" err="1" smtClean="0"/>
              <a:t>франц</a:t>
            </a:r>
            <a:r>
              <a:rPr lang="cs-CZ" i="1" dirty="0" smtClean="0"/>
              <a:t>.</a:t>
            </a:r>
            <a:r>
              <a:rPr lang="cs-CZ" dirty="0" smtClean="0"/>
              <a:t> </a:t>
            </a:r>
            <a:r>
              <a:rPr lang="cs-CZ" dirty="0" err="1" smtClean="0"/>
              <a:t>социалистическая</a:t>
            </a:r>
            <a:r>
              <a:rPr lang="cs-CZ" dirty="0" smtClean="0"/>
              <a:t> </a:t>
            </a:r>
            <a:r>
              <a:rPr lang="cs-CZ" dirty="0" err="1" smtClean="0"/>
              <a:t>литература</a:t>
            </a:r>
            <a:endParaRPr lang="ru-RU" dirty="0" smtClean="0"/>
          </a:p>
          <a:p>
            <a:r>
              <a:rPr lang="cs-CZ" dirty="0" smtClean="0"/>
              <a:t>В 1853</a:t>
            </a:r>
            <a:r>
              <a:rPr lang="ru-RU" dirty="0" smtClean="0"/>
              <a:t> г.</a:t>
            </a:r>
            <a:r>
              <a:rPr lang="cs-CZ" dirty="0" smtClean="0"/>
              <a:t> </a:t>
            </a:r>
            <a:r>
              <a:rPr lang="cs-CZ" dirty="0" err="1" smtClean="0"/>
              <a:t>основал</a:t>
            </a:r>
            <a:r>
              <a:rPr lang="cs-CZ" dirty="0" smtClean="0"/>
              <a:t> в </a:t>
            </a:r>
            <a:r>
              <a:rPr lang="cs-CZ" dirty="0" err="1" smtClean="0"/>
              <a:t>Лондоне</a:t>
            </a:r>
            <a:r>
              <a:rPr lang="cs-CZ" dirty="0" smtClean="0"/>
              <a:t> "</a:t>
            </a:r>
            <a:r>
              <a:rPr lang="cs-CZ" dirty="0" err="1" smtClean="0"/>
              <a:t>Вольную</a:t>
            </a:r>
            <a:r>
              <a:rPr lang="cs-CZ" dirty="0" smtClean="0"/>
              <a:t> </a:t>
            </a:r>
            <a:r>
              <a:rPr lang="cs-CZ" dirty="0" err="1" smtClean="0"/>
              <a:t>русскую</a:t>
            </a:r>
            <a:r>
              <a:rPr lang="cs-CZ" dirty="0" smtClean="0"/>
              <a:t> </a:t>
            </a:r>
            <a:r>
              <a:rPr lang="cs-CZ" dirty="0" err="1" smtClean="0"/>
              <a:t>типографию</a:t>
            </a:r>
            <a:r>
              <a:rPr lang="cs-CZ" dirty="0" smtClean="0"/>
              <a:t>". </a:t>
            </a:r>
            <a:r>
              <a:rPr lang="cs-CZ" dirty="0" err="1" smtClean="0"/>
              <a:t>Издавал</a:t>
            </a:r>
            <a:r>
              <a:rPr lang="cs-CZ" dirty="0" smtClean="0"/>
              <a:t> </a:t>
            </a:r>
            <a:r>
              <a:rPr lang="cs-CZ" dirty="0" err="1" smtClean="0"/>
              <a:t>альманах</a:t>
            </a:r>
            <a:r>
              <a:rPr lang="cs-CZ" dirty="0" smtClean="0"/>
              <a:t> </a:t>
            </a:r>
            <a:r>
              <a:rPr lang="ru-RU" dirty="0" smtClean="0"/>
              <a:t>«</a:t>
            </a:r>
            <a:r>
              <a:rPr lang="cs-CZ" b="1" dirty="0" err="1" smtClean="0"/>
              <a:t>Полярная</a:t>
            </a:r>
            <a:r>
              <a:rPr lang="cs-CZ" b="1" dirty="0" smtClean="0"/>
              <a:t> </a:t>
            </a:r>
            <a:r>
              <a:rPr lang="cs-CZ" b="1" dirty="0" err="1" smtClean="0"/>
              <a:t>звезда</a:t>
            </a:r>
            <a:r>
              <a:rPr lang="ru-RU" dirty="0" smtClean="0"/>
              <a:t>»</a:t>
            </a:r>
            <a:r>
              <a:rPr lang="cs-CZ" sz="2400" dirty="0" smtClean="0"/>
              <a:t> </a:t>
            </a:r>
            <a:r>
              <a:rPr lang="cs-CZ" dirty="0" err="1" smtClean="0"/>
              <a:t>газету</a:t>
            </a:r>
            <a:r>
              <a:rPr lang="cs-CZ" dirty="0" smtClean="0"/>
              <a:t> </a:t>
            </a:r>
            <a:r>
              <a:rPr lang="ru-RU" dirty="0" smtClean="0"/>
              <a:t>«</a:t>
            </a:r>
            <a:r>
              <a:rPr lang="cs-CZ" b="1" dirty="0" err="1" smtClean="0"/>
              <a:t>Колокол</a:t>
            </a:r>
            <a:r>
              <a:rPr lang="ru-RU" dirty="0" smtClean="0"/>
              <a:t>»</a:t>
            </a:r>
          </a:p>
          <a:p>
            <a:pPr lvl="0"/>
            <a:r>
              <a:rPr lang="cs-CZ" dirty="0" err="1" smtClean="0"/>
              <a:t>Роман</a:t>
            </a:r>
            <a:r>
              <a:rPr lang="cs-CZ" dirty="0" smtClean="0"/>
              <a:t> "</a:t>
            </a:r>
            <a:r>
              <a:rPr lang="cs-CZ" dirty="0" err="1" smtClean="0"/>
              <a:t>Кто</a:t>
            </a:r>
            <a:r>
              <a:rPr lang="cs-CZ" dirty="0" smtClean="0"/>
              <a:t> </a:t>
            </a:r>
            <a:r>
              <a:rPr lang="cs-CZ" dirty="0" err="1" smtClean="0"/>
              <a:t>виноват</a:t>
            </a:r>
            <a:r>
              <a:rPr lang="cs-CZ" dirty="0" smtClean="0"/>
              <a:t>?", </a:t>
            </a:r>
            <a:r>
              <a:rPr lang="cs-CZ" dirty="0" err="1" smtClean="0"/>
              <a:t>повести</a:t>
            </a:r>
            <a:r>
              <a:rPr lang="cs-CZ" dirty="0" smtClean="0"/>
              <a:t> "</a:t>
            </a:r>
            <a:r>
              <a:rPr lang="cs-CZ" dirty="0" err="1" smtClean="0"/>
              <a:t>Доктор</a:t>
            </a:r>
            <a:r>
              <a:rPr lang="cs-CZ" dirty="0" smtClean="0"/>
              <a:t> </a:t>
            </a:r>
            <a:r>
              <a:rPr lang="cs-CZ" dirty="0" err="1" smtClean="0"/>
              <a:t>Крупов</a:t>
            </a:r>
            <a:r>
              <a:rPr lang="cs-CZ" dirty="0" smtClean="0"/>
              <a:t>" и "</a:t>
            </a:r>
            <a:r>
              <a:rPr lang="cs-CZ" dirty="0" err="1" smtClean="0"/>
              <a:t>Сорока</a:t>
            </a:r>
            <a:r>
              <a:rPr lang="cs-CZ" dirty="0" smtClean="0"/>
              <a:t>-</a:t>
            </a:r>
            <a:r>
              <a:rPr lang="cs-CZ" dirty="0" err="1" smtClean="0"/>
              <a:t>воровка</a:t>
            </a:r>
            <a:r>
              <a:rPr lang="cs-CZ" dirty="0" smtClean="0"/>
              <a:t>" 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sz="2800" dirty="0" smtClean="0"/>
              <a:t>Цель жизни - жизнь!? </a:t>
            </a:r>
          </a:p>
          <a:p>
            <a:pPr>
              <a:buNone/>
            </a:pPr>
            <a:r>
              <a:rPr lang="ru-RU" sz="2800" dirty="0" smtClean="0"/>
              <a:t>Если глубоко всмотреться в жизнь, конечно, высшее благо есть само существование. Нет ничего глупее, как пренебречь настоящим в пользу грядущего. Настоящее есть реальная сфера бытия...</a:t>
            </a:r>
          </a:p>
          <a:p>
            <a:pPr>
              <a:buNone/>
            </a:pPr>
            <a:r>
              <a:rPr lang="ru-RU" sz="2800" dirty="0" smtClean="0"/>
              <a:t>                                                   </a:t>
            </a:r>
            <a:r>
              <a:rPr lang="ru-RU" sz="2800" i="1" dirty="0" smtClean="0"/>
              <a:t>  Герцен А. И.</a:t>
            </a:r>
            <a:endParaRPr lang="ru-RU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1600" dirty="0" smtClean="0"/>
              <a:t>Отрывок из фильма Белинский (5 минут)</a:t>
            </a:r>
            <a:endParaRPr lang="ru-RU" sz="1600" u="sng" dirty="0" smtClean="0">
              <a:hlinkClick r:id="rId2"/>
            </a:endParaRPr>
          </a:p>
          <a:p>
            <a:r>
              <a:rPr lang="ru-RU" sz="1600" u="sng" dirty="0" smtClean="0">
                <a:hlinkClick r:id="rId2"/>
              </a:rPr>
              <a:t>http://yandex.ru/video/search?text=%D1%80%D0%B5%D0%B2%D0%BE%D0%BB%D1%8E%D1%86%D0%B8%D0%BE%D0%BD%D0%BD%D1%8B%D0%B5%20%D0%B4%D0%B5%D0%BC%D0%BE%D0%BA%D1%80%D0%B0%D1%82%D1%8B&amp;filmId=VWTRQNQYUX</a:t>
            </a:r>
            <a:endParaRPr lang="cs-CZ" sz="1600" dirty="0" smtClean="0"/>
          </a:p>
          <a:p>
            <a:pPr>
              <a:buNone/>
            </a:pPr>
            <a:r>
              <a:rPr lang="ru-RU" sz="1600" dirty="0" smtClean="0"/>
              <a:t>Добролюдов (2 минуты)</a:t>
            </a:r>
          </a:p>
          <a:p>
            <a:r>
              <a:rPr lang="cs-CZ" sz="1600" dirty="0" smtClean="0"/>
              <a:t>http://my.mail.</a:t>
            </a:r>
            <a:r>
              <a:rPr lang="cs-CZ" sz="1600" dirty="0" err="1" smtClean="0"/>
              <a:t>ru</a:t>
            </a:r>
            <a:r>
              <a:rPr lang="cs-CZ" sz="1600" dirty="0" smtClean="0"/>
              <a:t>/video/mail/</a:t>
            </a:r>
            <a:r>
              <a:rPr lang="cs-CZ" sz="1600" dirty="0" err="1" smtClean="0"/>
              <a:t>uysl</a:t>
            </a:r>
            <a:r>
              <a:rPr lang="cs-CZ" sz="1600" dirty="0" smtClean="0"/>
              <a:t>/Gamy-</a:t>
            </a:r>
            <a:r>
              <a:rPr lang="cs-CZ" sz="1600" dirty="0" err="1" smtClean="0"/>
              <a:t>Club</a:t>
            </a:r>
            <a:r>
              <a:rPr lang="cs-CZ" sz="1600" dirty="0" smtClean="0"/>
              <a:t>/6011.html#video=/mail/</a:t>
            </a:r>
            <a:r>
              <a:rPr lang="cs-CZ" sz="1600" dirty="0" err="1" smtClean="0"/>
              <a:t>uysl</a:t>
            </a:r>
            <a:r>
              <a:rPr lang="cs-CZ" sz="1600" dirty="0" smtClean="0"/>
              <a:t>/Gamy-</a:t>
            </a:r>
            <a:r>
              <a:rPr lang="cs-CZ" sz="1600" dirty="0" err="1" smtClean="0"/>
              <a:t>Club</a:t>
            </a:r>
            <a:r>
              <a:rPr lang="cs-CZ" sz="1600" dirty="0" smtClean="0"/>
              <a:t>/6011</a:t>
            </a:r>
            <a:endParaRPr lang="cs-CZ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NIKOLAEVA, Pod. </a:t>
            </a:r>
            <a:r>
              <a:rPr lang="cs-CZ" sz="2000" dirty="0" err="1" smtClean="0"/>
              <a:t>red</a:t>
            </a:r>
            <a:r>
              <a:rPr lang="cs-CZ" sz="2000" dirty="0" smtClean="0"/>
              <a:t>. P. A. </a:t>
            </a:r>
            <a:r>
              <a:rPr lang="cs-CZ" sz="2000" i="1" dirty="0" err="1" smtClean="0"/>
              <a:t>Russkie</a:t>
            </a:r>
            <a:r>
              <a:rPr lang="cs-CZ" sz="2000" i="1" dirty="0" smtClean="0"/>
              <a:t> Pisateli</a:t>
            </a:r>
            <a:r>
              <a:rPr lang="cs-CZ" sz="2000" dirty="0" smtClean="0"/>
              <a:t>. Moskva: </a:t>
            </a:r>
            <a:r>
              <a:rPr lang="cs-CZ" sz="2000" dirty="0" err="1" smtClean="0"/>
              <a:t>Prosveščenie</a:t>
            </a:r>
            <a:r>
              <a:rPr lang="cs-CZ" sz="2000" dirty="0" smtClean="0"/>
              <a:t>, 1990. ISBN 50-900-1170-2.</a:t>
            </a:r>
          </a:p>
          <a:p>
            <a:r>
              <a:rPr lang="cs-CZ" sz="2000" dirty="0" smtClean="0"/>
              <a:t>SOVÁKOVÁ, Jana a Vladimír FILIPOV. </a:t>
            </a:r>
            <a:r>
              <a:rPr lang="cs-CZ" sz="2000" i="1" dirty="0" smtClean="0"/>
              <a:t>Přehled ruské literatury: od Slova o pluku Igorově k postmodernismu</a:t>
            </a:r>
            <a:r>
              <a:rPr lang="cs-CZ" sz="2000" dirty="0" smtClean="0"/>
              <a:t>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Plzeň: </a:t>
            </a:r>
            <a:r>
              <a:rPr lang="cs-CZ" sz="2000" dirty="0" err="1" smtClean="0"/>
              <a:t>Fraus</a:t>
            </a:r>
            <a:r>
              <a:rPr lang="cs-CZ" sz="2000" dirty="0" smtClean="0"/>
              <a:t>, 1999, 113 s. ISBN 80-723-8012-5.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</a:t>
            </a:r>
            <a:r>
              <a:rPr lang="vi-VN" b="1" dirty="0" smtClean="0"/>
              <a:t> </a:t>
            </a:r>
            <a:r>
              <a:rPr lang="ru-RU" b="1" dirty="0" smtClean="0"/>
              <a:t>информации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 smtClean="0">
                <a:hlinkClick r:id="rId2"/>
              </a:rPr>
              <a:t>http://dic.academic.ru/dic.nsf/bse/126621/%D0%A0%D0%B5%D0%B2%D0%BE%D0%BB%D1%8E%D1%86%D0%B8%D0%BE%D0%BD%D0%BD%D1%8B%D0%B5</a:t>
            </a:r>
            <a:endParaRPr lang="cs-CZ" dirty="0" smtClean="0"/>
          </a:p>
          <a:p>
            <a:r>
              <a:rPr lang="ru-RU" u="sng" dirty="0" smtClean="0">
                <a:hlinkClick r:id="rId3"/>
              </a:rPr>
              <a:t>http://www.grandars.ru/college/filosofiya/revolyucionnye-demokraty.html</a:t>
            </a:r>
            <a:endParaRPr lang="cs-CZ" dirty="0" smtClean="0"/>
          </a:p>
          <a:p>
            <a:r>
              <a:rPr lang="ru-RU" u="sng" dirty="0" smtClean="0">
                <a:hlinkClick r:id="rId4"/>
              </a:rPr>
              <a:t>http://dic.academic.ru/dic.nsf/bse/126621</a:t>
            </a:r>
            <a:endParaRPr lang="cs-CZ" dirty="0" smtClean="0"/>
          </a:p>
          <a:p>
            <a:r>
              <a:rPr lang="cs-CZ" u="sng" dirty="0" smtClean="0">
                <a:hlinkClick r:id="rId5"/>
              </a:rPr>
              <a:t>http://www.</a:t>
            </a:r>
            <a:r>
              <a:rPr lang="cs-CZ" u="sng" dirty="0" err="1" smtClean="0">
                <a:hlinkClick r:id="rId5"/>
              </a:rPr>
              <a:t>foxdesign.ru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aphorism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biography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belinsky.html</a:t>
            </a:r>
            <a:endParaRPr lang="cs-CZ" dirty="0" smtClean="0"/>
          </a:p>
          <a:p>
            <a:r>
              <a:rPr lang="ru-RU" u="sng" dirty="0" smtClean="0">
                <a:hlinkClick r:id="rId6"/>
              </a:rPr>
              <a:t>http://www.litra.ru/biography/get/wrid/00170301189779672872/</a:t>
            </a:r>
            <a:endParaRPr lang="cs-CZ" dirty="0" smtClean="0"/>
          </a:p>
          <a:p>
            <a:r>
              <a:rPr lang="ru-RU" u="sng" dirty="0" smtClean="0">
                <a:hlinkClick r:id="rId7"/>
              </a:rPr>
              <a:t>http://publ.lib.ru/ARCHIVES/G/GERCEN_Aleksandr_Ivanovich/_Gercen_A.I..html</a:t>
            </a:r>
            <a:endParaRPr lang="cs-CZ" dirty="0" smtClean="0"/>
          </a:p>
          <a:p>
            <a:r>
              <a:rPr lang="ru-RU" dirty="0" smtClean="0">
                <a:hlinkClick r:id="rId8"/>
              </a:rPr>
              <a:t>http://www.liveinternet.ru/users/nebulus/post286381482</a:t>
            </a:r>
            <a:endParaRPr lang="ru-RU" dirty="0" smtClean="0"/>
          </a:p>
          <a:p>
            <a:endParaRPr lang="cs-CZ" dirty="0" smtClean="0"/>
          </a:p>
          <a:p>
            <a:r>
              <a:rPr lang="ru-RU" dirty="0" smtClean="0"/>
              <a:t>Картины: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http://wpc.freeforums.org/post303.html</a:t>
            </a:r>
            <a:endParaRPr lang="cs-CZ" dirty="0" smtClean="0"/>
          </a:p>
          <a:p>
            <a:r>
              <a:rPr lang="ru-RU" dirty="0" smtClean="0">
                <a:hlinkClick r:id="rId8"/>
              </a:rPr>
              <a:t>http://www.liveinternet.ru/users/nebulus/post286381482</a:t>
            </a:r>
            <a:endParaRPr lang="ru-RU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Революционные</a:t>
            </a:r>
            <a:r>
              <a:rPr lang="cs-CZ" b="1" dirty="0" smtClean="0"/>
              <a:t> </a:t>
            </a:r>
            <a:r>
              <a:rPr lang="cs-CZ" b="1" dirty="0" err="1" smtClean="0"/>
              <a:t>демократы</a:t>
            </a:r>
            <a:r>
              <a:rPr lang="cs-CZ" b="1" dirty="0" smtClean="0"/>
              <a:t> в </a:t>
            </a:r>
            <a:r>
              <a:rPr lang="cs-CZ" b="1" dirty="0" err="1" smtClean="0"/>
              <a:t>России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Кто</a:t>
            </a:r>
            <a:r>
              <a:rPr lang="cs-CZ" dirty="0" smtClean="0"/>
              <a:t> </a:t>
            </a:r>
            <a:r>
              <a:rPr lang="ru-RU" dirty="0" smtClean="0"/>
              <a:t>они были?</a:t>
            </a:r>
            <a:r>
              <a:rPr lang="cs-CZ" dirty="0" smtClean="0"/>
              <a:t> </a:t>
            </a:r>
            <a:r>
              <a:rPr lang="ru-RU" dirty="0" smtClean="0"/>
              <a:t>Когда? </a:t>
            </a:r>
            <a:endParaRPr lang="cs-CZ" dirty="0" smtClean="0"/>
          </a:p>
          <a:p>
            <a:r>
              <a:rPr lang="cs-CZ" dirty="0" err="1" smtClean="0"/>
              <a:t>представители</a:t>
            </a:r>
            <a:r>
              <a:rPr lang="cs-CZ" dirty="0" smtClean="0"/>
              <a:t> </a:t>
            </a:r>
            <a:r>
              <a:rPr lang="cs-CZ" dirty="0" err="1" smtClean="0"/>
              <a:t>революционного</a:t>
            </a:r>
            <a:r>
              <a:rPr lang="cs-CZ" dirty="0" smtClean="0"/>
              <a:t> </a:t>
            </a:r>
            <a:r>
              <a:rPr lang="cs-CZ" dirty="0" err="1" smtClean="0"/>
              <a:t>движения</a:t>
            </a:r>
            <a:r>
              <a:rPr lang="cs-CZ" dirty="0" smtClean="0"/>
              <a:t>, </a:t>
            </a:r>
            <a:r>
              <a:rPr lang="cs-CZ" dirty="0" err="1" smtClean="0"/>
              <a:t>идеологи</a:t>
            </a:r>
            <a:r>
              <a:rPr lang="cs-CZ" dirty="0" smtClean="0"/>
              <a:t> </a:t>
            </a:r>
            <a:r>
              <a:rPr lang="cs-CZ" dirty="0" err="1" smtClean="0"/>
              <a:t>крестьянской</a:t>
            </a:r>
            <a:r>
              <a:rPr lang="cs-CZ" dirty="0" smtClean="0"/>
              <a:t> </a:t>
            </a:r>
            <a:r>
              <a:rPr lang="cs-CZ" dirty="0" err="1" smtClean="0"/>
              <a:t>демократии</a:t>
            </a:r>
            <a:endParaRPr lang="ru-RU" dirty="0" smtClean="0"/>
          </a:p>
          <a:p>
            <a:r>
              <a:rPr lang="cs-CZ" dirty="0" smtClean="0"/>
              <a:t>В 50—60-е </a:t>
            </a:r>
            <a:r>
              <a:rPr lang="cs-CZ" dirty="0" err="1" smtClean="0"/>
              <a:t>гг</a:t>
            </a:r>
            <a:r>
              <a:rPr lang="ru-RU" dirty="0" smtClean="0"/>
              <a:t>. 19 века</a:t>
            </a:r>
          </a:p>
          <a:p>
            <a:r>
              <a:rPr lang="ru-RU" dirty="0" smtClean="0"/>
              <a:t>В. Г. Белинский</a:t>
            </a:r>
            <a:r>
              <a:rPr lang="cs-CZ" dirty="0" smtClean="0"/>
              <a:t>, </a:t>
            </a:r>
            <a:r>
              <a:rPr lang="ru-RU" dirty="0" smtClean="0"/>
              <a:t>Н. Г. Чернышевский,  Н. А. Добролюбов. А. И. Герцен, Н. П. Огарев</a:t>
            </a:r>
            <a:endParaRPr lang="cs-CZ" dirty="0" smtClean="0"/>
          </a:p>
          <a:p>
            <a:endParaRPr lang="ru-RU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Пр</a:t>
            </a:r>
            <a:r>
              <a:rPr lang="cs-CZ" dirty="0" err="1" smtClean="0"/>
              <a:t>опагандировали</a:t>
            </a:r>
            <a:r>
              <a:rPr lang="cs-CZ" dirty="0" smtClean="0"/>
              <a:t> </a:t>
            </a:r>
            <a:r>
              <a:rPr lang="cs-CZ" dirty="0" err="1" smtClean="0"/>
              <a:t>свои</a:t>
            </a:r>
            <a:r>
              <a:rPr lang="cs-CZ" dirty="0" smtClean="0"/>
              <a:t> </a:t>
            </a:r>
            <a:r>
              <a:rPr lang="cs-CZ" dirty="0" err="1" smtClean="0"/>
              <a:t>идеи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страницах</a:t>
            </a:r>
            <a:r>
              <a:rPr lang="cs-CZ" dirty="0" smtClean="0"/>
              <a:t> «</a:t>
            </a:r>
            <a:r>
              <a:rPr lang="cs-CZ" dirty="0" err="1" smtClean="0"/>
              <a:t>Современника</a:t>
            </a:r>
            <a:r>
              <a:rPr lang="cs-CZ" dirty="0" smtClean="0"/>
              <a:t>» и «</a:t>
            </a:r>
            <a:r>
              <a:rPr lang="cs-CZ" dirty="0" err="1" smtClean="0"/>
              <a:t>Колокола</a:t>
            </a:r>
            <a:r>
              <a:rPr lang="cs-CZ" dirty="0" smtClean="0"/>
              <a:t>». </a:t>
            </a:r>
          </a:p>
          <a:p>
            <a:pPr lvl="0"/>
            <a:r>
              <a:rPr lang="cs-CZ" dirty="0" err="1" smtClean="0"/>
              <a:t>Cочетали</a:t>
            </a:r>
            <a:r>
              <a:rPr lang="cs-CZ" dirty="0" smtClean="0"/>
              <a:t> </a:t>
            </a:r>
            <a:r>
              <a:rPr lang="cs-CZ" dirty="0" err="1" smtClean="0"/>
              <a:t>идею</a:t>
            </a:r>
            <a:r>
              <a:rPr lang="cs-CZ" dirty="0" smtClean="0"/>
              <a:t> </a:t>
            </a:r>
            <a:r>
              <a:rPr lang="cs-CZ" dirty="0" err="1" smtClean="0"/>
              <a:t>крестьянской</a:t>
            </a:r>
            <a:r>
              <a:rPr lang="cs-CZ" dirty="0" smtClean="0"/>
              <a:t> </a:t>
            </a:r>
            <a:r>
              <a:rPr lang="cs-CZ" dirty="0" err="1" smtClean="0"/>
              <a:t>революции</a:t>
            </a:r>
            <a:r>
              <a:rPr lang="cs-CZ" dirty="0" smtClean="0"/>
              <a:t> с </a:t>
            </a:r>
            <a:r>
              <a:rPr lang="cs-CZ" dirty="0" err="1" smtClean="0"/>
              <a:t>идеями</a:t>
            </a:r>
            <a:r>
              <a:rPr lang="cs-CZ" dirty="0" smtClean="0"/>
              <a:t> </a:t>
            </a:r>
            <a:r>
              <a:rPr lang="cs-CZ" dirty="0" err="1" smtClean="0"/>
              <a:t>утопического</a:t>
            </a:r>
            <a:r>
              <a:rPr lang="cs-CZ" dirty="0" smtClean="0"/>
              <a:t> </a:t>
            </a:r>
            <a:r>
              <a:rPr lang="cs-CZ" dirty="0" err="1" smtClean="0"/>
              <a:t>социализма</a:t>
            </a:r>
            <a:r>
              <a:rPr lang="cs-CZ" dirty="0" smtClean="0"/>
              <a:t>. </a:t>
            </a:r>
            <a:endParaRPr lang="ru-RU" dirty="0" smtClean="0"/>
          </a:p>
          <a:p>
            <a:pPr lvl="0"/>
            <a:r>
              <a:rPr lang="cs-CZ" dirty="0" err="1" smtClean="0"/>
              <a:t>Рассматривали</a:t>
            </a:r>
            <a:r>
              <a:rPr lang="cs-CZ" dirty="0" smtClean="0"/>
              <a:t> </a:t>
            </a:r>
            <a:r>
              <a:rPr lang="cs-CZ" dirty="0" err="1" smtClean="0"/>
              <a:t>крестьянство</a:t>
            </a:r>
            <a:r>
              <a:rPr lang="cs-CZ" dirty="0" smtClean="0"/>
              <a:t>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главную</a:t>
            </a:r>
            <a:r>
              <a:rPr lang="cs-CZ" dirty="0" smtClean="0"/>
              <a:t> </a:t>
            </a:r>
            <a:r>
              <a:rPr lang="cs-CZ" dirty="0" err="1" smtClean="0"/>
              <a:t>революционную</a:t>
            </a:r>
            <a:r>
              <a:rPr lang="cs-CZ" dirty="0" smtClean="0"/>
              <a:t> </a:t>
            </a:r>
            <a:r>
              <a:rPr lang="cs-CZ" dirty="0" err="1" smtClean="0"/>
              <a:t>силу</a:t>
            </a:r>
            <a:r>
              <a:rPr lang="cs-CZ" dirty="0" smtClean="0"/>
              <a:t> в </a:t>
            </a:r>
            <a:r>
              <a:rPr lang="cs-CZ" dirty="0" err="1" smtClean="0"/>
              <a:t>стране</a:t>
            </a:r>
            <a:endParaRPr lang="cs-CZ" dirty="0" smtClean="0"/>
          </a:p>
          <a:p>
            <a:pPr lvl="0"/>
            <a:r>
              <a:rPr lang="cs-CZ" dirty="0" err="1" smtClean="0"/>
              <a:t>создали</a:t>
            </a:r>
            <a:r>
              <a:rPr lang="cs-CZ" dirty="0" smtClean="0"/>
              <a:t> </a:t>
            </a:r>
            <a:r>
              <a:rPr lang="cs-CZ" dirty="0" err="1" smtClean="0"/>
              <a:t>тайные</a:t>
            </a:r>
            <a:r>
              <a:rPr lang="cs-CZ" dirty="0" smtClean="0"/>
              <a:t> </a:t>
            </a:r>
            <a:r>
              <a:rPr lang="cs-CZ" dirty="0" err="1" smtClean="0"/>
              <a:t>революционные</a:t>
            </a:r>
            <a:r>
              <a:rPr lang="cs-CZ" dirty="0" smtClean="0"/>
              <a:t> </a:t>
            </a:r>
            <a:r>
              <a:rPr lang="cs-CZ" dirty="0" err="1" smtClean="0"/>
              <a:t>организации</a:t>
            </a:r>
            <a:r>
              <a:rPr lang="ru-RU" dirty="0" smtClean="0"/>
              <a:t>: </a:t>
            </a:r>
            <a:r>
              <a:rPr lang="cs-CZ" dirty="0" smtClean="0"/>
              <a:t>60-х </a:t>
            </a:r>
            <a:r>
              <a:rPr lang="cs-CZ" dirty="0" err="1" smtClean="0"/>
              <a:t>гг</a:t>
            </a:r>
            <a:r>
              <a:rPr lang="cs-CZ" dirty="0" smtClean="0"/>
              <a:t>., </a:t>
            </a:r>
            <a:r>
              <a:rPr lang="cs-CZ" dirty="0" smtClean="0">
                <a:hlinkClick r:id="rId2"/>
              </a:rPr>
              <a:t>«</a:t>
            </a:r>
            <a:r>
              <a:rPr lang="cs-CZ" dirty="0" err="1" smtClean="0">
                <a:hlinkClick r:id="rId2"/>
              </a:rPr>
              <a:t>Землю</a:t>
            </a:r>
            <a:r>
              <a:rPr lang="cs-CZ" dirty="0" smtClean="0">
                <a:hlinkClick r:id="rId2"/>
              </a:rPr>
              <a:t> и </a:t>
            </a:r>
            <a:r>
              <a:rPr lang="cs-CZ" dirty="0" err="1" smtClean="0">
                <a:hlinkClick r:id="rId2"/>
              </a:rPr>
              <a:t>волю</a:t>
            </a:r>
            <a:r>
              <a:rPr lang="cs-CZ" dirty="0" smtClean="0">
                <a:hlinkClick r:id="rId2"/>
              </a:rPr>
              <a:t>»</a:t>
            </a:r>
            <a:r>
              <a:rPr lang="ru-RU" dirty="0" smtClean="0"/>
              <a:t>, </a:t>
            </a:r>
            <a:r>
              <a:rPr lang="cs-CZ" dirty="0" smtClean="0"/>
              <a:t>70-х </a:t>
            </a:r>
            <a:r>
              <a:rPr lang="cs-CZ" dirty="0" err="1" smtClean="0"/>
              <a:t>гг</a:t>
            </a:r>
            <a:r>
              <a:rPr lang="cs-CZ" dirty="0" smtClean="0"/>
              <a:t>., </a:t>
            </a:r>
            <a:r>
              <a:rPr lang="cs-CZ" dirty="0" smtClean="0">
                <a:hlinkClick r:id="rId3"/>
              </a:rPr>
              <a:t>«</a:t>
            </a:r>
            <a:r>
              <a:rPr lang="cs-CZ" dirty="0" err="1" smtClean="0">
                <a:hlinkClick r:id="rId3"/>
              </a:rPr>
              <a:t>Народную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волю</a:t>
            </a:r>
            <a:r>
              <a:rPr lang="cs-CZ" dirty="0" smtClean="0">
                <a:hlinkClick r:id="rId3"/>
              </a:rPr>
              <a:t>»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Виссари</a:t>
            </a:r>
            <a:r>
              <a:rPr lang="cs-CZ" b="1" u="sng" dirty="0" err="1" smtClean="0"/>
              <a:t>о</a:t>
            </a:r>
            <a:r>
              <a:rPr lang="cs-CZ" b="1" dirty="0" err="1" smtClean="0"/>
              <a:t>н</a:t>
            </a:r>
            <a:r>
              <a:rPr lang="cs-CZ" b="1" dirty="0" smtClean="0"/>
              <a:t> </a:t>
            </a:r>
            <a:r>
              <a:rPr lang="cs-CZ" b="1" dirty="0" err="1" smtClean="0"/>
              <a:t>Григ</a:t>
            </a:r>
            <a:r>
              <a:rPr lang="cs-CZ" b="1" u="sng" dirty="0" err="1" smtClean="0"/>
              <a:t>о</a:t>
            </a:r>
            <a:r>
              <a:rPr lang="cs-CZ" b="1" dirty="0" err="1" smtClean="0"/>
              <a:t>рьевич</a:t>
            </a:r>
            <a:r>
              <a:rPr lang="cs-CZ" b="1" dirty="0" smtClean="0"/>
              <a:t> </a:t>
            </a:r>
            <a:r>
              <a:rPr lang="cs-CZ" b="1" dirty="0" err="1" smtClean="0"/>
              <a:t>Бел</a:t>
            </a:r>
            <a:r>
              <a:rPr lang="cs-CZ" b="1" u="sng" dirty="0" err="1" smtClean="0"/>
              <a:t>и</a:t>
            </a:r>
            <a:r>
              <a:rPr lang="cs-CZ" b="1" dirty="0" err="1" smtClean="0"/>
              <a:t>нский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dirty="0" smtClean="0"/>
              <a:t>(1811 -1848)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-критик</a:t>
            </a:r>
            <a:r>
              <a:rPr lang="cs-CZ" dirty="0" smtClean="0"/>
              <a:t>, </a:t>
            </a:r>
            <a:r>
              <a:rPr lang="ru-RU" dirty="0" smtClean="0"/>
              <a:t>мыслитель, писатель</a:t>
            </a:r>
          </a:p>
          <a:p>
            <a:pPr lvl="0"/>
            <a:r>
              <a:rPr lang="cs-CZ" dirty="0" err="1" smtClean="0"/>
              <a:t>ведущий</a:t>
            </a:r>
            <a:r>
              <a:rPr lang="cs-CZ" dirty="0" smtClean="0"/>
              <a:t> </a:t>
            </a:r>
            <a:r>
              <a:rPr lang="cs-CZ" dirty="0" err="1" smtClean="0"/>
              <a:t>литературный</a:t>
            </a:r>
            <a:r>
              <a:rPr lang="cs-CZ" dirty="0" smtClean="0"/>
              <a:t> </a:t>
            </a:r>
            <a:r>
              <a:rPr lang="cs-CZ" dirty="0" err="1" smtClean="0"/>
              <a:t>критик</a:t>
            </a:r>
            <a:r>
              <a:rPr lang="cs-CZ" dirty="0" smtClean="0"/>
              <a:t> </a:t>
            </a:r>
            <a:r>
              <a:rPr lang="cs-CZ" dirty="0" err="1" smtClean="0"/>
              <a:t>журналов</a:t>
            </a:r>
            <a:r>
              <a:rPr lang="cs-CZ" dirty="0" smtClean="0"/>
              <a:t> «</a:t>
            </a:r>
            <a:r>
              <a:rPr lang="cs-CZ" dirty="0" err="1" smtClean="0"/>
              <a:t>Телескоп</a:t>
            </a:r>
            <a:r>
              <a:rPr lang="cs-CZ" dirty="0" smtClean="0"/>
              <a:t>» и «</a:t>
            </a:r>
            <a:r>
              <a:rPr lang="cs-CZ" dirty="0" err="1" smtClean="0"/>
              <a:t>Молва</a:t>
            </a:r>
            <a:r>
              <a:rPr lang="cs-CZ" dirty="0" smtClean="0"/>
              <a:t>». В 1839–1846 </a:t>
            </a:r>
            <a:r>
              <a:rPr lang="cs-CZ" dirty="0" err="1" smtClean="0"/>
              <a:t>сотрудничал</a:t>
            </a:r>
            <a:r>
              <a:rPr lang="cs-CZ" dirty="0" smtClean="0"/>
              <a:t> </a:t>
            </a:r>
            <a:r>
              <a:rPr lang="ru-RU" dirty="0" smtClean="0"/>
              <a:t>с</a:t>
            </a:r>
            <a:r>
              <a:rPr lang="cs-CZ" dirty="0" smtClean="0"/>
              <a:t> </a:t>
            </a:r>
            <a:r>
              <a:rPr lang="cs-CZ" dirty="0" smtClean="0"/>
              <a:t>«</a:t>
            </a:r>
            <a:r>
              <a:rPr lang="cs-CZ" dirty="0" err="1" smtClean="0"/>
              <a:t>Отечественны</a:t>
            </a:r>
            <a:r>
              <a:rPr lang="ru-RU" dirty="0" smtClean="0"/>
              <a:t>ми</a:t>
            </a:r>
            <a:r>
              <a:rPr lang="cs-CZ" dirty="0" smtClean="0"/>
              <a:t> </a:t>
            </a:r>
            <a:r>
              <a:rPr lang="cs-CZ" dirty="0" err="1" smtClean="0"/>
              <a:t>записка</a:t>
            </a:r>
            <a:r>
              <a:rPr lang="ru-RU" smtClean="0"/>
              <a:t>ми</a:t>
            </a:r>
            <a:r>
              <a:rPr lang="cs-CZ" smtClean="0"/>
              <a:t>», </a:t>
            </a:r>
            <a:r>
              <a:rPr lang="cs-CZ" dirty="0" err="1" smtClean="0"/>
              <a:t>затем</a:t>
            </a:r>
            <a:r>
              <a:rPr lang="cs-CZ" dirty="0" smtClean="0"/>
              <a:t> – в «</a:t>
            </a:r>
            <a:r>
              <a:rPr lang="cs-CZ" dirty="0" err="1" smtClean="0"/>
              <a:t>Современнике</a:t>
            </a:r>
            <a:r>
              <a:rPr lang="cs-CZ" dirty="0" smtClean="0"/>
              <a:t>»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Телескоп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в 1831 </a:t>
            </a:r>
            <a:r>
              <a:rPr lang="cs-CZ" dirty="0" err="1" smtClean="0"/>
              <a:t>году</a:t>
            </a:r>
            <a:r>
              <a:rPr lang="cs-CZ" dirty="0" smtClean="0"/>
              <a:t> </a:t>
            </a:r>
            <a:r>
              <a:rPr lang="cs-CZ" dirty="0" err="1" smtClean="0"/>
              <a:t>познакомился</a:t>
            </a:r>
            <a:r>
              <a:rPr lang="cs-CZ" dirty="0" smtClean="0"/>
              <a:t> с </a:t>
            </a:r>
            <a:r>
              <a:rPr lang="cs-CZ" dirty="0" err="1" smtClean="0"/>
              <a:t>профессором</a:t>
            </a:r>
            <a:r>
              <a:rPr lang="cs-CZ" dirty="0" smtClean="0"/>
              <a:t> </a:t>
            </a:r>
            <a:r>
              <a:rPr lang="cs-CZ" dirty="0" err="1" smtClean="0"/>
              <a:t>Надеждиным</a:t>
            </a:r>
            <a:r>
              <a:rPr lang="ru-RU" dirty="0" smtClean="0"/>
              <a:t> –ж. «Телескоп»</a:t>
            </a:r>
          </a:p>
          <a:p>
            <a:pPr lvl="0"/>
            <a:r>
              <a:rPr lang="cs-CZ" dirty="0" smtClean="0"/>
              <a:t>в </a:t>
            </a:r>
            <a:r>
              <a:rPr lang="cs-CZ" dirty="0" err="1" smtClean="0"/>
              <a:t>сентябре</a:t>
            </a:r>
            <a:r>
              <a:rPr lang="cs-CZ" dirty="0" smtClean="0"/>
              <a:t> 1834 </a:t>
            </a:r>
            <a:r>
              <a:rPr lang="cs-CZ" dirty="0" err="1" smtClean="0"/>
              <a:t>год</a:t>
            </a:r>
            <a:r>
              <a:rPr lang="ru-RU" dirty="0" smtClean="0"/>
              <a:t>а – первая серьезная крит. Статья </a:t>
            </a:r>
            <a:r>
              <a:rPr lang="cs-CZ" dirty="0" smtClean="0"/>
              <a:t> </a:t>
            </a:r>
            <a:r>
              <a:rPr lang="ru-RU" dirty="0" smtClean="0"/>
              <a:t>-</a:t>
            </a:r>
            <a:r>
              <a:rPr lang="cs-CZ" dirty="0" smtClean="0"/>
              <a:t> </a:t>
            </a:r>
            <a:r>
              <a:rPr lang="cs-CZ" b="1" dirty="0" err="1" smtClean="0"/>
              <a:t>Литературные</a:t>
            </a:r>
            <a:r>
              <a:rPr lang="cs-CZ" b="1" dirty="0" smtClean="0"/>
              <a:t> </a:t>
            </a:r>
            <a:r>
              <a:rPr lang="cs-CZ" b="1" dirty="0" err="1" smtClean="0"/>
              <a:t>мечтания</a:t>
            </a:r>
            <a:r>
              <a:rPr lang="cs-CZ" b="1" dirty="0" smtClean="0"/>
              <a:t>. </a:t>
            </a:r>
            <a:r>
              <a:rPr lang="cs-CZ" b="1" dirty="0" err="1" smtClean="0"/>
              <a:t>Элегия</a:t>
            </a:r>
            <a:r>
              <a:rPr lang="cs-CZ" b="1" dirty="0" smtClean="0"/>
              <a:t> в </a:t>
            </a:r>
            <a:r>
              <a:rPr lang="cs-CZ" b="1" dirty="0" err="1" smtClean="0"/>
              <a:t>прозе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cs-CZ" dirty="0" smtClean="0"/>
              <a:t>1836 г</a:t>
            </a:r>
            <a:r>
              <a:rPr lang="ru-RU" dirty="0" smtClean="0"/>
              <a:t>. </a:t>
            </a:r>
            <a:r>
              <a:rPr lang="cs-CZ" dirty="0" err="1" smtClean="0"/>
              <a:t>знаменитое</a:t>
            </a:r>
            <a:r>
              <a:rPr lang="cs-CZ" dirty="0" smtClean="0"/>
              <a:t> "</a:t>
            </a:r>
            <a:r>
              <a:rPr lang="cs-CZ" dirty="0" err="1" smtClean="0"/>
              <a:t>философское</a:t>
            </a:r>
            <a:r>
              <a:rPr lang="cs-CZ" dirty="0" smtClean="0"/>
              <a:t>" </a:t>
            </a:r>
            <a:r>
              <a:rPr lang="cs-CZ" dirty="0" err="1" smtClean="0"/>
              <a:t>письмо</a:t>
            </a:r>
            <a:r>
              <a:rPr lang="cs-CZ" dirty="0" smtClean="0"/>
              <a:t> </a:t>
            </a:r>
            <a:r>
              <a:rPr lang="cs-CZ" dirty="0" err="1" smtClean="0"/>
              <a:t>Чаадаева</a:t>
            </a:r>
            <a:r>
              <a:rPr lang="ru-RU" dirty="0" smtClean="0"/>
              <a:t> – журнал закрыт</a:t>
            </a:r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в 1838 г. </a:t>
            </a:r>
            <a:r>
              <a:rPr lang="cs-CZ" dirty="0" err="1" smtClean="0"/>
              <a:t>критиком</a:t>
            </a:r>
            <a:r>
              <a:rPr lang="cs-CZ" dirty="0" smtClean="0"/>
              <a:t>, и </a:t>
            </a:r>
            <a:r>
              <a:rPr lang="cs-CZ" dirty="0" err="1" smtClean="0"/>
              <a:t>редактором</a:t>
            </a:r>
            <a:r>
              <a:rPr lang="ru-RU" dirty="0" smtClean="0"/>
              <a:t> в </a:t>
            </a:r>
            <a:r>
              <a:rPr lang="cs-CZ" dirty="0" smtClean="0"/>
              <a:t> </a:t>
            </a:r>
            <a:r>
              <a:rPr lang="cs-CZ" dirty="0" err="1" smtClean="0"/>
              <a:t>журнал</a:t>
            </a:r>
            <a:r>
              <a:rPr lang="ru-RU" dirty="0" smtClean="0"/>
              <a:t>е</a:t>
            </a:r>
            <a:r>
              <a:rPr lang="cs-CZ" dirty="0" smtClean="0"/>
              <a:t> "</a:t>
            </a:r>
            <a:r>
              <a:rPr lang="cs-CZ" dirty="0" err="1" smtClean="0"/>
              <a:t>Московский</a:t>
            </a:r>
            <a:r>
              <a:rPr lang="cs-CZ" dirty="0" smtClean="0"/>
              <a:t> </a:t>
            </a:r>
            <a:r>
              <a:rPr lang="cs-CZ" dirty="0" err="1" smtClean="0"/>
              <a:t>Наблюдатель</a:t>
            </a:r>
            <a:r>
              <a:rPr lang="cs-CZ" dirty="0" smtClean="0"/>
              <a:t>"</a:t>
            </a:r>
          </a:p>
          <a:p>
            <a:pPr lvl="0"/>
            <a:r>
              <a:rPr lang="ru-RU" dirty="0" smtClean="0"/>
              <a:t>С 1839 до 1846 г. Работал в журнале </a:t>
            </a:r>
            <a:r>
              <a:rPr lang="cs-CZ" dirty="0" smtClean="0"/>
              <a:t>"</a:t>
            </a:r>
            <a:r>
              <a:rPr lang="cs-CZ" dirty="0" err="1" smtClean="0"/>
              <a:t>Отечественные</a:t>
            </a:r>
            <a:r>
              <a:rPr lang="cs-CZ" dirty="0" smtClean="0"/>
              <a:t> </a:t>
            </a:r>
            <a:r>
              <a:rPr lang="cs-CZ" dirty="0" err="1" smtClean="0"/>
              <a:t>Записки</a:t>
            </a:r>
            <a:r>
              <a:rPr lang="cs-CZ" dirty="0" smtClean="0"/>
              <a:t>"</a:t>
            </a:r>
            <a:r>
              <a:rPr lang="ru-RU" dirty="0" smtClean="0"/>
              <a:t> - </a:t>
            </a:r>
            <a:r>
              <a:rPr lang="cs-CZ" dirty="0" smtClean="0"/>
              <a:t>с 1841 </a:t>
            </a:r>
            <a:r>
              <a:rPr lang="cs-CZ" dirty="0" err="1" smtClean="0"/>
              <a:t>года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ru-RU" dirty="0" smtClean="0"/>
              <a:t>там </a:t>
            </a:r>
            <a:r>
              <a:rPr lang="cs-CZ" dirty="0" err="1" smtClean="0"/>
              <a:t>помеща</a:t>
            </a:r>
            <a:r>
              <a:rPr lang="ru-RU" dirty="0" smtClean="0"/>
              <a:t>л</a:t>
            </a:r>
            <a:r>
              <a:rPr lang="cs-CZ" dirty="0" smtClean="0"/>
              <a:t> </a:t>
            </a:r>
            <a:r>
              <a:rPr lang="cs-CZ" dirty="0" err="1" smtClean="0"/>
              <a:t>ежегодное</a:t>
            </a:r>
            <a:r>
              <a:rPr lang="cs-CZ" dirty="0" smtClean="0"/>
              <a:t> </a:t>
            </a:r>
            <a:r>
              <a:rPr lang="cs-CZ" b="1" u="sng" dirty="0" err="1" smtClean="0"/>
              <a:t>обозрение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русской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литературы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Никол</a:t>
            </a:r>
            <a:r>
              <a:rPr lang="cs-CZ" b="1" u="sng" dirty="0" err="1" smtClean="0"/>
              <a:t>а</a:t>
            </a:r>
            <a:r>
              <a:rPr lang="cs-CZ" b="1" dirty="0" err="1" smtClean="0"/>
              <a:t>й</a:t>
            </a:r>
            <a:r>
              <a:rPr lang="cs-CZ" b="1" dirty="0" smtClean="0"/>
              <a:t> </a:t>
            </a:r>
            <a:r>
              <a:rPr lang="cs-CZ" b="1" dirty="0" err="1" smtClean="0"/>
              <a:t>Алекс</a:t>
            </a:r>
            <a:r>
              <a:rPr lang="cs-CZ" b="1" u="sng" dirty="0" err="1" smtClean="0"/>
              <a:t>а</a:t>
            </a:r>
            <a:r>
              <a:rPr lang="cs-CZ" b="1" dirty="0" err="1" smtClean="0"/>
              <a:t>ндрович</a:t>
            </a:r>
            <a:r>
              <a:rPr lang="cs-CZ" b="1" dirty="0" smtClean="0"/>
              <a:t> </a:t>
            </a:r>
            <a:r>
              <a:rPr lang="cs-CZ" b="1" dirty="0" err="1" smtClean="0"/>
              <a:t>Доброл</a:t>
            </a:r>
            <a:r>
              <a:rPr lang="cs-CZ" b="1" u="sng" dirty="0" err="1" smtClean="0"/>
              <a:t>ю</a:t>
            </a:r>
            <a:r>
              <a:rPr lang="ru-RU" b="1" dirty="0" err="1" smtClean="0"/>
              <a:t>б</a:t>
            </a:r>
            <a:r>
              <a:rPr lang="cs-CZ" b="1" dirty="0" err="1" smtClean="0"/>
              <a:t>ов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 (1836 – 1861)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5350368" cy="4681728"/>
          </a:xfrm>
        </p:spPr>
        <p:txBody>
          <a:bodyPr>
            <a:normAutofit/>
          </a:bodyPr>
          <a:lstStyle/>
          <a:p>
            <a:r>
              <a:rPr lang="cs-CZ" dirty="0" err="1" smtClean="0"/>
              <a:t>критик</a:t>
            </a:r>
            <a:r>
              <a:rPr lang="cs-CZ" dirty="0" smtClean="0"/>
              <a:t>, </a:t>
            </a:r>
            <a:r>
              <a:rPr lang="cs-CZ" dirty="0" err="1" smtClean="0"/>
              <a:t>публицист</a:t>
            </a:r>
            <a:endParaRPr lang="cs-CZ" dirty="0" smtClean="0"/>
          </a:p>
          <a:p>
            <a:pPr lvl="0"/>
            <a:r>
              <a:rPr lang="cs-CZ" dirty="0" smtClean="0"/>
              <a:t>В 1855 </a:t>
            </a:r>
            <a:r>
              <a:rPr lang="cs-CZ" dirty="0" err="1" smtClean="0"/>
              <a:t>Добролюбов</a:t>
            </a:r>
            <a:r>
              <a:rPr lang="cs-CZ" dirty="0" smtClean="0"/>
              <a:t> </a:t>
            </a:r>
            <a:r>
              <a:rPr lang="cs-CZ" dirty="0" err="1" smtClean="0"/>
              <a:t>начал</a:t>
            </a:r>
            <a:r>
              <a:rPr lang="cs-CZ" dirty="0" smtClean="0"/>
              <a:t> </a:t>
            </a:r>
            <a:r>
              <a:rPr lang="cs-CZ" dirty="0" err="1" smtClean="0"/>
              <a:t>выпускать</a:t>
            </a:r>
            <a:r>
              <a:rPr lang="cs-CZ" dirty="0" smtClean="0"/>
              <a:t> </a:t>
            </a:r>
            <a:r>
              <a:rPr lang="cs-CZ" dirty="0" err="1" smtClean="0"/>
              <a:t>нелегальную</a:t>
            </a:r>
            <a:r>
              <a:rPr lang="cs-CZ" dirty="0" smtClean="0"/>
              <a:t> </a:t>
            </a:r>
            <a:r>
              <a:rPr lang="cs-CZ" dirty="0" err="1" smtClean="0"/>
              <a:t>газету</a:t>
            </a:r>
            <a:r>
              <a:rPr lang="cs-CZ" dirty="0" smtClean="0"/>
              <a:t> «</a:t>
            </a:r>
            <a:r>
              <a:rPr lang="cs-CZ" dirty="0" err="1" smtClean="0"/>
              <a:t>Слухи</a:t>
            </a:r>
            <a:r>
              <a:rPr lang="cs-CZ" dirty="0" smtClean="0"/>
              <a:t>»</a:t>
            </a:r>
            <a:r>
              <a:rPr lang="ru-RU" dirty="0" smtClean="0"/>
              <a:t> и</a:t>
            </a:r>
            <a:r>
              <a:rPr lang="cs-CZ" dirty="0" smtClean="0"/>
              <a:t> </a:t>
            </a:r>
            <a:r>
              <a:rPr lang="cs-CZ" dirty="0" err="1" smtClean="0"/>
              <a:t>познакомился</a:t>
            </a:r>
            <a:r>
              <a:rPr lang="cs-CZ" dirty="0" smtClean="0"/>
              <a:t> с </a:t>
            </a:r>
            <a:r>
              <a:rPr lang="cs-CZ" dirty="0" err="1" smtClean="0"/>
              <a:t>Н.Г.Чернышевским</a:t>
            </a:r>
            <a:r>
              <a:rPr lang="ru-RU" dirty="0" smtClean="0"/>
              <a:t>, который его привлек </a:t>
            </a:r>
            <a:r>
              <a:rPr lang="cs-CZ" dirty="0" smtClean="0"/>
              <a:t>к </a:t>
            </a:r>
            <a:r>
              <a:rPr lang="cs-CZ" dirty="0" err="1" smtClean="0"/>
              <a:t>сотрудничеству</a:t>
            </a:r>
            <a:r>
              <a:rPr lang="cs-CZ" dirty="0" smtClean="0"/>
              <a:t> в </a:t>
            </a:r>
            <a:r>
              <a:rPr lang="cs-CZ" dirty="0" err="1" smtClean="0"/>
              <a:t>журнале</a:t>
            </a:r>
            <a:r>
              <a:rPr lang="cs-CZ" dirty="0" smtClean="0"/>
              <a:t> «</a:t>
            </a:r>
            <a:r>
              <a:rPr lang="cs-CZ" sz="2400" b="1" dirty="0" err="1" smtClean="0"/>
              <a:t>Современник</a:t>
            </a:r>
            <a:r>
              <a:rPr lang="cs-CZ" dirty="0" smtClean="0"/>
              <a:t>»</a:t>
            </a:r>
          </a:p>
          <a:p>
            <a:r>
              <a:rPr lang="cs-CZ" dirty="0" err="1" smtClean="0"/>
              <a:t>только</a:t>
            </a:r>
            <a:r>
              <a:rPr lang="cs-CZ" dirty="0" smtClean="0"/>
              <a:t> в 1858 </a:t>
            </a:r>
            <a:r>
              <a:rPr lang="cs-CZ" dirty="0" err="1" smtClean="0"/>
              <a:t>им</a:t>
            </a:r>
            <a:r>
              <a:rPr lang="cs-CZ" dirty="0" smtClean="0"/>
              <a:t> </a:t>
            </a:r>
            <a:r>
              <a:rPr lang="cs-CZ" dirty="0" err="1" smtClean="0"/>
              <a:t>было</a:t>
            </a:r>
            <a:r>
              <a:rPr lang="cs-CZ" dirty="0" smtClean="0"/>
              <a:t> </a:t>
            </a:r>
            <a:r>
              <a:rPr lang="cs-CZ" dirty="0" err="1" smtClean="0"/>
              <a:t>опубликовано</a:t>
            </a:r>
            <a:r>
              <a:rPr lang="cs-CZ" dirty="0" smtClean="0"/>
              <a:t> </a:t>
            </a:r>
            <a:r>
              <a:rPr lang="cs-CZ" dirty="0" err="1" smtClean="0"/>
              <a:t>около</a:t>
            </a:r>
            <a:r>
              <a:rPr lang="cs-CZ" dirty="0" smtClean="0"/>
              <a:t> 75 </a:t>
            </a:r>
            <a:r>
              <a:rPr lang="cs-CZ" dirty="0" err="1" smtClean="0"/>
              <a:t>статей</a:t>
            </a:r>
            <a:r>
              <a:rPr lang="cs-CZ" dirty="0" smtClean="0"/>
              <a:t> и </a:t>
            </a:r>
            <a:r>
              <a:rPr lang="cs-CZ" dirty="0" err="1" smtClean="0"/>
              <a:t>рецензий</a:t>
            </a:r>
            <a:r>
              <a:rPr lang="cs-CZ" dirty="0" smtClean="0"/>
              <a:t>, </a:t>
            </a:r>
            <a:r>
              <a:rPr lang="cs-CZ" dirty="0" err="1" smtClean="0"/>
              <a:t>рассказ</a:t>
            </a:r>
            <a:r>
              <a:rPr lang="cs-CZ" dirty="0" smtClean="0"/>
              <a:t> </a:t>
            </a:r>
            <a:r>
              <a:rPr lang="cs-CZ" dirty="0" err="1" smtClean="0"/>
              <a:t>Делец</a:t>
            </a:r>
            <a:r>
              <a:rPr lang="cs-CZ" dirty="0" smtClean="0"/>
              <a:t> и </a:t>
            </a:r>
            <a:r>
              <a:rPr lang="cs-CZ" dirty="0" err="1" smtClean="0"/>
              <a:t>несколько</a:t>
            </a:r>
            <a:r>
              <a:rPr lang="cs-CZ" dirty="0" smtClean="0"/>
              <a:t> </a:t>
            </a:r>
            <a:r>
              <a:rPr lang="cs-CZ" dirty="0" err="1" smtClean="0"/>
              <a:t>стихотворений</a:t>
            </a:r>
            <a:r>
              <a:rPr lang="cs-CZ" dirty="0" smtClean="0"/>
              <a:t>. 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pic>
        <p:nvPicPr>
          <p:cNvPr id="7" name="Zástupný symbol pro obsah 6" descr="104220571_Dobrolyub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52120" y="1412776"/>
            <a:ext cx="2808312" cy="3120347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В </a:t>
            </a:r>
            <a:r>
              <a:rPr lang="cs-CZ" dirty="0" err="1" smtClean="0"/>
              <a:t>статье</a:t>
            </a:r>
            <a:r>
              <a:rPr lang="ru-RU" dirty="0" smtClean="0"/>
              <a:t>:</a:t>
            </a:r>
            <a:r>
              <a:rPr lang="cs-CZ" dirty="0" smtClean="0"/>
              <a:t> </a:t>
            </a:r>
            <a:r>
              <a:rPr lang="cs-CZ" u="sng" dirty="0" smtClean="0"/>
              <a:t>О </a:t>
            </a:r>
            <a:r>
              <a:rPr lang="cs-CZ" u="sng" dirty="0" err="1" smtClean="0"/>
              <a:t>степени</a:t>
            </a:r>
            <a:r>
              <a:rPr lang="cs-CZ" u="sng" dirty="0" smtClean="0"/>
              <a:t> </a:t>
            </a:r>
            <a:r>
              <a:rPr lang="cs-CZ" u="sng" dirty="0" err="1" smtClean="0"/>
              <a:t>участия</a:t>
            </a:r>
            <a:r>
              <a:rPr lang="cs-CZ" u="sng" dirty="0" smtClean="0"/>
              <a:t> </a:t>
            </a:r>
            <a:r>
              <a:rPr lang="cs-CZ" u="sng" dirty="0" err="1" smtClean="0"/>
              <a:t>народности</a:t>
            </a:r>
            <a:r>
              <a:rPr lang="cs-CZ" u="sng" dirty="0" smtClean="0"/>
              <a:t> в </a:t>
            </a:r>
            <a:r>
              <a:rPr lang="cs-CZ" u="sng" dirty="0" err="1" smtClean="0"/>
              <a:t>развитии</a:t>
            </a:r>
            <a:r>
              <a:rPr lang="cs-CZ" u="sng" dirty="0" smtClean="0"/>
              <a:t> </a:t>
            </a:r>
            <a:r>
              <a:rPr lang="cs-CZ" u="sng" dirty="0" err="1" smtClean="0"/>
              <a:t>русской</a:t>
            </a:r>
            <a:r>
              <a:rPr lang="cs-CZ" u="sng" dirty="0" smtClean="0"/>
              <a:t> </a:t>
            </a:r>
            <a:r>
              <a:rPr lang="cs-CZ" u="sng" dirty="0" err="1" smtClean="0"/>
              <a:t>литературы</a:t>
            </a:r>
            <a:r>
              <a:rPr lang="cs-CZ" u="sng" dirty="0" smtClean="0"/>
              <a:t> </a:t>
            </a:r>
            <a:r>
              <a:rPr lang="cs-CZ" dirty="0" smtClean="0"/>
              <a:t>(1958) </a:t>
            </a:r>
            <a:r>
              <a:rPr lang="cs-CZ" dirty="0" err="1" smtClean="0"/>
              <a:t>дал</a:t>
            </a:r>
            <a:r>
              <a:rPr lang="cs-CZ" dirty="0" smtClean="0"/>
              <a:t> </a:t>
            </a:r>
            <a:r>
              <a:rPr lang="cs-CZ" dirty="0" err="1" smtClean="0"/>
              <a:t>оценку</a:t>
            </a:r>
            <a:r>
              <a:rPr lang="cs-CZ" dirty="0" smtClean="0"/>
              <a:t> </a:t>
            </a:r>
            <a:r>
              <a:rPr lang="cs-CZ" dirty="0" err="1" smtClean="0"/>
              <a:t>русской</a:t>
            </a:r>
            <a:r>
              <a:rPr lang="cs-CZ" dirty="0" smtClean="0"/>
              <a:t> </a:t>
            </a:r>
            <a:r>
              <a:rPr lang="cs-CZ" dirty="0" err="1" smtClean="0"/>
              <a:t>литературе</a:t>
            </a:r>
            <a:r>
              <a:rPr lang="cs-CZ" dirty="0" smtClean="0"/>
              <a:t> с </a:t>
            </a:r>
            <a:r>
              <a:rPr lang="cs-CZ" dirty="0" err="1" smtClean="0"/>
              <a:t>социальной</a:t>
            </a:r>
            <a:r>
              <a:rPr lang="cs-CZ" dirty="0" smtClean="0"/>
              <a:t> </a:t>
            </a:r>
            <a:r>
              <a:rPr lang="cs-CZ" dirty="0" err="1" smtClean="0"/>
              <a:t>точки</a:t>
            </a:r>
            <a:r>
              <a:rPr lang="cs-CZ" dirty="0" smtClean="0"/>
              <a:t> </a:t>
            </a:r>
            <a:r>
              <a:rPr lang="cs-CZ" dirty="0" err="1" smtClean="0"/>
              <a:t>зрения</a:t>
            </a:r>
            <a:r>
              <a:rPr lang="cs-CZ" dirty="0" smtClean="0"/>
              <a:t>. </a:t>
            </a:r>
          </a:p>
          <a:p>
            <a:r>
              <a:rPr lang="ru-RU" dirty="0" smtClean="0"/>
              <a:t>Умер в 25 летнем возрасте, но оставил ряд работ</a:t>
            </a:r>
            <a:endParaRPr lang="cs-CZ" dirty="0" smtClean="0"/>
          </a:p>
          <a:p>
            <a:r>
              <a:rPr lang="ru-RU" dirty="0" smtClean="0"/>
              <a:t>Напр. «</a:t>
            </a:r>
            <a:r>
              <a:rPr lang="ru-RU" u="sng" dirty="0" smtClean="0"/>
              <a:t>Что такое обломовшина</a:t>
            </a:r>
            <a:r>
              <a:rPr lang="ru-RU" dirty="0" smtClean="0"/>
              <a:t>?» о романе Гончарова «Обломов»</a:t>
            </a:r>
            <a:r>
              <a:rPr lang="cs-CZ" dirty="0" smtClean="0"/>
              <a:t>,</a:t>
            </a:r>
            <a:r>
              <a:rPr lang="ru-RU" dirty="0" smtClean="0"/>
              <a:t> или «</a:t>
            </a:r>
            <a:r>
              <a:rPr lang="ru-RU" u="sng" dirty="0" smtClean="0"/>
              <a:t>Луч света в Темном царстве</a:t>
            </a:r>
            <a:r>
              <a:rPr lang="ru-RU" dirty="0" smtClean="0"/>
              <a:t>» о драме «Гроза» Островского</a:t>
            </a:r>
            <a:endParaRPr lang="cs-CZ" dirty="0" smtClean="0"/>
          </a:p>
          <a:p>
            <a:pPr lvl="0"/>
            <a:r>
              <a:rPr lang="ru-RU" u="sng" dirty="0" smtClean="0">
                <a:hlinkClick r:id="rId2"/>
              </a:rPr>
              <a:t>http://az.lib.ru/d/dobroljubow_n_a/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0071" y="5029200"/>
            <a:ext cx="3647703" cy="1219200"/>
          </a:xfrm>
        </p:spPr>
        <p:txBody>
          <a:bodyPr>
            <a:normAutofit/>
          </a:bodyPr>
          <a:lstStyle/>
          <a:p>
            <a:r>
              <a:rPr lang="ru-RU" dirty="0" smtClean="0"/>
              <a:t>Алекс</a:t>
            </a:r>
            <a:r>
              <a:rPr lang="ru-RU" u="sng" dirty="0" smtClean="0"/>
              <a:t>а</a:t>
            </a:r>
            <a:r>
              <a:rPr lang="ru-RU" dirty="0" smtClean="0"/>
              <a:t>ндр Ив</a:t>
            </a:r>
            <a:r>
              <a:rPr lang="ru-RU" u="sng" dirty="0" smtClean="0"/>
              <a:t>а</a:t>
            </a:r>
            <a:r>
              <a:rPr lang="ru-RU" dirty="0" smtClean="0"/>
              <a:t>нович Г</a:t>
            </a:r>
            <a:r>
              <a:rPr lang="ru-RU" u="sng" dirty="0" smtClean="0"/>
              <a:t>е</a:t>
            </a:r>
            <a:r>
              <a:rPr lang="ru-RU" dirty="0" smtClean="0"/>
              <a:t>рцен</a:t>
            </a:r>
            <a:br>
              <a:rPr lang="ru-RU" dirty="0" smtClean="0"/>
            </a:br>
            <a:r>
              <a:rPr lang="ru-RU" dirty="0" smtClean="0"/>
              <a:t>(1812-1870)</a:t>
            </a:r>
            <a:endParaRPr lang="cs-CZ" dirty="0"/>
          </a:p>
        </p:txBody>
      </p:sp>
      <p:pic>
        <p:nvPicPr>
          <p:cNvPr id="7" name="Zástupný symbol pro obrázek 6" descr="i_15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983" b="21983"/>
          <a:stretch>
            <a:fillRect/>
          </a:stretch>
        </p:blipFill>
        <p:spPr>
          <a:xfrm>
            <a:off x="5220072" y="692696"/>
            <a:ext cx="3431678" cy="4179499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381000" y="764704"/>
            <a:ext cx="4407024" cy="5483696"/>
          </a:xfrm>
        </p:spPr>
        <p:txBody>
          <a:bodyPr>
            <a:normAutofit/>
          </a:bodyPr>
          <a:lstStyle/>
          <a:p>
            <a:pPr lvl="0"/>
            <a:r>
              <a:rPr lang="cs-CZ" sz="2800" dirty="0" err="1" smtClean="0">
                <a:solidFill>
                  <a:schemeClr val="tx1"/>
                </a:solidFill>
              </a:rPr>
              <a:t>революционер</a:t>
            </a:r>
            <a:r>
              <a:rPr lang="cs-CZ" sz="2800" dirty="0" smtClean="0">
                <a:solidFill>
                  <a:schemeClr val="tx1"/>
                </a:solidFill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</a:rPr>
              <a:t>писатель</a:t>
            </a:r>
            <a:r>
              <a:rPr lang="cs-CZ" sz="2800" dirty="0" smtClean="0">
                <a:solidFill>
                  <a:schemeClr val="tx1"/>
                </a:solidFill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</a:rPr>
              <a:t>философ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chemeClr val="tx1"/>
                </a:solidFill>
              </a:rPr>
              <a:t>создатель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Вольной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типографии</a:t>
            </a:r>
            <a:r>
              <a:rPr lang="cs-CZ" sz="2800" dirty="0" smtClean="0">
                <a:solidFill>
                  <a:schemeClr val="tx1"/>
                </a:solidFill>
              </a:rPr>
              <a:t> в </a:t>
            </a:r>
            <a:r>
              <a:rPr lang="cs-CZ" sz="2800" dirty="0" err="1" smtClean="0">
                <a:solidFill>
                  <a:schemeClr val="tx1"/>
                </a:solidFill>
              </a:rPr>
              <a:t>Англии</a:t>
            </a:r>
            <a:r>
              <a:rPr lang="cs-CZ" sz="2800" dirty="0" smtClean="0">
                <a:solidFill>
                  <a:schemeClr val="tx1"/>
                </a:solidFill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</a:rPr>
              <a:t>издававший</a:t>
            </a:r>
            <a:r>
              <a:rPr lang="cs-CZ" sz="2800" dirty="0" smtClean="0">
                <a:solidFill>
                  <a:schemeClr val="tx1"/>
                </a:solidFill>
              </a:rPr>
              <a:t> «</a:t>
            </a:r>
            <a:r>
              <a:rPr lang="cs-CZ" sz="2800" dirty="0" err="1" smtClean="0">
                <a:solidFill>
                  <a:schemeClr val="tx1"/>
                </a:solidFill>
              </a:rPr>
              <a:t>Полярную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звезду</a:t>
            </a:r>
            <a:r>
              <a:rPr lang="cs-CZ" sz="2800" dirty="0" smtClean="0">
                <a:solidFill>
                  <a:schemeClr val="tx1"/>
                </a:solidFill>
              </a:rPr>
              <a:t>»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(1855 – 1862), «</a:t>
            </a:r>
            <a:r>
              <a:rPr lang="cs-CZ" sz="2800" dirty="0" err="1" smtClean="0">
                <a:solidFill>
                  <a:schemeClr val="tx1"/>
                </a:solidFill>
              </a:rPr>
              <a:t>Кол</a:t>
            </a:r>
            <a:r>
              <a:rPr lang="ru-RU" sz="2800" dirty="0" smtClean="0">
                <a:solidFill>
                  <a:schemeClr val="tx1"/>
                </a:solidFill>
              </a:rPr>
              <a:t>о</a:t>
            </a:r>
            <a:r>
              <a:rPr lang="cs-CZ" sz="2800" dirty="0" err="1" smtClean="0">
                <a:solidFill>
                  <a:schemeClr val="tx1"/>
                </a:solidFill>
              </a:rPr>
              <a:t>кол</a:t>
            </a:r>
            <a:r>
              <a:rPr lang="cs-CZ" sz="2800" dirty="0" smtClean="0">
                <a:solidFill>
                  <a:schemeClr val="tx1"/>
                </a:solidFill>
              </a:rPr>
              <a:t>»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(1857-1867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315</TotalTime>
  <Words>334</Words>
  <Application>Microsoft Office PowerPoint</Application>
  <PresentationFormat>Předvádění na obrazovce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Революционные демократы.  </vt:lpstr>
      <vt:lpstr>Революционные демократы в России </vt:lpstr>
      <vt:lpstr>Snímek 3</vt:lpstr>
      <vt:lpstr>Виссарион Григорьевич Белинский  (1811 -1848) </vt:lpstr>
      <vt:lpstr>Телескоп</vt:lpstr>
      <vt:lpstr>Snímek 6</vt:lpstr>
      <vt:lpstr>    Николай Александрович Добролюбов  (1836 – 1861)</vt:lpstr>
      <vt:lpstr>Snímek 8</vt:lpstr>
      <vt:lpstr>Александр Иванович Герцен (1812-1870)</vt:lpstr>
      <vt:lpstr>Snímek 10</vt:lpstr>
      <vt:lpstr>Цитата</vt:lpstr>
      <vt:lpstr>Snímek 12</vt:lpstr>
      <vt:lpstr>Библиография</vt:lpstr>
      <vt:lpstr>Источники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Революционные демократы.</dc:title>
  <dc:creator>Mara</dc:creator>
  <cp:lastModifiedBy>Mara</cp:lastModifiedBy>
  <cp:revision>40</cp:revision>
  <dcterms:created xsi:type="dcterms:W3CDTF">2014-03-16T14:00:32Z</dcterms:created>
  <dcterms:modified xsi:type="dcterms:W3CDTF">2014-03-29T23:07:41Z</dcterms:modified>
</cp:coreProperties>
</file>