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6" r:id="rId3"/>
    <p:sldId id="258" r:id="rId4"/>
    <p:sldId id="274" r:id="rId5"/>
    <p:sldId id="259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9" r:id="rId15"/>
    <p:sldId id="268" r:id="rId16"/>
    <p:sldId id="272" r:id="rId17"/>
    <p:sldId id="270" r:id="rId18"/>
    <p:sldId id="273" r:id="rId19"/>
    <p:sldId id="271" r:id="rId20"/>
    <p:sldId id="275" r:id="rId21"/>
    <p:sldId id="277" r:id="rId22"/>
    <p:sldId id="278" r:id="rId23"/>
    <p:sldId id="279" r:id="rId24"/>
    <p:sldId id="276" r:id="rId25"/>
    <p:sldId id="281" r:id="rId2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79" autoAdjust="0"/>
    <p:restoredTop sz="94660"/>
  </p:normalViewPr>
  <p:slideViewPr>
    <p:cSldViewPr>
      <p:cViewPr varScale="1">
        <p:scale>
          <a:sx n="74" d="100"/>
          <a:sy n="74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077B1DA-B126-47CE-817E-1BCD61588158}" type="datetimeFigureOut">
              <a:rPr lang="sk-SK" smtClean="0"/>
              <a:pPr/>
              <a:t>14. 4. 2014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445A1A-A2EE-4ECE-8023-C0E153515F5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oblomov.omsk.edu/win/linii/oblomov-shtolc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cey.net/lit/crit19/oblomov" TargetMode="External"/><Relationship Id="rId2" Type="http://schemas.openxmlformats.org/officeDocument/2006/relationships/hyperlink" Target="http://oblomov.omsk.edu/win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yshared.ru/slide/31385/" TargetMode="External"/><Relationship Id="rId5" Type="http://schemas.openxmlformats.org/officeDocument/2006/relationships/hyperlink" Target="http://www.litra.ru/composition/get/coid/00069901184864193330/woid/00012601184773069654/" TargetMode="External"/><Relationship Id="rId4" Type="http://schemas.openxmlformats.org/officeDocument/2006/relationships/hyperlink" Target="http://ru.wikipedia.org/wiki/%D0%9E%D0%B1%D0%BB%D0%BE%D0%BC%D0%BE%D0%B2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А. И. </a:t>
            </a:r>
            <a:r>
              <a:rPr lang="ru-RU" dirty="0" smtClean="0"/>
              <a:t>Гончаров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ru-RU" dirty="0" smtClean="0"/>
              <a:t>Обломов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71802" y="3571876"/>
            <a:ext cx="5360962" cy="2603780"/>
          </a:xfrm>
        </p:spPr>
        <p:txBody>
          <a:bodyPr>
            <a:normAutofit fontScale="32500" lnSpcReduction="20000"/>
          </a:bodyPr>
          <a:lstStyle/>
          <a:p>
            <a:r>
              <a:rPr lang="ru-RU" sz="11000" dirty="0"/>
              <a:t>обломовщина, образ главного героя, роль второстепенных </a:t>
            </a:r>
            <a:r>
              <a:rPr lang="ru-RU" sz="11000" dirty="0" smtClean="0"/>
              <a:t>персонажей</a:t>
            </a:r>
            <a:endParaRPr lang="sk-SK" sz="11000" dirty="0" smtClean="0"/>
          </a:p>
          <a:p>
            <a:endParaRPr lang="sk-SK" dirty="0"/>
          </a:p>
          <a:p>
            <a:r>
              <a:rPr lang="sk-SK" sz="7400" dirty="0" smtClean="0">
                <a:solidFill>
                  <a:schemeClr val="tx1"/>
                </a:solidFill>
              </a:rPr>
              <a:t>Silvia </a:t>
            </a:r>
            <a:r>
              <a:rPr lang="sk-SK" sz="7400" dirty="0" err="1" smtClean="0">
                <a:solidFill>
                  <a:schemeClr val="tx1"/>
                </a:solidFill>
              </a:rPr>
              <a:t>Sulovcová</a:t>
            </a:r>
            <a:r>
              <a:rPr lang="sk-SK" sz="7400" dirty="0" smtClean="0">
                <a:solidFill>
                  <a:schemeClr val="tx1"/>
                </a:solidFill>
              </a:rPr>
              <a:t> </a:t>
            </a:r>
            <a:endParaRPr lang="sk-SK" sz="7400" dirty="0">
              <a:solidFill>
                <a:schemeClr val="tx1"/>
              </a:solidFill>
            </a:endParaRPr>
          </a:p>
        </p:txBody>
      </p:sp>
      <p:pic>
        <p:nvPicPr>
          <p:cNvPr id="4" name="Obrázok 3" descr="cov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357298"/>
            <a:ext cx="2214578" cy="377499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5728"/>
            <a:ext cx="7239000" cy="1143000"/>
          </a:xfrm>
        </p:spPr>
        <p:txBody>
          <a:bodyPr/>
          <a:lstStyle/>
          <a:p>
            <a:pPr algn="ctr"/>
            <a:r>
              <a:rPr lang="az-Cyrl-AZ" dirty="0" smtClean="0"/>
              <a:t>Герои</a:t>
            </a:r>
            <a:r>
              <a:rPr lang="sk-SK" dirty="0" smtClean="0"/>
              <a:t>: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z-Cyrl-AZ" dirty="0" smtClean="0"/>
              <a:t> </a:t>
            </a:r>
            <a:r>
              <a:rPr lang="az-Cyrl-AZ" u="sng" dirty="0" smtClean="0">
                <a:solidFill>
                  <a:schemeClr val="tx2">
                    <a:lumMod val="75000"/>
                  </a:schemeClr>
                </a:solidFill>
              </a:rPr>
              <a:t>Обломов Илья Ильич</a:t>
            </a:r>
            <a:endParaRPr lang="sk-SK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dirty="0" smtClean="0"/>
              <a:t>-</a:t>
            </a:r>
            <a:r>
              <a:rPr lang="az-Cyrl-AZ" dirty="0" smtClean="0"/>
              <a:t> э</a:t>
            </a:r>
            <a:r>
              <a:rPr lang="ru-RU" dirty="0" smtClean="0"/>
              <a:t>то был человек лет тридцати двух-трех от роду</a:t>
            </a:r>
            <a:r>
              <a:rPr lang="sk-SK" dirty="0" smtClean="0"/>
              <a:t>,</a:t>
            </a:r>
            <a:r>
              <a:rPr lang="ru-RU" dirty="0" smtClean="0"/>
              <a:t> среднего роста, приятной наружности</a:t>
            </a:r>
            <a:r>
              <a:rPr lang="sk-SK" dirty="0" smtClean="0"/>
              <a:t> (</a:t>
            </a:r>
            <a:r>
              <a:rPr lang="sk-SK" i="1" u="sng" dirty="0" smtClean="0"/>
              <a:t>zovňajšok</a:t>
            </a:r>
            <a:r>
              <a:rPr lang="sk-SK" dirty="0" smtClean="0"/>
              <a:t>)</a:t>
            </a:r>
            <a:r>
              <a:rPr lang="ru-RU" dirty="0" smtClean="0"/>
              <a:t>, с темно-серыми глазами</a:t>
            </a:r>
            <a:r>
              <a:rPr lang="sk-SK" dirty="0" smtClean="0"/>
              <a:t>,</a:t>
            </a:r>
            <a:r>
              <a:rPr lang="ru-RU" dirty="0" smtClean="0"/>
              <a:t> но с отсутствием</a:t>
            </a:r>
            <a:r>
              <a:rPr lang="sk-SK" dirty="0" smtClean="0"/>
              <a:t> </a:t>
            </a:r>
            <a:r>
              <a:rPr lang="sk-SK" i="1" u="sng" dirty="0" smtClean="0"/>
              <a:t>(absenciou</a:t>
            </a:r>
            <a:r>
              <a:rPr lang="sk-SK" dirty="0" smtClean="0"/>
              <a:t>)</a:t>
            </a:r>
            <a:r>
              <a:rPr lang="ru-RU" dirty="0" smtClean="0"/>
              <a:t> определенной идеи, сосредоточенности </a:t>
            </a:r>
            <a:r>
              <a:rPr lang="sk-SK" dirty="0" smtClean="0"/>
              <a:t>(</a:t>
            </a:r>
            <a:r>
              <a:rPr lang="sk-SK" i="1" u="sng" dirty="0" smtClean="0"/>
              <a:t> koncentráciou)</a:t>
            </a:r>
            <a:r>
              <a:rPr lang="ru-RU" dirty="0" smtClean="0"/>
              <a:t>в чертах лица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-</a:t>
            </a:r>
            <a:r>
              <a:rPr lang="ru-RU" dirty="0" smtClean="0"/>
              <a:t> Иногда взгляд его помрачался </a:t>
            </a:r>
            <a:r>
              <a:rPr lang="sk-SK" dirty="0" smtClean="0"/>
              <a:t>(</a:t>
            </a:r>
            <a:r>
              <a:rPr lang="sk-SK" i="1" u="sng" dirty="0" err="1" smtClean="0"/>
              <a:t>se</a:t>
            </a:r>
            <a:r>
              <a:rPr lang="sk-SK" i="1" u="sng" dirty="0" smtClean="0"/>
              <a:t> mrači</a:t>
            </a:r>
            <a:r>
              <a:rPr lang="sk-SK" dirty="0" smtClean="0"/>
              <a:t>l) </a:t>
            </a:r>
            <a:r>
              <a:rPr lang="ru-RU" dirty="0" smtClean="0"/>
              <a:t>выражением будто усталости </a:t>
            </a:r>
            <a:r>
              <a:rPr lang="sk-SK" dirty="0" smtClean="0"/>
              <a:t>(</a:t>
            </a:r>
            <a:r>
              <a:rPr lang="sk-SK" i="1" u="sng" dirty="0" smtClean="0"/>
              <a:t>únavy</a:t>
            </a:r>
            <a:r>
              <a:rPr lang="sk-SK" dirty="0" smtClean="0"/>
              <a:t>) </a:t>
            </a:r>
            <a:r>
              <a:rPr lang="ru-RU" dirty="0" smtClean="0"/>
              <a:t>или скуки</a:t>
            </a:r>
            <a:r>
              <a:rPr lang="sk-SK" dirty="0" smtClean="0"/>
              <a:t> (</a:t>
            </a:r>
            <a:r>
              <a:rPr lang="sk-SK" i="1" u="sng" dirty="0" smtClean="0"/>
              <a:t>nudou</a:t>
            </a:r>
            <a:r>
              <a:rPr lang="sk-SK" dirty="0" smtClean="0"/>
              <a:t>).</a:t>
            </a:r>
            <a:endParaRPr lang="sk-SK" dirty="0"/>
          </a:p>
        </p:txBody>
      </p:sp>
      <p:pic>
        <p:nvPicPr>
          <p:cNvPr id="4" name="Obrázok 3" descr="19390_Oblomov_CD2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285728"/>
            <a:ext cx="2068640" cy="1714488"/>
          </a:xfrm>
          <a:prstGeom prst="rect">
            <a:avLst/>
          </a:prstGeom>
          <a:ln w="5715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 ленив</a:t>
            </a:r>
            <a:endParaRPr lang="sk-SK" dirty="0" smtClean="0"/>
          </a:p>
          <a:p>
            <a:r>
              <a:rPr lang="ru-RU" dirty="0" smtClean="0"/>
              <a:t> чист, “добряк”</a:t>
            </a:r>
            <a:endParaRPr lang="sk-SK" dirty="0" smtClean="0"/>
          </a:p>
          <a:p>
            <a:r>
              <a:rPr lang="ru-RU" dirty="0" smtClean="0"/>
              <a:t> честен</a:t>
            </a:r>
            <a:endParaRPr lang="sk-SK" dirty="0" smtClean="0"/>
          </a:p>
          <a:p>
            <a:r>
              <a:rPr lang="ru-RU" dirty="0" smtClean="0"/>
              <a:t> романтичен</a:t>
            </a:r>
            <a:endParaRPr lang="sk-SK" dirty="0" smtClean="0"/>
          </a:p>
          <a:p>
            <a:r>
              <a:rPr lang="ru-RU" dirty="0" smtClean="0"/>
              <a:t>открыт </a:t>
            </a:r>
            <a:endParaRPr lang="sk-SK" dirty="0" smtClean="0"/>
          </a:p>
          <a:p>
            <a:r>
              <a:rPr lang="ru-RU" dirty="0" smtClean="0"/>
              <a:t>чувствителен</a:t>
            </a:r>
            <a:endParaRPr lang="sk-SK" dirty="0" smtClean="0"/>
          </a:p>
          <a:p>
            <a:r>
              <a:rPr lang="ru-RU" dirty="0" smtClean="0"/>
              <a:t>нерешителен</a:t>
            </a:r>
            <a:r>
              <a:rPr lang="sk-SK" dirty="0" smtClean="0"/>
              <a:t>( </a:t>
            </a:r>
            <a:r>
              <a:rPr lang="sk-SK" i="1" u="sng" dirty="0" smtClean="0"/>
              <a:t>nerozhodný</a:t>
            </a:r>
            <a:r>
              <a:rPr lang="sk-SK" dirty="0" smtClean="0"/>
              <a:t>)</a:t>
            </a:r>
          </a:p>
          <a:p>
            <a:r>
              <a:rPr lang="ru-RU" dirty="0" smtClean="0"/>
              <a:t>физически и духовно слабый</a:t>
            </a:r>
            <a:endParaRPr lang="sk-SK" dirty="0" smtClean="0"/>
          </a:p>
          <a:p>
            <a:endParaRPr lang="sk-SK" b="1" dirty="0" smtClean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быстро “загорается” </a:t>
            </a:r>
            <a:r>
              <a:rPr lang="sk-SK" dirty="0" smtClean="0"/>
              <a:t>(</a:t>
            </a:r>
            <a:r>
              <a:rPr lang="sk-SK" i="1" u="sng" dirty="0" smtClean="0"/>
              <a:t>nadchne</a:t>
            </a:r>
            <a:r>
              <a:rPr lang="sk-SK" dirty="0" smtClean="0"/>
              <a:t>) </a:t>
            </a:r>
            <a:r>
              <a:rPr lang="ru-RU" dirty="0" smtClean="0"/>
              <a:t>и быстро “потухает”</a:t>
            </a:r>
            <a:r>
              <a:rPr lang="sk-SK" dirty="0" smtClean="0"/>
              <a:t>( „</a:t>
            </a:r>
            <a:r>
              <a:rPr lang="sk-SK" i="1" u="sng" dirty="0" smtClean="0"/>
              <a:t>schladne</a:t>
            </a:r>
            <a:r>
              <a:rPr lang="sk-SK" dirty="0" smtClean="0"/>
              <a:t>“)</a:t>
            </a:r>
          </a:p>
          <a:p>
            <a:r>
              <a:rPr lang="ru-RU" dirty="0" smtClean="0"/>
              <a:t>боязлив,</a:t>
            </a:r>
            <a:endParaRPr lang="sk-SK" dirty="0" smtClean="0"/>
          </a:p>
          <a:p>
            <a:r>
              <a:rPr lang="ru-RU" dirty="0" smtClean="0"/>
              <a:t>Безволен</a:t>
            </a:r>
            <a:r>
              <a:rPr lang="sk-SK" dirty="0" smtClean="0"/>
              <a:t> (</a:t>
            </a:r>
            <a:r>
              <a:rPr lang="sk-SK" i="1" u="sng" dirty="0" smtClean="0"/>
              <a:t>slaboch, bez vôle)</a:t>
            </a:r>
          </a:p>
          <a:p>
            <a:r>
              <a:rPr lang="ru-RU" dirty="0" smtClean="0"/>
              <a:t> доверчив</a:t>
            </a:r>
            <a:endParaRPr lang="sk-SK" dirty="0" smtClean="0"/>
          </a:p>
          <a:p>
            <a:r>
              <a:rPr lang="ru-RU" dirty="0" smtClean="0"/>
              <a:t> иногда наивен</a:t>
            </a:r>
            <a:endParaRPr lang="sk-SK" dirty="0" smtClean="0"/>
          </a:p>
          <a:p>
            <a:r>
              <a:rPr lang="ru-RU" dirty="0" smtClean="0"/>
              <a:t> не разбирается </a:t>
            </a:r>
            <a:r>
              <a:rPr lang="sk-SK" dirty="0" smtClean="0"/>
              <a:t>(</a:t>
            </a:r>
            <a:r>
              <a:rPr lang="sk-SK" i="1" u="sng" dirty="0" smtClean="0"/>
              <a:t>orientovať sa</a:t>
            </a:r>
            <a:r>
              <a:rPr lang="sk-SK" dirty="0" smtClean="0"/>
              <a:t>) </a:t>
            </a:r>
            <a:r>
              <a:rPr lang="ru-RU" dirty="0" smtClean="0"/>
              <a:t>в делах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8" name="Obrázok 7" descr="OblPsh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14290"/>
            <a:ext cx="2090741" cy="1489400"/>
          </a:xfrm>
          <a:prstGeom prst="rect">
            <a:avLst/>
          </a:prstGeom>
          <a:ln w="1905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7818" y="357166"/>
            <a:ext cx="3429000" cy="785818"/>
          </a:xfrm>
        </p:spPr>
        <p:txBody>
          <a:bodyPr>
            <a:normAutofit fontScale="90000"/>
          </a:bodyPr>
          <a:lstStyle/>
          <a:p>
            <a:r>
              <a:rPr lang="az-Cyrl-AZ" sz="3300" dirty="0" smtClean="0"/>
              <a:t>Его</a:t>
            </a:r>
            <a:r>
              <a:rPr lang="sk-SK" sz="3300" dirty="0" smtClean="0"/>
              <a:t>: </a:t>
            </a:r>
            <a:r>
              <a:rPr lang="az-Cyrl-AZ" dirty="0" smtClean="0"/>
              <a:t/>
            </a:r>
            <a:br>
              <a:rPr lang="az-Cyrl-AZ" dirty="0" smtClean="0"/>
            </a:b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5389098" y="857232"/>
            <a:ext cx="3540620" cy="5500726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Цель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ru-RU" sz="1800" dirty="0" smtClean="0"/>
              <a:t>прожить жизнь счастливо; так, чтобы она “не трогала”</a:t>
            </a:r>
            <a:r>
              <a:rPr lang="sk-SK" sz="1800" dirty="0" smtClean="0"/>
              <a:t>( </a:t>
            </a:r>
            <a:r>
              <a:rPr lang="sk-SK" sz="1800" i="1" u="sng" dirty="0" err="1" smtClean="0"/>
              <a:t>netýkla</a:t>
            </a:r>
            <a:r>
              <a:rPr lang="sk-SK" sz="1800" dirty="0" smtClean="0"/>
              <a:t> )</a:t>
            </a:r>
          </a:p>
          <a:p>
            <a:endParaRPr lang="sk-SK" sz="1800" dirty="0" smtClean="0"/>
          </a:p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Принципы</a:t>
            </a:r>
            <a:r>
              <a:rPr lang="ru-RU" sz="1800" dirty="0" smtClean="0"/>
              <a:t>: делать, что душа и сердце пожелает</a:t>
            </a:r>
            <a:endParaRPr lang="sk-SK" sz="1800" dirty="0" smtClean="0"/>
          </a:p>
          <a:p>
            <a:endParaRPr lang="sk-SK" sz="1800" dirty="0" smtClean="0"/>
          </a:p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Любовь</a:t>
            </a:r>
            <a:r>
              <a:rPr lang="ru-RU" sz="1800" b="1" dirty="0" smtClean="0"/>
              <a:t>.</a:t>
            </a:r>
            <a:r>
              <a:rPr lang="ru-RU" sz="1800" dirty="0" smtClean="0"/>
              <a:t> Никогда не была главной в его жизни, даже в истории с Ольгой она быстро угасла.</a:t>
            </a:r>
            <a:endParaRPr lang="sk-SK" sz="1800" dirty="0" smtClean="0"/>
          </a:p>
          <a:p>
            <a:endParaRPr lang="sk-SK" sz="1800" dirty="0" smtClean="0"/>
          </a:p>
          <a:p>
            <a:r>
              <a:rPr lang="az-Cyrl-AZ" sz="1800" b="1" dirty="0" smtClean="0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ружба.</a:t>
            </a:r>
            <a:r>
              <a:rPr lang="ru-RU" sz="1800" dirty="0" smtClean="0"/>
              <a:t> Еще в юности “холодно простился с толпой друзей”. Есть знакомые, но нет ни одного настоящего друга, кроме Штольца.</a:t>
            </a:r>
          </a:p>
          <a:p>
            <a:endParaRPr lang="sk-SK" sz="1800" dirty="0" smtClean="0"/>
          </a:p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Отношения с окружающими.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1800" dirty="0" smtClean="0"/>
              <a:t>Мало кому известен, имеет очень узкий круг общения. Сам практически никого не знает</a:t>
            </a:r>
            <a:r>
              <a:rPr lang="sk-SK" sz="1800" dirty="0" smtClean="0"/>
              <a:t>.</a:t>
            </a:r>
          </a:p>
          <a:p>
            <a:endParaRPr lang="sk-SK" sz="1800" dirty="0" smtClean="0"/>
          </a:p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Больше всего боялся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sz="1800" dirty="0" smtClean="0"/>
              <a:t>всего трудного и труднодостижимого.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7" name="Zástupný symbol obrázka 6" descr="OBLOMOV_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7260" r="17260"/>
          <a:stretch>
            <a:fillRect/>
          </a:stretch>
        </p:blipFill>
        <p:spPr>
          <a:xfrm rot="271645">
            <a:off x="642910" y="1000108"/>
            <a:ext cx="4143374" cy="3906610"/>
          </a:xfr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1924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az-Cyrl-AZ" sz="3700" b="1" u="sng" dirty="0" smtClean="0">
                <a:solidFill>
                  <a:schemeClr val="tx2">
                    <a:lumMod val="75000"/>
                  </a:schemeClr>
                </a:solidFill>
              </a:rPr>
              <a:t>Штольц Андрей</a:t>
            </a:r>
            <a:r>
              <a:rPr lang="sk-SK" sz="3700" b="1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z-Cyrl-AZ" sz="3700" b="1" u="sng" dirty="0" smtClean="0">
                <a:solidFill>
                  <a:schemeClr val="tx2">
                    <a:lumMod val="75000"/>
                  </a:schemeClr>
                </a:solidFill>
              </a:rPr>
              <a:t>Иванович</a:t>
            </a:r>
            <a:endParaRPr lang="sk-SK" sz="37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sk-SK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/>
              <a:t>Штольц ровесник Обломову: и ему уже за тридцать лет</a:t>
            </a:r>
            <a:endParaRPr lang="sk-SK" dirty="0" smtClean="0"/>
          </a:p>
          <a:p>
            <a:r>
              <a:rPr lang="az-Cyrl-AZ" dirty="0" smtClean="0"/>
              <a:t>энергичен </a:t>
            </a:r>
            <a:r>
              <a:rPr lang="sk-SK" dirty="0" smtClean="0"/>
              <a:t>,</a:t>
            </a:r>
            <a:r>
              <a:rPr lang="ru-RU" dirty="0" smtClean="0"/>
              <a:t>активен</a:t>
            </a:r>
            <a:endParaRPr lang="sk-SK" dirty="0" smtClean="0"/>
          </a:p>
          <a:p>
            <a:r>
              <a:rPr lang="ru-RU" dirty="0" smtClean="0"/>
              <a:t>Умен</a:t>
            </a:r>
            <a:endParaRPr lang="sk-SK" dirty="0" smtClean="0"/>
          </a:p>
          <a:p>
            <a:r>
              <a:rPr lang="ru-RU" dirty="0" smtClean="0"/>
              <a:t> расчетлив</a:t>
            </a:r>
            <a:r>
              <a:rPr lang="sk-SK" dirty="0" smtClean="0"/>
              <a:t> (</a:t>
            </a:r>
            <a:r>
              <a:rPr lang="sk-SK" i="1" u="sng" dirty="0" smtClean="0"/>
              <a:t>šetrný</a:t>
            </a:r>
            <a:r>
              <a:rPr lang="sk-SK" dirty="0" smtClean="0"/>
              <a:t>)</a:t>
            </a:r>
          </a:p>
          <a:p>
            <a:r>
              <a:rPr lang="ru-RU" dirty="0" smtClean="0"/>
              <a:t>Благоразумен</a:t>
            </a:r>
            <a:r>
              <a:rPr lang="sk-SK" dirty="0" smtClean="0"/>
              <a:t> </a:t>
            </a:r>
            <a:r>
              <a:rPr lang="sk-SK" i="1" u="sng" dirty="0" smtClean="0"/>
              <a:t>(uvážlivý</a:t>
            </a:r>
            <a:r>
              <a:rPr lang="sk-SK" dirty="0" smtClean="0"/>
              <a:t>)</a:t>
            </a:r>
          </a:p>
          <a:p>
            <a:r>
              <a:rPr lang="ru-RU" dirty="0" smtClean="0"/>
              <a:t>рационалист</a:t>
            </a:r>
            <a:endParaRPr lang="sk-SK" dirty="0" smtClean="0"/>
          </a:p>
          <a:p>
            <a:r>
              <a:rPr lang="ru-RU" dirty="0" smtClean="0"/>
              <a:t>честен</a:t>
            </a:r>
            <a:endParaRPr lang="sk-SK" dirty="0" smtClean="0"/>
          </a:p>
          <a:p>
            <a:r>
              <a:rPr lang="ru-RU" dirty="0" smtClean="0"/>
              <a:t>Благороден</a:t>
            </a:r>
            <a:r>
              <a:rPr lang="sk-SK" dirty="0" smtClean="0"/>
              <a:t> (</a:t>
            </a:r>
            <a:r>
              <a:rPr lang="sk-SK" i="1" u="sng" dirty="0" err="1" smtClean="0"/>
              <a:t>ušlachtilý</a:t>
            </a:r>
            <a:r>
              <a:rPr lang="sk-SK" dirty="0" smtClean="0"/>
              <a:t>)</a:t>
            </a:r>
          </a:p>
          <a:p>
            <a:r>
              <a:rPr lang="ru-RU" dirty="0" smtClean="0"/>
              <a:t>Целеустремлен</a:t>
            </a:r>
            <a:r>
              <a:rPr lang="sk-SK" dirty="0" smtClean="0"/>
              <a:t> (</a:t>
            </a:r>
            <a:r>
              <a:rPr lang="sk-SK" i="1" u="sng" dirty="0" smtClean="0"/>
              <a:t>cieľavedomý</a:t>
            </a:r>
            <a:r>
              <a:rPr lang="sk-SK" dirty="0" smtClean="0"/>
              <a:t>)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Резок</a:t>
            </a:r>
            <a:r>
              <a:rPr lang="sk-SK" dirty="0" smtClean="0"/>
              <a:t> (</a:t>
            </a:r>
            <a:r>
              <a:rPr lang="sk-SK" i="1" u="sng" dirty="0" smtClean="0"/>
              <a:t>ostrý</a:t>
            </a:r>
            <a:r>
              <a:rPr lang="sk-SK" dirty="0" smtClean="0"/>
              <a:t>)</a:t>
            </a:r>
          </a:p>
          <a:p>
            <a:r>
              <a:rPr lang="ru-RU" dirty="0" smtClean="0"/>
              <a:t>бесстрастен</a:t>
            </a:r>
            <a:endParaRPr lang="sk-SK" dirty="0" smtClean="0"/>
          </a:p>
          <a:p>
            <a:r>
              <a:rPr lang="ru-RU" dirty="0" smtClean="0"/>
              <a:t>всегда весел</a:t>
            </a:r>
            <a:endParaRPr lang="sk-SK" dirty="0" smtClean="0"/>
          </a:p>
          <a:p>
            <a:r>
              <a:rPr lang="ru-RU" dirty="0" smtClean="0"/>
              <a:t>Оптимистичен</a:t>
            </a:r>
            <a:endParaRPr lang="sk-SK" dirty="0" smtClean="0"/>
          </a:p>
          <a:p>
            <a:r>
              <a:rPr lang="ru-RU" dirty="0" smtClean="0"/>
              <a:t>Сдержан</a:t>
            </a:r>
            <a:endParaRPr lang="sk-SK" dirty="0" smtClean="0"/>
          </a:p>
          <a:p>
            <a:r>
              <a:rPr lang="ru-RU" dirty="0" smtClean="0"/>
              <a:t> экономен</a:t>
            </a:r>
            <a:endParaRPr lang="sk-SK" dirty="0" smtClean="0"/>
          </a:p>
          <a:p>
            <a:r>
              <a:rPr lang="ru-RU" dirty="0" smtClean="0"/>
              <a:t>Твер</a:t>
            </a:r>
            <a:r>
              <a:rPr lang="az-Cyrl-AZ" dirty="0" smtClean="0"/>
              <a:t>д</a:t>
            </a:r>
            <a:endParaRPr lang="sk-SK" dirty="0" smtClean="0"/>
          </a:p>
          <a:p>
            <a:r>
              <a:rPr lang="ru-RU" dirty="0" smtClean="0"/>
              <a:t> физически и духовно силен.</a:t>
            </a:r>
            <a:endParaRPr lang="sk-SK" u="sng" dirty="0" smtClean="0"/>
          </a:p>
          <a:p>
            <a:endParaRPr lang="sk-SK" dirty="0"/>
          </a:p>
        </p:txBody>
      </p:sp>
      <p:pic>
        <p:nvPicPr>
          <p:cNvPr id="6" name="Obrázok 5" descr="shtol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357694"/>
            <a:ext cx="2280529" cy="2500306"/>
          </a:xfrm>
          <a:prstGeom prst="ellipse">
            <a:avLst/>
          </a:prstGeom>
          <a:ln w="63500" cap="rnd">
            <a:solidFill>
              <a:schemeClr val="tx1">
                <a:lumMod val="95000"/>
                <a:lumOff val="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428604"/>
            <a:ext cx="3429000" cy="500066"/>
          </a:xfrm>
        </p:spPr>
        <p:txBody>
          <a:bodyPr>
            <a:normAutofit/>
          </a:bodyPr>
          <a:lstStyle/>
          <a:p>
            <a:r>
              <a:rPr lang="az-Cyrl-AZ" dirty="0" smtClean="0"/>
              <a:t>Его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5389098" y="1214422"/>
            <a:ext cx="3429000" cy="5429288"/>
          </a:xfrm>
        </p:spPr>
        <p:txBody>
          <a:bodyPr>
            <a:normAutofit fontScale="92500" lnSpcReduction="20000"/>
          </a:bodyPr>
          <a:lstStyle/>
          <a:p>
            <a:r>
              <a:rPr lang="az-Cyrl-AZ" sz="1700" b="1" dirty="0" smtClean="0">
                <a:solidFill>
                  <a:schemeClr val="tx2">
                    <a:lumMod val="75000"/>
                  </a:schemeClr>
                </a:solidFill>
              </a:rPr>
              <a:t>Цель</a:t>
            </a:r>
            <a:r>
              <a:rPr lang="az-Cyrl-AZ" sz="17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az-Cyrl-AZ" sz="1700" dirty="0" smtClean="0"/>
              <a:t>“труд — образ</a:t>
            </a:r>
            <a:endParaRPr lang="sk-SK" sz="1700" dirty="0" smtClean="0"/>
          </a:p>
          <a:p>
            <a:endParaRPr lang="sk-SK" sz="1700" dirty="0" smtClean="0"/>
          </a:p>
          <a:p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</a:rPr>
              <a:t>Принципы</a:t>
            </a:r>
            <a:r>
              <a:rPr lang="ru-RU" sz="1700" dirty="0" smtClean="0"/>
              <a:t>: иметь “простой, то есть прямой, настоящий взгляд на жизнь  — счастье в труде; жизнь без работы — не жизнь</a:t>
            </a:r>
            <a:endParaRPr lang="sk-SK" sz="1700" dirty="0" smtClean="0"/>
          </a:p>
          <a:p>
            <a:endParaRPr lang="sk-SK" sz="1700" dirty="0" smtClean="0"/>
          </a:p>
          <a:p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</a:rPr>
              <a:t>Любовь</a:t>
            </a:r>
            <a:r>
              <a:rPr lang="ru-RU" sz="1700" b="1" dirty="0" smtClean="0"/>
              <a:t>.</a:t>
            </a:r>
            <a:r>
              <a:rPr lang="ru-RU" sz="1700" dirty="0" smtClean="0"/>
              <a:t> Штольц любил не сердцем, а разумом, в каждом движении души и сердца искал рациональное объяснение</a:t>
            </a:r>
            <a:endParaRPr lang="sk-SK" sz="1700" dirty="0" smtClean="0"/>
          </a:p>
          <a:p>
            <a:endParaRPr lang="sk-SK" sz="1700" dirty="0" smtClean="0"/>
          </a:p>
          <a:p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</a:rPr>
              <a:t>Дружба.</a:t>
            </a:r>
            <a:r>
              <a:rPr lang="ru-RU" sz="1700" dirty="0" smtClean="0"/>
              <a:t> Друзей у Штольца всегда и везде было много — люди тянулись к нему. Но он чувствовал близость только к людям-личностям, искренним и порядочным. </a:t>
            </a:r>
            <a:endParaRPr lang="sk-SK" sz="1700" dirty="0" smtClean="0"/>
          </a:p>
          <a:p>
            <a:endParaRPr lang="sk-SK" sz="1700" dirty="0" smtClean="0"/>
          </a:p>
          <a:p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</a:rPr>
              <a:t>Отношения с окружающими</a:t>
            </a:r>
            <a:r>
              <a:rPr lang="ru-RU" sz="1700" b="1" dirty="0" smtClean="0"/>
              <a:t>.</a:t>
            </a:r>
            <a:r>
              <a:rPr lang="ru-RU" sz="1700" dirty="0" smtClean="0"/>
              <a:t> Все знают его, он знает всех.</a:t>
            </a:r>
            <a:endParaRPr lang="sk-SK" sz="1700" dirty="0" smtClean="0"/>
          </a:p>
          <a:p>
            <a:endParaRPr lang="sk-SK" sz="1700" dirty="0" smtClean="0"/>
          </a:p>
          <a:p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</a:rPr>
              <a:t>Больше всего боялся</a:t>
            </a:r>
            <a:r>
              <a:rPr lang="ru-RU" sz="1700" dirty="0" smtClean="0"/>
              <a:t> того, что ему непонятно или недоступ</a:t>
            </a:r>
            <a:r>
              <a:rPr lang="ru-RU" dirty="0" smtClean="0"/>
              <a:t>но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8" name="Zástupný symbol obrázka 7" descr="rep_220_pics_rep_220_084-2_jpg_450x500_crop_q85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873" r="8873"/>
          <a:stretch>
            <a:fillRect/>
          </a:stretch>
        </p:blipFill>
        <p:spPr>
          <a:xfrm rot="152024">
            <a:off x="642910" y="1000108"/>
            <a:ext cx="4206240" cy="4206240"/>
          </a:xfr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Скажите несколько разниц медхду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ОбломовЫм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и Штольцем.</a:t>
            </a:r>
            <a:endParaRPr lang="sk-SK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ástupný symbol textu 10"/>
          <p:cNvSpPr>
            <a:spLocks noGrp="1"/>
          </p:cNvSpPr>
          <p:nvPr>
            <p:ph type="body" idx="1"/>
          </p:nvPr>
        </p:nvSpPr>
        <p:spPr>
          <a:xfrm>
            <a:off x="457200" y="4857760"/>
            <a:ext cx="3520440" cy="1466840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физически и духовно слабый</a:t>
            </a:r>
            <a:r>
              <a:rPr lang="sk-SK" sz="2400" dirty="0" smtClean="0">
                <a:solidFill>
                  <a:schemeClr val="tx1"/>
                </a:solidFill>
              </a:rPr>
              <a:t>,</a:t>
            </a:r>
            <a:r>
              <a:rPr lang="vi-VN" sz="2400" dirty="0" smtClean="0">
                <a:solidFill>
                  <a:schemeClr val="tx1"/>
                </a:solidFill>
              </a:rPr>
              <a:t> </a:t>
            </a:r>
            <a:r>
              <a:rPr lang="az-Cyrl-AZ" sz="2400" dirty="0" smtClean="0">
                <a:solidFill>
                  <a:schemeClr val="tx1"/>
                </a:solidFill>
              </a:rPr>
              <a:t>скучающий ленивый</a:t>
            </a:r>
            <a:r>
              <a:rPr lang="sk-SK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smtClean="0">
                <a:solidFill>
                  <a:schemeClr val="tx1"/>
                </a:solidFill>
              </a:rPr>
              <a:t>наивен</a:t>
            </a:r>
            <a:r>
              <a:rPr lang="sk-SK" sz="2400" dirty="0" smtClean="0">
                <a:solidFill>
                  <a:schemeClr val="tx1"/>
                </a:solidFill>
              </a:rPr>
              <a:t>, </a:t>
            </a:r>
            <a:r>
              <a:rPr lang="az-Cyrl-AZ" sz="2400" dirty="0" smtClean="0">
                <a:solidFill>
                  <a:schemeClr val="tx1"/>
                </a:solidFill>
              </a:rPr>
              <a:t>безволен</a:t>
            </a:r>
            <a:r>
              <a:rPr lang="sk-SK" sz="2400" dirty="0" smtClean="0">
                <a:solidFill>
                  <a:schemeClr val="tx1"/>
                </a:solidFill>
              </a:rPr>
              <a:t>, </a:t>
            </a:r>
            <a:r>
              <a:rPr lang="az-Cyrl-AZ" sz="2400" dirty="0" smtClean="0">
                <a:solidFill>
                  <a:schemeClr val="tx1"/>
                </a:solidFill>
              </a:rPr>
              <a:t>немного друзей</a:t>
            </a:r>
            <a:endParaRPr lang="sk-SK" sz="2400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sk-SK" dirty="0" smtClean="0">
                <a:solidFill>
                  <a:schemeClr val="tx1"/>
                </a:solidFill>
              </a:rPr>
              <a:t> ....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13" name="Zástupný symbol textu 12"/>
          <p:cNvSpPr>
            <a:spLocks noGrp="1"/>
          </p:cNvSpPr>
          <p:nvPr>
            <p:ph type="body" sz="half" idx="3"/>
          </p:nvPr>
        </p:nvSpPr>
        <p:spPr>
          <a:xfrm>
            <a:off x="4178808" y="4857760"/>
            <a:ext cx="3520440" cy="1466840"/>
          </a:xfrm>
          <a:ln w="12700"/>
        </p:spPr>
        <p:txBody>
          <a:bodyPr>
            <a:normAutofit fontScale="77500" lnSpcReduction="20000"/>
          </a:bodyPr>
          <a:lstStyle/>
          <a:p>
            <a:pPr algn="l"/>
            <a:r>
              <a:rPr lang="ru-RU" sz="2000" dirty="0" smtClean="0"/>
              <a:t>физически и духовно силен</a:t>
            </a:r>
            <a:r>
              <a:rPr lang="sk-SK" sz="2000" dirty="0" smtClean="0"/>
              <a:t>, </a:t>
            </a:r>
            <a:r>
              <a:rPr lang="ru-RU" sz="2000" dirty="0" smtClean="0"/>
              <a:t>всегда весел</a:t>
            </a:r>
            <a:r>
              <a:rPr lang="sk-SK" sz="2000" dirty="0" smtClean="0"/>
              <a:t>, </a:t>
            </a:r>
            <a:r>
              <a:rPr lang="az-Cyrl-AZ" sz="2000" dirty="0" smtClean="0"/>
              <a:t>т</a:t>
            </a:r>
            <a:r>
              <a:rPr lang="ru-RU" sz="2000" dirty="0" smtClean="0"/>
              <a:t>вер</a:t>
            </a:r>
            <a:r>
              <a:rPr lang="az-Cyrl-AZ" sz="2000" dirty="0" smtClean="0"/>
              <a:t>д</a:t>
            </a:r>
            <a:r>
              <a:rPr lang="sk-SK" sz="2000" dirty="0" smtClean="0"/>
              <a:t>, </a:t>
            </a:r>
            <a:r>
              <a:rPr lang="az-Cyrl-AZ" sz="2000" dirty="0" smtClean="0"/>
              <a:t>энергичен </a:t>
            </a:r>
            <a:r>
              <a:rPr lang="sk-SK" sz="2000" dirty="0" smtClean="0"/>
              <a:t>,</a:t>
            </a:r>
            <a:r>
              <a:rPr lang="ru-RU" sz="2000" dirty="0" smtClean="0"/>
              <a:t>активен</a:t>
            </a:r>
            <a:r>
              <a:rPr lang="sk-SK" sz="2000" dirty="0" smtClean="0"/>
              <a:t>, </a:t>
            </a:r>
            <a:r>
              <a:rPr lang="az-Cyrl-AZ" sz="2000" dirty="0" smtClean="0"/>
              <a:t>ц</a:t>
            </a:r>
            <a:r>
              <a:rPr lang="ru-RU" sz="2000" dirty="0" smtClean="0"/>
              <a:t>елеустремлен</a:t>
            </a:r>
            <a:r>
              <a:rPr lang="sk-SK" sz="2000" dirty="0" smtClean="0"/>
              <a:t>, </a:t>
            </a:r>
            <a:endParaRPr lang="az-Cyrl-AZ" sz="2000" dirty="0" smtClean="0"/>
          </a:p>
          <a:p>
            <a:pPr algn="l"/>
            <a:r>
              <a:rPr lang="az-Cyrl-AZ" sz="2000" dirty="0" smtClean="0"/>
              <a:t>много друзей</a:t>
            </a:r>
            <a:r>
              <a:rPr lang="sk-SK" sz="2000" dirty="0" smtClean="0"/>
              <a:t>, </a:t>
            </a:r>
          </a:p>
          <a:p>
            <a:pPr algn="l"/>
            <a:r>
              <a:rPr lang="sk-SK" sz="2000" dirty="0" smtClean="0"/>
              <a:t>...</a:t>
            </a:r>
          </a:p>
        </p:txBody>
      </p:sp>
      <p:pic>
        <p:nvPicPr>
          <p:cNvPr id="15" name="Zástupný symbol obsahu 14" descr="19390_Oblomov_CD2_02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928662" y="1714488"/>
            <a:ext cx="2982539" cy="25749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Zástupný symbol obsahu 15" descr="FOblOlgSht1 (1)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143372" y="1714488"/>
            <a:ext cx="3071834" cy="2619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76200">
            <a:solidFill>
              <a:schemeClr val="bg2">
                <a:lumMod val="5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  <p:bldP spid="13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00486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az-Cyrl-AZ" sz="3700" b="1" dirty="0" smtClean="0">
                <a:solidFill>
                  <a:schemeClr val="tx2">
                    <a:lumMod val="75000"/>
                  </a:schemeClr>
                </a:solidFill>
              </a:rPr>
              <a:t>Ольга Сергеевна Ильинская</a:t>
            </a:r>
            <a:endParaRPr lang="sk-SK" sz="37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sk-SK" sz="3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/>
              <a:t>Умна</a:t>
            </a:r>
            <a:endParaRPr lang="sk-SK" dirty="0" smtClean="0"/>
          </a:p>
          <a:p>
            <a:r>
              <a:rPr lang="ru-RU" dirty="0" smtClean="0"/>
              <a:t> чиста</a:t>
            </a:r>
            <a:endParaRPr lang="sk-SK" dirty="0" smtClean="0"/>
          </a:p>
          <a:p>
            <a:r>
              <a:rPr lang="ru-RU" dirty="0" smtClean="0"/>
              <a:t> искренна</a:t>
            </a:r>
            <a:endParaRPr lang="sk-SK" dirty="0" smtClean="0"/>
          </a:p>
          <a:p>
            <a:r>
              <a:rPr lang="ru-RU" dirty="0" smtClean="0"/>
              <a:t> волевая</a:t>
            </a:r>
            <a:endParaRPr lang="sk-SK" dirty="0" smtClean="0"/>
          </a:p>
          <a:p>
            <a:r>
              <a:rPr lang="ru-RU" dirty="0" smtClean="0"/>
              <a:t>честна</a:t>
            </a:r>
            <a:endParaRPr lang="sk-SK" dirty="0" smtClean="0"/>
          </a:p>
          <a:p>
            <a:r>
              <a:rPr lang="ru-RU" dirty="0" smtClean="0"/>
              <a:t>Естественна</a:t>
            </a:r>
            <a:r>
              <a:rPr lang="sk-SK" dirty="0" smtClean="0"/>
              <a:t> (</a:t>
            </a:r>
            <a:r>
              <a:rPr lang="sk-SK" i="1" u="sng" dirty="0" smtClean="0"/>
              <a:t>prirodzená</a:t>
            </a:r>
            <a:r>
              <a:rPr lang="sk-SK" dirty="0" smtClean="0"/>
              <a:t>)</a:t>
            </a:r>
          </a:p>
          <a:p>
            <a:r>
              <a:rPr lang="ru-RU" dirty="0" smtClean="0"/>
              <a:t> любознательна</a:t>
            </a:r>
            <a:endParaRPr lang="sk-SK" dirty="0" smtClean="0"/>
          </a:p>
          <a:p>
            <a:r>
              <a:rPr lang="ru-RU" dirty="0" smtClean="0"/>
              <a:t>Энергична</a:t>
            </a:r>
            <a:endParaRPr lang="sk-SK" dirty="0" smtClean="0"/>
          </a:p>
          <a:p>
            <a:r>
              <a:rPr lang="ru-RU" dirty="0" smtClean="0"/>
              <a:t>Талантлива</a:t>
            </a:r>
            <a:endParaRPr lang="sk-SK" dirty="0" smtClean="0"/>
          </a:p>
          <a:p>
            <a:r>
              <a:rPr lang="ru-RU" dirty="0" smtClean="0"/>
              <a:t>Целеустремлена</a:t>
            </a:r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Zástupný symbol obsahu 9" descr="Olg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7686" y="1643050"/>
            <a:ext cx="3324225" cy="4114800"/>
          </a:xfrm>
          <a:prstGeom prst="rect">
            <a:avLst/>
          </a:prstGeom>
          <a:ln w="228600" cap="sq" cmpd="thickThin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>
          <a:xfrm>
            <a:off x="457200" y="1785926"/>
            <a:ext cx="3686172" cy="642942"/>
          </a:xfrm>
        </p:spPr>
        <p:txBody>
          <a:bodyPr>
            <a:noAutofit/>
          </a:bodyPr>
          <a:lstStyle/>
          <a:p>
            <a:r>
              <a:rPr lang="az-Cyrl-AZ" sz="2200" u="sng" dirty="0" smtClean="0">
                <a:solidFill>
                  <a:schemeClr val="bg2">
                    <a:lumMod val="50000"/>
                  </a:schemeClr>
                </a:solidFill>
              </a:rPr>
              <a:t>до “нечаянного” признания Обломова</a:t>
            </a:r>
            <a:endParaRPr lang="sk-SK" sz="2200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Zástupný symbol textu 6"/>
          <p:cNvSpPr>
            <a:spLocks noGrp="1"/>
          </p:cNvSpPr>
          <p:nvPr>
            <p:ph type="body" sz="half" idx="3"/>
          </p:nvPr>
        </p:nvSpPr>
        <p:spPr>
          <a:xfrm>
            <a:off x="4178808" y="1785926"/>
            <a:ext cx="3520440" cy="642942"/>
          </a:xfrm>
        </p:spPr>
        <p:txBody>
          <a:bodyPr>
            <a:normAutofit/>
          </a:bodyPr>
          <a:lstStyle/>
          <a:p>
            <a:r>
              <a:rPr lang="az-Cyrl-AZ" sz="2800" u="sng" dirty="0" smtClean="0">
                <a:solidFill>
                  <a:srgbClr val="7030A0"/>
                </a:solidFill>
              </a:rPr>
              <a:t>после признания</a:t>
            </a:r>
            <a:endParaRPr lang="sk-SK" sz="2800" u="sng" dirty="0">
              <a:solidFill>
                <a:srgbClr val="7030A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2"/>
          </p:nvPr>
        </p:nvSpPr>
        <p:spPr>
          <a:xfrm>
            <a:off x="457200" y="2714620"/>
            <a:ext cx="3520440" cy="371477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всегда весела</a:t>
            </a:r>
            <a:endParaRPr lang="sk-SK" dirty="0" smtClean="0"/>
          </a:p>
          <a:p>
            <a:r>
              <a:rPr lang="ru-RU" dirty="0" smtClean="0"/>
              <a:t> жива </a:t>
            </a:r>
            <a:endParaRPr lang="sk-SK" dirty="0" smtClean="0"/>
          </a:p>
          <a:p>
            <a:r>
              <a:rPr lang="ru-RU" dirty="0" smtClean="0"/>
              <a:t>отчасти</a:t>
            </a:r>
            <a:r>
              <a:rPr lang="sk-SK" dirty="0" smtClean="0"/>
              <a:t> </a:t>
            </a:r>
            <a:r>
              <a:rPr lang="ru-RU" dirty="0" smtClean="0"/>
              <a:t>насмешлива</a:t>
            </a:r>
            <a:endParaRPr lang="sk-SK" dirty="0" smtClean="0"/>
          </a:p>
          <a:p>
            <a:r>
              <a:rPr lang="ru-RU" dirty="0" smtClean="0"/>
              <a:t> </a:t>
            </a:r>
            <a:r>
              <a:rPr lang="sk-SK" dirty="0" smtClean="0"/>
              <a:t> </a:t>
            </a:r>
            <a:r>
              <a:rPr lang="ru-RU" dirty="0" smtClean="0"/>
              <a:t>открыта</a:t>
            </a:r>
            <a:endParaRPr lang="sk-SK" dirty="0" smtClean="0"/>
          </a:p>
          <a:p>
            <a:r>
              <a:rPr lang="ru-RU" dirty="0" smtClean="0"/>
              <a:t>Доверчива</a:t>
            </a:r>
            <a:endParaRPr lang="sk-SK" dirty="0" smtClean="0"/>
          </a:p>
          <a:p>
            <a:r>
              <a:rPr lang="ru-RU" dirty="0" smtClean="0"/>
              <a:t>Простодушн</a:t>
            </a:r>
            <a:r>
              <a:rPr lang="sk-SK" dirty="0" smtClean="0"/>
              <a:t>a</a:t>
            </a:r>
            <a:endParaRPr lang="sk-SK" dirty="0" smtClean="0"/>
          </a:p>
          <a:p>
            <a:r>
              <a:rPr lang="ru-RU" dirty="0" smtClean="0"/>
              <a:t> неуверенна</a:t>
            </a:r>
            <a:r>
              <a:rPr lang="sk-SK" dirty="0" smtClean="0"/>
              <a:t>( </a:t>
            </a:r>
            <a:r>
              <a:rPr lang="sk-SK" i="1" u="sng" dirty="0" smtClean="0"/>
              <a:t>pochybujúca</a:t>
            </a:r>
            <a:r>
              <a:rPr lang="sk-SK" dirty="0" smtClean="0"/>
              <a:t>)</a:t>
            </a:r>
          </a:p>
          <a:p>
            <a:r>
              <a:rPr lang="ru-RU" dirty="0" smtClean="0"/>
              <a:t>зависима от Штольца</a:t>
            </a:r>
            <a:endParaRPr lang="sk-SK" dirty="0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4"/>
          </p:nvPr>
        </p:nvSpPr>
        <p:spPr>
          <a:xfrm>
            <a:off x="4178808" y="2714620"/>
            <a:ext cx="3520440" cy="3643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Задумчива</a:t>
            </a:r>
            <a:endParaRPr lang="sk-SK" dirty="0" smtClean="0"/>
          </a:p>
          <a:p>
            <a:r>
              <a:rPr lang="ru-RU" dirty="0" smtClean="0"/>
              <a:t>Сдержанна</a:t>
            </a:r>
            <a:endParaRPr lang="sk-SK" dirty="0" smtClean="0"/>
          </a:p>
          <a:p>
            <a:r>
              <a:rPr lang="ru-RU" dirty="0" smtClean="0"/>
              <a:t> настойчива</a:t>
            </a:r>
            <a:r>
              <a:rPr lang="sk-SK" dirty="0" smtClean="0"/>
              <a:t> (</a:t>
            </a:r>
            <a:r>
              <a:rPr lang="sk-SK" i="1" u="sng" dirty="0" smtClean="0"/>
              <a:t>tvrdohlavá)</a:t>
            </a:r>
          </a:p>
          <a:p>
            <a:r>
              <a:rPr lang="ru-RU" dirty="0" smtClean="0"/>
              <a:t>Тверда</a:t>
            </a:r>
            <a:endParaRPr lang="sk-SK" dirty="0" smtClean="0"/>
          </a:p>
          <a:p>
            <a:r>
              <a:rPr lang="ru-RU" dirty="0" smtClean="0"/>
              <a:t> уверенна</a:t>
            </a:r>
            <a:r>
              <a:rPr lang="sk-SK" dirty="0" smtClean="0"/>
              <a:t> </a:t>
            </a:r>
            <a:r>
              <a:rPr lang="sk-SK" i="1" u="sng" dirty="0" smtClean="0"/>
              <a:t>(istá</a:t>
            </a:r>
            <a:r>
              <a:rPr lang="sk-SK" dirty="0" smtClean="0"/>
              <a:t>)</a:t>
            </a:r>
          </a:p>
          <a:p>
            <a:r>
              <a:rPr lang="ru-RU" dirty="0" smtClean="0"/>
              <a:t>Расчетлива</a:t>
            </a:r>
            <a:r>
              <a:rPr lang="sk-SK" dirty="0" smtClean="0"/>
              <a:t> (</a:t>
            </a:r>
            <a:r>
              <a:rPr lang="sk-SK" i="1" u="sng" dirty="0" smtClean="0"/>
              <a:t>šetrná</a:t>
            </a:r>
            <a:r>
              <a:rPr lang="sk-SK" dirty="0" smtClean="0"/>
              <a:t>)</a:t>
            </a:r>
          </a:p>
          <a:p>
            <a:r>
              <a:rPr lang="ru-RU" dirty="0" smtClean="0"/>
              <a:t>боязлива</a:t>
            </a:r>
            <a:endParaRPr lang="sk-SK" dirty="0" smtClean="0"/>
          </a:p>
          <a:p>
            <a:r>
              <a:rPr lang="ru-RU" dirty="0" smtClean="0"/>
              <a:t>на одном уровне</a:t>
            </a:r>
            <a:r>
              <a:rPr lang="sk-SK" dirty="0" smtClean="0"/>
              <a:t> </a:t>
            </a:r>
            <a:r>
              <a:rPr lang="ru-RU" dirty="0" smtClean="0"/>
              <a:t>со Штольцем.</a:t>
            </a:r>
            <a:endParaRPr lang="sk-SK" dirty="0"/>
          </a:p>
        </p:txBody>
      </p:sp>
      <p:pic>
        <p:nvPicPr>
          <p:cNvPr id="9" name="Obrázok 8" descr="Olg2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214290"/>
            <a:ext cx="1285884" cy="1377406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785794"/>
            <a:ext cx="3429000" cy="428628"/>
          </a:xfrm>
        </p:spPr>
        <p:txBody>
          <a:bodyPr>
            <a:normAutofit fontScale="90000"/>
          </a:bodyPr>
          <a:lstStyle/>
          <a:p>
            <a:r>
              <a:rPr lang="az-Cyrl-AZ" dirty="0" smtClean="0"/>
              <a:t>Её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5389098" y="1428736"/>
            <a:ext cx="3540620" cy="5143536"/>
          </a:xfrm>
        </p:spPr>
        <p:txBody>
          <a:bodyPr>
            <a:normAutofit fontScale="77500" lnSpcReduction="20000"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Цель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2200" dirty="0" smtClean="0"/>
              <a:t>точно определенной цели сначала не было, а позже она стала появляться: знание всего, разум, полное понимание близких людей и всего </a:t>
            </a:r>
            <a:r>
              <a:rPr lang="ru-RU" sz="2200" dirty="0" smtClean="0"/>
              <a:t>окружающег</a:t>
            </a:r>
            <a:r>
              <a:rPr lang="sk-SK" sz="2200" dirty="0" smtClean="0"/>
              <a:t>o</a:t>
            </a:r>
            <a:endParaRPr lang="sk-SK" sz="2200" dirty="0" smtClean="0"/>
          </a:p>
          <a:p>
            <a:endParaRPr lang="sk-SK" dirty="0" smtClean="0"/>
          </a:p>
          <a:p>
            <a:r>
              <a:rPr lang="az-Cyrl-AZ" sz="2000" b="1" dirty="0" smtClean="0">
                <a:solidFill>
                  <a:schemeClr val="tx2">
                    <a:lumMod val="75000"/>
                  </a:schemeClr>
                </a:solidFill>
              </a:rPr>
              <a:t>Принципы</a:t>
            </a:r>
            <a:r>
              <a:rPr lang="az-Cyrl-AZ" dirty="0" smtClean="0"/>
              <a:t>: </a:t>
            </a:r>
            <a:r>
              <a:rPr lang="ru-RU" sz="2200" dirty="0" smtClean="0"/>
              <a:t>шла простым, природным путем жизни</a:t>
            </a:r>
            <a:endParaRPr lang="sk-SK" sz="2200" dirty="0" smtClean="0"/>
          </a:p>
          <a:p>
            <a:endParaRPr lang="sk-SK" dirty="0" smtClean="0"/>
          </a:p>
          <a:p>
            <a:r>
              <a:rPr lang="az-Cyrl-AZ" sz="2000" b="1" dirty="0" smtClean="0">
                <a:solidFill>
                  <a:schemeClr val="tx2">
                    <a:lumMod val="75000"/>
                  </a:schemeClr>
                </a:solidFill>
              </a:rPr>
              <a:t>Любовь</a:t>
            </a:r>
            <a:r>
              <a:rPr lang="sk-SK" b="1" dirty="0" smtClean="0"/>
              <a:t>: </a:t>
            </a:r>
            <a:r>
              <a:rPr lang="sk-SK" sz="2200" dirty="0" smtClean="0"/>
              <a:t>y</a:t>
            </a:r>
            <a:r>
              <a:rPr lang="sk-SK" b="1" dirty="0" smtClean="0"/>
              <a:t> </a:t>
            </a:r>
            <a:r>
              <a:rPr lang="az-Cyrl-AZ" sz="2200" dirty="0" smtClean="0"/>
              <a:t>Ольги — молчаливое, “разумное” счастье.</a:t>
            </a:r>
            <a:endParaRPr lang="sk-SK" sz="2200" dirty="0" smtClean="0"/>
          </a:p>
          <a:p>
            <a:endParaRPr lang="sk-SK" dirty="0" smtClean="0"/>
          </a:p>
          <a:p>
            <a:r>
              <a:rPr lang="az-Cyrl-AZ" sz="2000" b="1" dirty="0" smtClean="0">
                <a:solidFill>
                  <a:schemeClr val="tx2">
                    <a:lumMod val="75000"/>
                  </a:schemeClr>
                </a:solidFill>
              </a:rPr>
              <a:t>Дружба </a:t>
            </a:r>
            <a:r>
              <a:rPr lang="sk-SK" sz="2000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2200" dirty="0" smtClean="0"/>
              <a:t>у Ольги не было много друзей, но те, которые были — настоящие</a:t>
            </a:r>
            <a:endParaRPr lang="sk-SK" sz="2200" dirty="0" smtClean="0"/>
          </a:p>
          <a:p>
            <a:endParaRPr lang="sk-SK" dirty="0" smtClean="0"/>
          </a:p>
          <a:p>
            <a:r>
              <a:rPr lang="az-Cyrl-AZ" sz="2000" b="1" dirty="0" smtClean="0">
                <a:solidFill>
                  <a:schemeClr val="tx2">
                    <a:lumMod val="75000"/>
                  </a:schemeClr>
                </a:solidFill>
              </a:rPr>
              <a:t>Отношения с окружающими</a:t>
            </a:r>
            <a:r>
              <a:rPr lang="sk-SK" sz="20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az-Cyrl-AZ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z-Cyrl-AZ" sz="2200" dirty="0" smtClean="0"/>
              <a:t>говорила она мало</a:t>
            </a:r>
            <a:r>
              <a:rPr lang="sk-SK" sz="2200" dirty="0" smtClean="0"/>
              <a:t>. </a:t>
            </a:r>
            <a:r>
              <a:rPr lang="ru-RU" sz="2200" dirty="0" smtClean="0"/>
              <a:t>Ольга часто находилась в обществе, в котором ей было скучно</a:t>
            </a:r>
            <a:r>
              <a:rPr lang="sk-SK" sz="2200" dirty="0" smtClean="0"/>
              <a:t> (</a:t>
            </a:r>
            <a:r>
              <a:rPr lang="sk-SK" sz="2200" i="1" u="sng" dirty="0" smtClean="0"/>
              <a:t>nudne</a:t>
            </a:r>
            <a:r>
              <a:rPr lang="sk-SK" sz="2200" dirty="0" smtClean="0"/>
              <a:t>)</a:t>
            </a:r>
          </a:p>
          <a:p>
            <a:endParaRPr lang="sk-SK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Больше всего боялась</a:t>
            </a:r>
            <a:r>
              <a:rPr lang="ru-RU" dirty="0" smtClean="0"/>
              <a:t> </a:t>
            </a:r>
            <a:r>
              <a:rPr lang="ru-RU" sz="2200" dirty="0" smtClean="0"/>
              <a:t>потерять любимых людей</a:t>
            </a:r>
            <a:r>
              <a:rPr lang="ru-RU" dirty="0" smtClean="0"/>
              <a:t>.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5" name="Zástupný symbol obrázka 4" descr="OblOlg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941" b="9941"/>
          <a:stretch>
            <a:fillRect/>
          </a:stretch>
        </p:blipFill>
        <p:spPr>
          <a:xfrm rot="163493">
            <a:off x="642910" y="714356"/>
            <a:ext cx="4466166" cy="4429134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6" name="Obdĺžnik 5"/>
          <p:cNvSpPr/>
          <p:nvPr/>
        </p:nvSpPr>
        <p:spPr>
          <a:xfrm>
            <a:off x="3000345" y="-96867"/>
            <a:ext cx="3016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sz="2000" dirty="0" smtClean="0">
                <a:solidFill>
                  <a:srgbClr val="B13F9A">
                    <a:lumMod val="75000"/>
                  </a:srgbClr>
                </a:solidFill>
              </a:rPr>
              <a:t>г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z-Cyrl-AZ" sz="4000" b="1" u="sng" dirty="0" smtClean="0">
                <a:solidFill>
                  <a:schemeClr val="tx2">
                    <a:lumMod val="75000"/>
                  </a:schemeClr>
                </a:solidFill>
              </a:rPr>
              <a:t>Роль Штолца в романе:</a:t>
            </a:r>
            <a:endParaRPr lang="sk-SK" sz="40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200" dirty="0" smtClean="0"/>
              <a:t>заставляет героя на какое-то время очнуться, окунуться в жизнь</a:t>
            </a:r>
            <a:endParaRPr lang="sk-SK" sz="2200" dirty="0" smtClean="0"/>
          </a:p>
          <a:p>
            <a:r>
              <a:rPr lang="ru-RU" sz="2000" dirty="0" smtClean="0"/>
              <a:t>Он</a:t>
            </a:r>
            <a:r>
              <a:rPr lang="sk-SK" sz="2000" dirty="0" smtClean="0"/>
              <a:t> </a:t>
            </a:r>
            <a:r>
              <a:rPr lang="ru-RU" sz="2000" dirty="0" smtClean="0"/>
              <a:t>представил </a:t>
            </a:r>
            <a:r>
              <a:rPr lang="ru-RU" sz="2000" dirty="0" smtClean="0"/>
              <a:t>Обломову </a:t>
            </a:r>
            <a:r>
              <a:rPr lang="ru-RU" sz="2000" dirty="0" smtClean="0"/>
              <a:t>Ольгу </a:t>
            </a:r>
            <a:endParaRPr lang="sk-SK" sz="2000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az-Cyrl-AZ" sz="4000" b="1" u="sng" dirty="0" smtClean="0">
                <a:solidFill>
                  <a:schemeClr val="tx2">
                    <a:lumMod val="75000"/>
                  </a:schemeClr>
                </a:solidFill>
              </a:rPr>
              <a:t>Роль Ольги в романе:</a:t>
            </a:r>
            <a:endParaRPr lang="sk-SK" sz="40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200" dirty="0" smtClean="0"/>
              <a:t> Принято считать, что изменила Илью Ильича Ольга, что это она вдохнула в него жизнь. Но мне кажется, что Ольга только показала Обломову дорогу, а идти или не идти по ней, он решил сам.</a:t>
            </a:r>
            <a:endParaRPr lang="sk-SK" sz="2200" dirty="0" smtClean="0"/>
          </a:p>
          <a:p>
            <a:r>
              <a:rPr lang="ru-RU" sz="2200" dirty="0" smtClean="0"/>
              <a:t>свидетельствует </a:t>
            </a:r>
            <a:r>
              <a:rPr lang="sk-SK" sz="2200" dirty="0" smtClean="0"/>
              <a:t>( </a:t>
            </a:r>
            <a:r>
              <a:rPr lang="sk-SK" sz="2200" i="1" u="sng" dirty="0" smtClean="0"/>
              <a:t>poukazuje</a:t>
            </a:r>
            <a:r>
              <a:rPr lang="sk-SK" sz="2200" dirty="0" smtClean="0"/>
              <a:t>) </a:t>
            </a:r>
            <a:r>
              <a:rPr lang="ru-RU" sz="2200" dirty="0" smtClean="0"/>
              <a:t>о поэтической душе героя. Эта грань его характера раскрылась под действием любви</a:t>
            </a:r>
            <a:r>
              <a:rPr lang="sk-SK" sz="2200" dirty="0" smtClean="0"/>
              <a:t>.</a:t>
            </a:r>
            <a:endParaRPr lang="sk-SK" sz="22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0" y="320040"/>
            <a:ext cx="8143900" cy="1143000"/>
          </a:xfrm>
        </p:spPr>
        <p:txBody>
          <a:bodyPr>
            <a:normAutofit/>
          </a:bodyPr>
          <a:lstStyle/>
          <a:p>
            <a:pPr algn="ctr"/>
            <a:r>
              <a:rPr lang="az-Cyrl-AZ" sz="3600" dirty="0" smtClean="0"/>
              <a:t>Иван </a:t>
            </a:r>
            <a:r>
              <a:rPr lang="az-Cyrl-AZ" sz="3600" dirty="0" smtClean="0"/>
              <a:t>Александрович </a:t>
            </a:r>
            <a:r>
              <a:rPr lang="az-Cyrl-AZ" sz="3600" dirty="0" smtClean="0"/>
              <a:t>Гончаров</a:t>
            </a:r>
            <a:endParaRPr lang="sk-SK" sz="3600" dirty="0"/>
          </a:p>
        </p:txBody>
      </p:sp>
      <p:pic>
        <p:nvPicPr>
          <p:cNvPr id="4" name="Zástupný symbol obsahu 3" descr="Ivan_Goncharov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8555" y="1600200"/>
            <a:ext cx="3498365" cy="4525963"/>
          </a:xfrm>
          <a:ln w="76200">
            <a:solidFill>
              <a:schemeClr val="tx2">
                <a:lumMod val="75000"/>
              </a:schemeClr>
            </a:solidFill>
          </a:ln>
        </p:spPr>
      </p:pic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965092" cy="5257800"/>
          </a:xfrm>
        </p:spPr>
        <p:txBody>
          <a:bodyPr>
            <a:normAutofit lnSpcReduction="10000"/>
          </a:bodyPr>
          <a:lstStyle/>
          <a:p>
            <a:r>
              <a:rPr lang="az-Cyrl-AZ" sz="1800" dirty="0" smtClean="0"/>
              <a:t>1812–1891 гг</a:t>
            </a:r>
            <a:endParaRPr lang="sk-SK" sz="1800" dirty="0" smtClean="0"/>
          </a:p>
          <a:p>
            <a:r>
              <a:rPr lang="az-Cyrl-AZ" sz="1800" dirty="0" smtClean="0"/>
              <a:t>русский писатель </a:t>
            </a:r>
            <a:r>
              <a:rPr lang="sk-SK" sz="1800" dirty="0" smtClean="0"/>
              <a:t>XIX </a:t>
            </a:r>
            <a:r>
              <a:rPr lang="az-Cyrl-AZ" sz="1800" dirty="0" smtClean="0"/>
              <a:t>в.</a:t>
            </a:r>
            <a:endParaRPr lang="sk-SK" sz="1800" dirty="0" smtClean="0"/>
          </a:p>
          <a:p>
            <a:r>
              <a:rPr lang="ru-RU" sz="1800" dirty="0" smtClean="0"/>
              <a:t>родился в купеческой семье</a:t>
            </a:r>
            <a:endParaRPr lang="sk-SK" sz="1800" dirty="0" smtClean="0"/>
          </a:p>
          <a:p>
            <a:r>
              <a:rPr lang="ru-RU" sz="1800" dirty="0" smtClean="0"/>
              <a:t>Помимо него в семье Гончаровых было еще трое детей. </a:t>
            </a:r>
            <a:endParaRPr lang="sk-SK" sz="1800" dirty="0" smtClean="0"/>
          </a:p>
          <a:p>
            <a:r>
              <a:rPr lang="ru-RU" sz="1800" dirty="0" smtClean="0"/>
              <a:t>После смерти отца воспитанием детей занялись мать и их крестный оте</a:t>
            </a:r>
            <a:r>
              <a:rPr lang="az-Cyrl-AZ" sz="1800" dirty="0" smtClean="0"/>
              <a:t>ц</a:t>
            </a:r>
            <a:r>
              <a:rPr lang="sk-SK" sz="1800" dirty="0" smtClean="0"/>
              <a:t>-</a:t>
            </a:r>
            <a:r>
              <a:rPr lang="az-Cyrl-AZ" sz="1800" dirty="0" smtClean="0"/>
              <a:t> образованный человек</a:t>
            </a:r>
            <a:endParaRPr lang="sk-SK" sz="1800" dirty="0" smtClean="0"/>
          </a:p>
          <a:p>
            <a:r>
              <a:rPr lang="ru-RU" sz="1800" dirty="0" smtClean="0"/>
              <a:t>Гончаров приобщился к чтению книг</a:t>
            </a:r>
            <a:endParaRPr lang="sk-SK" sz="1800" dirty="0" smtClean="0"/>
          </a:p>
          <a:p>
            <a:r>
              <a:rPr lang="sk-SK" sz="1800" dirty="0" smtClean="0"/>
              <a:t>x</a:t>
            </a:r>
            <a:r>
              <a:rPr lang="ru-RU" sz="1800" dirty="0" smtClean="0"/>
              <a:t>орошо изучил французский и русский языки</a:t>
            </a:r>
            <a:endParaRPr lang="sk-SK" sz="1800" dirty="0" smtClean="0"/>
          </a:p>
          <a:p>
            <a:r>
              <a:rPr lang="ru-RU" sz="1800" dirty="0" smtClean="0"/>
              <a:t>поступил в Московский университет на филологическое отделение.</a:t>
            </a:r>
            <a:endParaRPr lang="sk-SK" sz="1800" dirty="0" smtClean="0"/>
          </a:p>
          <a:p>
            <a:endParaRPr lang="sk-SK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428612"/>
          </a:xfrm>
        </p:spPr>
        <p:txBody>
          <a:bodyPr>
            <a:normAutofit fontScale="90000"/>
          </a:bodyPr>
          <a:lstStyle/>
          <a:p>
            <a:r>
              <a:rPr lang="az-Cyrl-AZ" dirty="0" smtClean="0"/>
              <a:t>Вопросы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5389098" y="2071678"/>
            <a:ext cx="3429000" cy="392909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Кого вы можете увидеть на картине?</a:t>
            </a:r>
            <a:endParaRPr lang="sk-SK" sz="2800" dirty="0" smtClean="0"/>
          </a:p>
          <a:p>
            <a:pPr>
              <a:buFont typeface="Arial" pitchFamily="34" charset="0"/>
              <a:buChar char="•"/>
            </a:pPr>
            <a:endParaRPr lang="sk-SK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Что вы о них знаете? </a:t>
            </a:r>
            <a:endParaRPr lang="sk-SK" sz="2800" dirty="0" smtClean="0"/>
          </a:p>
          <a:p>
            <a:pPr>
              <a:buFont typeface="Arial" pitchFamily="34" charset="0"/>
              <a:buChar char="•"/>
            </a:pPr>
            <a:endParaRPr lang="sk-SK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Какие у них черты характера??</a:t>
            </a:r>
            <a:endParaRPr lang="sk-SK" sz="2800" dirty="0"/>
          </a:p>
        </p:txBody>
      </p:sp>
      <p:pic>
        <p:nvPicPr>
          <p:cNvPr id="5" name="Zástupný symbol obrázka 4" descr="harmony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208" r="12208"/>
          <a:stretch>
            <a:fillRect/>
          </a:stretch>
        </p:blipFill>
        <p:spPr>
          <a:xfrm>
            <a:off x="642910" y="1000108"/>
            <a:ext cx="4206240" cy="4206240"/>
          </a:xfr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1214446"/>
          </a:xfrm>
        </p:spPr>
        <p:txBody>
          <a:bodyPr>
            <a:normAutofit/>
          </a:bodyPr>
          <a:lstStyle/>
          <a:p>
            <a:pPr algn="ctr"/>
            <a:r>
              <a:rPr lang="az-Cyrl-AZ" dirty="0" smtClean="0">
                <a:solidFill>
                  <a:schemeClr val="tx2">
                    <a:lumMod val="75000"/>
                  </a:schemeClr>
                </a:solidFill>
              </a:rPr>
              <a:t>основные линии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sk-SK" b="0" dirty="0" smtClean="0"/>
              <a:t/>
            </a:r>
            <a:br>
              <a:rPr lang="sk-SK" b="0" dirty="0" smtClean="0"/>
            </a:br>
            <a:r>
              <a:rPr lang="az-Cyrl-AZ" sz="2400" u="sng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 </a:t>
            </a:r>
            <a:r>
              <a:rPr lang="sk-SK" sz="2400" u="sng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1. </a:t>
            </a:r>
            <a:r>
              <a:rPr lang="az-Cyrl-AZ" sz="2400" u="sng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Обломов – Штольц</a:t>
            </a:r>
            <a:endParaRPr lang="sk-SK" sz="24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Zástupný symbol obsahu 3" descr="Bez názvu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4348" y="2285992"/>
            <a:ext cx="6828333" cy="371477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22878"/>
          </a:xfrm>
        </p:spPr>
        <p:txBody>
          <a:bodyPr>
            <a:noAutofit/>
          </a:bodyPr>
          <a:lstStyle/>
          <a:p>
            <a:pPr algn="ctr"/>
            <a:r>
              <a:rPr lang="sk-SK" sz="2400" u="sng" dirty="0" smtClean="0"/>
              <a:t>2. </a:t>
            </a:r>
            <a:r>
              <a:rPr lang="az-Cyrl-AZ" sz="2400" u="sng" dirty="0" smtClean="0"/>
              <a:t>Обломов - Ольга</a:t>
            </a:r>
            <a:endParaRPr lang="sk-SK" sz="2400" u="sng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>
          <a:xfrm>
            <a:off x="0" y="2857496"/>
            <a:ext cx="8358214" cy="400050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ru-RU" sz="1800" b="1" dirty="0" smtClean="0"/>
              <a:t>Начало отношений</a:t>
            </a:r>
            <a:r>
              <a:rPr lang="ru-RU" sz="1800" dirty="0" smtClean="0"/>
              <a:t>. Знакомство Обломова с Ольгой</a:t>
            </a:r>
            <a:endParaRPr lang="sk-SK" sz="1800" dirty="0" smtClean="0"/>
          </a:p>
          <a:p>
            <a:pPr marL="457200" indent="-457200">
              <a:buAutoNum type="arabicPeriod"/>
            </a:pPr>
            <a:r>
              <a:rPr lang="ru-RU" sz="1800" b="1" dirty="0" smtClean="0"/>
              <a:t> На даче.</a:t>
            </a:r>
            <a:r>
              <a:rPr lang="ru-RU" sz="1800" dirty="0" smtClean="0"/>
              <a:t> Появившееся у Обломова чувство после исполнения песни Ольгой.</a:t>
            </a:r>
            <a:endParaRPr lang="sk-SK" sz="1800" dirty="0" smtClean="0"/>
          </a:p>
          <a:p>
            <a:pPr marL="457200" indent="-457200">
              <a:buAutoNum type="arabicPeriod"/>
            </a:pPr>
            <a:r>
              <a:rPr lang="ru-RU" sz="1800" b="1" dirty="0" smtClean="0"/>
              <a:t>“Ах!” Обломова</a:t>
            </a:r>
            <a:r>
              <a:rPr lang="ru-RU" sz="1800" dirty="0" smtClean="0"/>
              <a:t> заставляет задуматься Ольг</a:t>
            </a:r>
            <a:r>
              <a:rPr lang="sk-SK" sz="1800" dirty="0" smtClean="0"/>
              <a:t>y</a:t>
            </a:r>
          </a:p>
          <a:p>
            <a:pPr marL="457200" indent="-457200">
              <a:buAutoNum type="arabicPeriod"/>
            </a:pPr>
            <a:r>
              <a:rPr lang="az-Cyrl-AZ" sz="1800" b="1" dirty="0" smtClean="0"/>
              <a:t> Нежданная встреча.</a:t>
            </a:r>
            <a:endParaRPr lang="sk-SK" sz="1800" b="1" dirty="0" smtClean="0"/>
          </a:p>
          <a:p>
            <a:pPr marL="457200" indent="-457200">
              <a:buAutoNum type="arabicPeriod"/>
            </a:pPr>
            <a:r>
              <a:rPr lang="az-Cyrl-AZ" sz="1800" b="1" dirty="0" smtClean="0"/>
              <a:t> Ольга изменилась!</a:t>
            </a:r>
            <a:endParaRPr lang="sk-SK" sz="1800" b="1" dirty="0" smtClean="0"/>
          </a:p>
          <a:p>
            <a:pPr marL="457200" indent="-457200">
              <a:buAutoNum type="arabicPeriod"/>
            </a:pPr>
            <a:r>
              <a:rPr lang="az-Cyrl-AZ" sz="1800" b="1" dirty="0" smtClean="0"/>
              <a:t>Объяснение.</a:t>
            </a:r>
            <a:endParaRPr lang="sk-SK" sz="1800" b="1" dirty="0" smtClean="0"/>
          </a:p>
          <a:p>
            <a:pPr marL="457200" indent="-457200">
              <a:buAutoNum type="arabicPeriod"/>
            </a:pPr>
            <a:r>
              <a:rPr lang="az-Cyrl-AZ" sz="1800" dirty="0" smtClean="0"/>
              <a:t>Обломов изменился! </a:t>
            </a:r>
            <a:r>
              <a:rPr lang="az-Cyrl-AZ" sz="1800" b="1" dirty="0" smtClean="0"/>
              <a:t>Признание Ольги.</a:t>
            </a:r>
            <a:endParaRPr lang="sk-SK" sz="1800" b="1" dirty="0" smtClean="0"/>
          </a:p>
          <a:p>
            <a:pPr marL="457200" indent="-457200">
              <a:buAutoNum type="arabicPeriod"/>
            </a:pPr>
            <a:r>
              <a:rPr lang="ru-RU" sz="1800" dirty="0" smtClean="0"/>
              <a:t>Осознание ошибки этого чувства Обломовым. </a:t>
            </a:r>
            <a:r>
              <a:rPr lang="ru-RU" sz="1800" b="1" i="1" dirty="0" smtClean="0"/>
              <a:t>Письмо</a:t>
            </a:r>
            <a:r>
              <a:rPr lang="ru-RU" sz="1800" dirty="0" smtClean="0"/>
              <a:t>. </a:t>
            </a:r>
            <a:endParaRPr lang="sk-SK" sz="1800" dirty="0" smtClean="0"/>
          </a:p>
          <a:p>
            <a:pPr marL="457200" indent="-457200">
              <a:buAutoNum type="arabicPeriod"/>
            </a:pPr>
            <a:r>
              <a:rPr lang="az-Cyrl-AZ" sz="1800" b="1" dirty="0" smtClean="0"/>
              <a:t>Примирение</a:t>
            </a:r>
            <a:endParaRPr lang="sk-SK" sz="1800" b="1" dirty="0" smtClean="0"/>
          </a:p>
          <a:p>
            <a:pPr marL="457200" indent="-457200">
              <a:buAutoNum type="arabicPeriod"/>
            </a:pPr>
            <a:r>
              <a:rPr lang="az-Cyrl-AZ" sz="1800" b="1" dirty="0" smtClean="0"/>
              <a:t>Обломов боится слухов</a:t>
            </a:r>
            <a:endParaRPr lang="sk-SK" sz="1800" b="1" dirty="0" smtClean="0"/>
          </a:p>
          <a:p>
            <a:pPr marL="457200" indent="-457200">
              <a:buAutoNum type="arabicPeriod"/>
            </a:pPr>
            <a:r>
              <a:rPr lang="az-Cyrl-AZ" sz="1800" b="1" dirty="0" smtClean="0"/>
              <a:t>Встреча в летнем саду</a:t>
            </a:r>
            <a:endParaRPr lang="sk-SK" sz="1800" b="1" dirty="0" smtClean="0"/>
          </a:p>
          <a:p>
            <a:pPr marL="457200" indent="-457200">
              <a:buAutoNum type="arabicPeriod"/>
            </a:pPr>
            <a:r>
              <a:rPr lang="ru-RU" sz="1800" b="1" dirty="0" smtClean="0"/>
              <a:t>Обман с болезнью</a:t>
            </a:r>
            <a:r>
              <a:rPr lang="ru-RU" sz="1800" dirty="0" smtClean="0"/>
              <a:t>. Плохие новости из деревни</a:t>
            </a:r>
            <a:r>
              <a:rPr lang="sk-SK" sz="1800" dirty="0" smtClean="0"/>
              <a:t>.</a:t>
            </a:r>
          </a:p>
          <a:p>
            <a:pPr marL="457200" indent="-457200">
              <a:buAutoNum type="arabicPeriod"/>
            </a:pPr>
            <a:r>
              <a:rPr lang="az-Cyrl-AZ" sz="1800" b="1" i="1" dirty="0" smtClean="0"/>
              <a:t>Расставание</a:t>
            </a:r>
            <a:r>
              <a:rPr lang="az-Cyrl-AZ" sz="1800" dirty="0" smtClean="0"/>
              <a:t>.</a:t>
            </a:r>
            <a:endParaRPr lang="sk-SK" sz="1800" dirty="0" smtClean="0"/>
          </a:p>
          <a:p>
            <a:pPr marL="457200" indent="-457200">
              <a:buAutoNum type="arabicPeriod"/>
            </a:pPr>
            <a:endParaRPr lang="sk-SK" sz="2000" b="1" dirty="0" smtClean="0"/>
          </a:p>
          <a:p>
            <a:pPr marL="457200" indent="-457200">
              <a:buAutoNum type="arabicPeriod"/>
            </a:pPr>
            <a:endParaRPr lang="sk-SK" sz="2000" b="1" dirty="0" smtClean="0"/>
          </a:p>
          <a:p>
            <a:pPr marL="457200" indent="-457200">
              <a:buAutoNum type="arabicPeriod"/>
            </a:pPr>
            <a:endParaRPr lang="sk-SK" sz="2000" dirty="0"/>
          </a:p>
        </p:txBody>
      </p:sp>
      <p:pic>
        <p:nvPicPr>
          <p:cNvPr id="11" name="Zástupný symbol obsahu 10" descr="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928671"/>
            <a:ext cx="4857784" cy="157163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2" name="Obrázok 11" descr="OblOlg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785794"/>
            <a:ext cx="1947864" cy="1857388"/>
          </a:xfrm>
          <a:prstGeom prst="rect">
            <a:avLst/>
          </a:prstGeom>
          <a:ln w="1905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642918"/>
          </a:xfrm>
        </p:spPr>
        <p:txBody>
          <a:bodyPr>
            <a:normAutofit/>
          </a:bodyPr>
          <a:lstStyle/>
          <a:p>
            <a:pPr algn="ctr"/>
            <a:r>
              <a:rPr lang="sk-SK" sz="2400" u="sng" dirty="0" smtClean="0"/>
              <a:t>3. </a:t>
            </a:r>
            <a:r>
              <a:rPr lang="az-Cyrl-AZ" sz="2400" u="sng" dirty="0" smtClean="0"/>
              <a:t>Штольц - Ольга</a:t>
            </a:r>
            <a:endParaRPr lang="sk-SK" sz="2400" u="sng" dirty="0"/>
          </a:p>
        </p:txBody>
      </p:sp>
      <p:pic>
        <p:nvPicPr>
          <p:cNvPr id="10" name="Zástupný symbol obsahu 9" descr="Bez názvu2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1071546"/>
            <a:ext cx="6572296" cy="459148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Zástupný symbol obsahu 10" descr="ShtOlg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86380" y="4071942"/>
            <a:ext cx="2857520" cy="2786058"/>
          </a:xfrm>
          <a:prstGeom prst="rect">
            <a:avLst/>
          </a:prstGeom>
          <a:ln w="1905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466840"/>
          </a:xfr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az-Cyrl-AZ" dirty="0" smtClean="0"/>
              <a:t>Литература: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28926" y="2285992"/>
            <a:ext cx="6000792" cy="3857652"/>
          </a:xfrm>
        </p:spPr>
        <p:txBody>
          <a:bodyPr/>
          <a:lstStyle/>
          <a:p>
            <a:pPr algn="l"/>
            <a:r>
              <a:rPr lang="sk-SK" dirty="0" smtClean="0"/>
              <a:t>1.</a:t>
            </a:r>
            <a:r>
              <a:rPr lang="sk-SK" dirty="0" smtClean="0">
                <a:hlinkClick r:id="rId2"/>
              </a:rPr>
              <a:t>http://oblomov.omsk.edu/win/</a:t>
            </a:r>
            <a:endParaRPr lang="sk-SK" dirty="0" smtClean="0"/>
          </a:p>
          <a:p>
            <a:pPr algn="l"/>
            <a:r>
              <a:rPr lang="sk-SK" dirty="0" smtClean="0"/>
              <a:t>2.</a:t>
            </a:r>
            <a:r>
              <a:rPr lang="sk-SK" dirty="0" smtClean="0">
                <a:hlinkClick r:id="rId3"/>
              </a:rPr>
              <a:t>http://www.licey.net/lit/crit19/oblomov</a:t>
            </a:r>
            <a:endParaRPr lang="sk-SK" dirty="0" smtClean="0"/>
          </a:p>
          <a:p>
            <a:pPr algn="l"/>
            <a:r>
              <a:rPr lang="sk-SK" dirty="0" smtClean="0"/>
              <a:t>3.</a:t>
            </a:r>
            <a:r>
              <a:rPr lang="sk-SK" dirty="0" smtClean="0">
                <a:hlinkClick r:id="rId4"/>
              </a:rPr>
              <a:t>http://ru.wikipedia.org/wiki/%D0%9E%D0%B1%D0%BB%D0%BE%D0%BC%D0%BE%D0%B2#.D0.A1.D1.8E.D0.B6.D0.B5.D1.82</a:t>
            </a:r>
            <a:endParaRPr lang="sk-SK" dirty="0" smtClean="0"/>
          </a:p>
          <a:p>
            <a:pPr algn="l"/>
            <a:r>
              <a:rPr lang="sk-SK" dirty="0" smtClean="0"/>
              <a:t>4.</a:t>
            </a:r>
            <a:r>
              <a:rPr lang="sk-SK" dirty="0" smtClean="0">
                <a:hlinkClick r:id="rId5"/>
              </a:rPr>
              <a:t>http://www.litra.ru/composition/get/coid/00069901184864193330/woid/00012601184773069654/</a:t>
            </a:r>
            <a:endParaRPr lang="sk-SK" dirty="0" smtClean="0"/>
          </a:p>
          <a:p>
            <a:pPr algn="l"/>
            <a:r>
              <a:rPr lang="sk-SK" dirty="0" smtClean="0"/>
              <a:t>5. </a:t>
            </a:r>
            <a:r>
              <a:rPr lang="sk-SK" dirty="0" smtClean="0">
                <a:hlinkClick r:id="rId6"/>
              </a:rPr>
              <a:t>http://www.myshared.ru/slide/31385/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z-Cyrl-AZ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z-Cyrl-AZ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!!</a:t>
            </a:r>
            <a:endParaRPr lang="sk-SK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Obrázok 2" descr="OblOlg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1857364"/>
            <a:ext cx="4143404" cy="4114800"/>
          </a:xfrm>
          <a:prstGeom prst="ellipse">
            <a:avLst/>
          </a:prstGeom>
          <a:ln w="762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z-Cyrl-AZ" dirty="0" smtClean="0"/>
              <a:t>Обломов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z-Cyrl-AZ" u="sng" dirty="0" smtClean="0">
                <a:solidFill>
                  <a:schemeClr val="tx2">
                    <a:lumMod val="75000"/>
                  </a:schemeClr>
                </a:solidFill>
              </a:rPr>
              <a:t>жанр</a:t>
            </a:r>
            <a:r>
              <a:rPr lang="az-Cyrl-AZ" dirty="0" smtClean="0"/>
              <a:t>: </a:t>
            </a:r>
            <a:r>
              <a:rPr lang="az-Cyrl-AZ" dirty="0"/>
              <a:t> </a:t>
            </a:r>
            <a:r>
              <a:rPr lang="az-Cyrl-AZ" dirty="0" smtClean="0"/>
              <a:t>роман</a:t>
            </a:r>
            <a:r>
              <a:rPr lang="sk-SK" dirty="0" smtClean="0"/>
              <a:t>, </a:t>
            </a:r>
            <a:r>
              <a:rPr lang="ru-RU" dirty="0"/>
              <a:t>который писался с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1848</a:t>
            </a:r>
            <a:r>
              <a:rPr lang="ru-RU" dirty="0"/>
              <a:t> по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1859</a:t>
            </a:r>
            <a:r>
              <a:rPr lang="ru-RU" dirty="0"/>
              <a:t> </a:t>
            </a:r>
            <a:r>
              <a:rPr lang="ru-RU" dirty="0" smtClean="0"/>
              <a:t>год</a:t>
            </a:r>
            <a:r>
              <a:rPr lang="sk-SK" dirty="0" smtClean="0"/>
              <a:t>.</a:t>
            </a:r>
          </a:p>
          <a:p>
            <a:r>
              <a:rPr lang="sk-SK" dirty="0">
                <a:solidFill>
                  <a:schemeClr val="bg2">
                    <a:lumMod val="50000"/>
                  </a:schemeClr>
                </a:solidFill>
              </a:rPr>
              <a:t>o</a:t>
            </a:r>
            <a:r>
              <a:rPr lang="az-Cyrl-AZ" dirty="0" smtClean="0">
                <a:solidFill>
                  <a:schemeClr val="bg2">
                    <a:lumMod val="50000"/>
                  </a:schemeClr>
                </a:solidFill>
              </a:rPr>
              <a:t>публикован</a:t>
            </a:r>
            <a:r>
              <a:rPr lang="sk-SK" dirty="0" smtClean="0"/>
              <a:t>: </a:t>
            </a:r>
            <a:r>
              <a:rPr lang="az-Cyrl-AZ" dirty="0"/>
              <a:t>в 1859 </a:t>
            </a:r>
            <a:r>
              <a:rPr lang="az-Cyrl-AZ" dirty="0" smtClean="0"/>
              <a:t>году</a:t>
            </a:r>
            <a:endParaRPr lang="sk-SK" dirty="0" smtClean="0"/>
          </a:p>
          <a:p>
            <a:r>
              <a:rPr lang="az-Cyrl-AZ" dirty="0" smtClean="0"/>
              <a:t>роман в четырех частях</a:t>
            </a:r>
            <a:endParaRPr lang="sk-SK" dirty="0" smtClean="0"/>
          </a:p>
          <a:p>
            <a:r>
              <a:rPr lang="ru-RU" dirty="0"/>
              <a:t>Роман входит в трилогию с другими произведениями: </a:t>
            </a:r>
            <a:r>
              <a:rPr lang="ru-RU" dirty="0" smtClean="0"/>
              <a:t>Обыкновенная </a:t>
            </a:r>
            <a:r>
              <a:rPr lang="sk-SK" dirty="0" smtClean="0"/>
              <a:t> </a:t>
            </a:r>
            <a:r>
              <a:rPr lang="ru-RU" dirty="0" smtClean="0"/>
              <a:t>история </a:t>
            </a:r>
            <a:r>
              <a:rPr lang="ru-RU" dirty="0"/>
              <a:t>и </a:t>
            </a:r>
            <a:r>
              <a:rPr lang="ru-RU" dirty="0" smtClean="0"/>
              <a:t>Обрыв</a:t>
            </a:r>
            <a:r>
              <a:rPr lang="sk-SK" dirty="0" smtClean="0"/>
              <a:t>.</a:t>
            </a:r>
          </a:p>
        </p:txBody>
      </p:sp>
      <p:pic>
        <p:nvPicPr>
          <p:cNvPr id="5" name="Zástupný symbol obsahu 4" descr="Обломов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14810" y="1785926"/>
            <a:ext cx="3916680" cy="3456626"/>
          </a:xfrm>
          <a:ln w="76200">
            <a:solidFill>
              <a:schemeClr val="bg1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390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az-Cyrl-AZ" b="0" dirty="0" smtClean="0"/>
              <a:t>Сюжет</a:t>
            </a:r>
            <a:br>
              <a:rPr lang="az-Cyrl-AZ" b="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071546"/>
            <a:ext cx="8286776" cy="538419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Роман рассказывает о жизни Ильи Ильича Обломова. Илья Ильич вместе со своим слугой Захаром живёт в Петербурге</a:t>
            </a:r>
            <a:r>
              <a:rPr lang="sk-SK" dirty="0" smtClean="0"/>
              <a:t>, </a:t>
            </a:r>
            <a:r>
              <a:rPr lang="ru-RU" dirty="0" smtClean="0"/>
              <a:t>практически не выходя из дома и даже не поднимаясь с дивана. Он не занимается никакой деятельностью, не выходит в свет</a:t>
            </a:r>
            <a:r>
              <a:rPr lang="sk-SK" dirty="0" smtClean="0"/>
              <a:t>.</a:t>
            </a:r>
          </a:p>
          <a:p>
            <a:r>
              <a:rPr lang="ru-RU" dirty="0" smtClean="0"/>
              <a:t> Его друг детства Штольц, полная противоположность</a:t>
            </a:r>
            <a:r>
              <a:rPr lang="sk-SK" dirty="0" smtClean="0"/>
              <a:t>.</a:t>
            </a:r>
            <a:r>
              <a:rPr lang="ru-RU" dirty="0" smtClean="0"/>
              <a:t> Обломов влюбился в Ольгу и она его любит, но он очень ленивый и всё время только обещает </a:t>
            </a:r>
            <a:r>
              <a:rPr lang="sk-SK" dirty="0" smtClean="0"/>
              <a:t>(</a:t>
            </a:r>
            <a:r>
              <a:rPr lang="ru-RU" i="1" u="sng" dirty="0" smtClean="0"/>
              <a:t>s</a:t>
            </a:r>
            <a:r>
              <a:rPr lang="sk-SK" i="1" u="sng" dirty="0" err="1" smtClean="0"/>
              <a:t>ľu</a:t>
            </a:r>
            <a:r>
              <a:rPr lang="ru-RU" i="1" u="sng" dirty="0" smtClean="0"/>
              <a:t>buje</a:t>
            </a:r>
            <a:r>
              <a:rPr lang="sk-SK" dirty="0" smtClean="0"/>
              <a:t>)-</a:t>
            </a:r>
            <a:r>
              <a:rPr lang="ru-RU" dirty="0" smtClean="0"/>
              <a:t> она уходит</a:t>
            </a:r>
            <a:r>
              <a:rPr lang="sk-SK" dirty="0" smtClean="0"/>
              <a:t>.</a:t>
            </a:r>
            <a:r>
              <a:rPr lang="ru-RU" dirty="0" smtClean="0"/>
              <a:t> </a:t>
            </a:r>
            <a:endParaRPr lang="sk-SK" dirty="0" smtClean="0"/>
          </a:p>
          <a:p>
            <a:r>
              <a:rPr lang="ru-RU" dirty="0" smtClean="0"/>
              <a:t>Однако поддавшись интригам Тарантьева, Обломов переезжает в квартируА</a:t>
            </a:r>
            <a:r>
              <a:rPr lang="sk-SK" dirty="0" smtClean="0"/>
              <a:t>.</a:t>
            </a:r>
            <a:r>
              <a:rPr lang="ru-RU" dirty="0" smtClean="0"/>
              <a:t>М</a:t>
            </a:r>
            <a:r>
              <a:rPr lang="sk-SK" dirty="0" smtClean="0"/>
              <a:t>.</a:t>
            </a:r>
            <a:r>
              <a:rPr lang="ru-RU" dirty="0" smtClean="0"/>
              <a:t>Пшеницыной</a:t>
            </a:r>
            <a:r>
              <a:rPr lang="sk-SK" dirty="0" smtClean="0"/>
              <a:t>.</a:t>
            </a:r>
            <a:r>
              <a:rPr lang="ru-RU" dirty="0" smtClean="0"/>
              <a:t> Постепенно все хозяйство Ильи Ильича переходит в руки Пшеницыной, а сам он окончательно угасает в </a:t>
            </a:r>
            <a:r>
              <a:rPr lang="sk-SK" dirty="0" smtClean="0"/>
              <a:t>„</a:t>
            </a:r>
            <a:r>
              <a:rPr lang="ru-RU" dirty="0" smtClean="0"/>
              <a:t>обломовщин</a:t>
            </a:r>
            <a:r>
              <a:rPr lang="sk-SK" dirty="0" smtClean="0"/>
              <a:t>e“.</a:t>
            </a:r>
            <a:r>
              <a:rPr lang="ru-RU" dirty="0" smtClean="0"/>
              <a:t> Онвлюбится в Авгафю и у них сын Андрей</a:t>
            </a:r>
            <a:endParaRPr lang="sk-SK" dirty="0" smtClean="0"/>
          </a:p>
          <a:p>
            <a:r>
              <a:rPr lang="ru-RU" dirty="0" smtClean="0"/>
              <a:t>Ольга выходит замуж за Штолца</a:t>
            </a:r>
            <a:endParaRPr lang="sk-SK" dirty="0" smtClean="0"/>
          </a:p>
          <a:p>
            <a:r>
              <a:rPr lang="ru-RU" dirty="0" smtClean="0"/>
              <a:t>Обломов умирает от инфаркта, его сына воспитали Ольга и Штолц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z-Cyrl-AZ" dirty="0"/>
              <a:t>Сочинения: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/>
              <a:t>Сон </a:t>
            </a:r>
            <a:r>
              <a:rPr lang="ru-RU" sz="2400" dirty="0" smtClean="0"/>
              <a:t>Обломова</a:t>
            </a:r>
            <a:endParaRPr lang="sk-SK" sz="2400" dirty="0" smtClean="0"/>
          </a:p>
          <a:p>
            <a:endParaRPr lang="ru-RU" sz="2400" dirty="0"/>
          </a:p>
          <a:p>
            <a:r>
              <a:rPr lang="ru-RU" sz="2400" dirty="0"/>
              <a:t>Обломов и </a:t>
            </a:r>
            <a:r>
              <a:rPr lang="ru-RU" sz="2400" dirty="0" smtClean="0"/>
              <a:t>Ольга</a:t>
            </a:r>
            <a:endParaRPr lang="sk-SK" sz="2400" dirty="0" smtClean="0"/>
          </a:p>
          <a:p>
            <a:pPr>
              <a:buNone/>
            </a:pPr>
            <a:endParaRPr lang="ru-RU" sz="2400" dirty="0"/>
          </a:p>
          <a:p>
            <a:r>
              <a:rPr lang="ru-RU" sz="2400" dirty="0"/>
              <a:t>Обломов и "</a:t>
            </a:r>
            <a:r>
              <a:rPr lang="ru-RU" sz="2400" dirty="0" smtClean="0"/>
              <a:t>обломовщина„</a:t>
            </a:r>
            <a:endParaRPr lang="sk-SK" sz="2400" dirty="0" smtClean="0"/>
          </a:p>
          <a:p>
            <a:endParaRPr lang="ru-RU" sz="2400" dirty="0"/>
          </a:p>
          <a:p>
            <a:r>
              <a:rPr lang="ru-RU" sz="2400" dirty="0"/>
              <a:t>Критики о романе «Обломов» и творчестве И.А. </a:t>
            </a:r>
            <a:r>
              <a:rPr lang="ru-RU" sz="2400" dirty="0" smtClean="0"/>
              <a:t>Гончарова</a:t>
            </a:r>
            <a:endParaRPr lang="sk-SK" sz="2400" dirty="0" smtClean="0"/>
          </a:p>
          <a:p>
            <a:endParaRPr lang="ru-RU" sz="2400" dirty="0"/>
          </a:p>
          <a:p>
            <a:r>
              <a:rPr lang="ru-RU" sz="2400" dirty="0"/>
              <a:t> В 1849 году в альманахе «Литературный сборник с иллюстрациями» при «Современнике» была опубликована глава «Сон Обломова» как самостоятельное произведение.</a:t>
            </a:r>
            <a:endParaRPr lang="sk-SK" sz="2400" dirty="0"/>
          </a:p>
        </p:txBody>
      </p:sp>
      <p:pic>
        <p:nvPicPr>
          <p:cNvPr id="4" name="Obrázok 3" descr="11711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87089">
            <a:off x="5861758" y="781310"/>
            <a:ext cx="2239086" cy="2788898"/>
          </a:xfrm>
          <a:prstGeom prst="rect">
            <a:avLst/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z-Cyrl-AZ" dirty="0"/>
              <a:t>История создания</a:t>
            </a:r>
            <a:br>
              <a:rPr lang="az-Cyrl-AZ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sz="2600" dirty="0" smtClean="0"/>
              <a:t>p</a:t>
            </a:r>
            <a:r>
              <a:rPr lang="ru-RU" sz="2600" dirty="0" smtClean="0"/>
              <a:t>оман </a:t>
            </a:r>
            <a:r>
              <a:rPr lang="ru-RU" sz="2600" dirty="0"/>
              <a:t>был задуман в 1847 году и писался в течение 12 </a:t>
            </a:r>
            <a:r>
              <a:rPr lang="ru-RU" sz="2600" dirty="0" smtClean="0"/>
              <a:t>лет</a:t>
            </a:r>
            <a:r>
              <a:rPr lang="sk-SK" sz="2600" dirty="0" smtClean="0"/>
              <a:t>.</a:t>
            </a:r>
          </a:p>
          <a:p>
            <a:r>
              <a:rPr lang="ru-RU" sz="2600" dirty="0"/>
              <a:t>был впервые опубликован в 1859 году в первых четырех номерах журнала «Отечественные записки». </a:t>
            </a:r>
            <a:endParaRPr lang="sk-SK" sz="2600" dirty="0" smtClean="0"/>
          </a:p>
          <a:p>
            <a:r>
              <a:rPr lang="ru-RU" sz="2600" dirty="0" smtClean="0"/>
              <a:t>Начало </a:t>
            </a:r>
            <a:r>
              <a:rPr lang="ru-RU" sz="2600" dirty="0"/>
              <a:t>работы над романом относится к более раннему </a:t>
            </a:r>
            <a:r>
              <a:rPr lang="ru-RU" sz="2600" dirty="0" smtClean="0"/>
              <a:t>периоду</a:t>
            </a:r>
            <a:endParaRPr lang="sk-SK" sz="2600" dirty="0" smtClean="0"/>
          </a:p>
          <a:p>
            <a:r>
              <a:rPr lang="ru-RU" sz="2600" dirty="0"/>
              <a:t>В 1849 году была опубликована одна из центральных глав "Обломова" – </a:t>
            </a:r>
            <a:r>
              <a:rPr lang="sk-SK" sz="2600" dirty="0" smtClean="0"/>
              <a:t>„</a:t>
            </a:r>
            <a:r>
              <a:rPr lang="ru-RU" sz="2600" dirty="0" smtClean="0"/>
              <a:t>Сон Обломова</a:t>
            </a:r>
            <a:r>
              <a:rPr lang="sk-SK" sz="2600" dirty="0" smtClean="0"/>
              <a:t>“</a:t>
            </a:r>
            <a:r>
              <a:rPr lang="ru-RU" sz="2600" dirty="0" smtClean="0"/>
              <a:t>, </a:t>
            </a:r>
            <a:r>
              <a:rPr lang="ru-RU" sz="2600" dirty="0"/>
              <a:t>которую сам автор назвал </a:t>
            </a:r>
            <a:r>
              <a:rPr lang="sk-SK" sz="2600" dirty="0" smtClean="0"/>
              <a:t>„</a:t>
            </a:r>
            <a:r>
              <a:rPr lang="ru-RU" sz="2600" dirty="0" smtClean="0"/>
              <a:t>увертюрой </a:t>
            </a:r>
            <a:r>
              <a:rPr lang="ru-RU" sz="2600" dirty="0"/>
              <a:t>всего </a:t>
            </a:r>
            <a:r>
              <a:rPr lang="ru-RU" sz="2600" dirty="0" smtClean="0"/>
              <a:t>романа</a:t>
            </a:r>
            <a:r>
              <a:rPr lang="sk-SK" sz="2600" dirty="0" smtClean="0"/>
              <a:t>“</a:t>
            </a:r>
          </a:p>
          <a:p>
            <a:r>
              <a:rPr lang="ru-RU" sz="2800" dirty="0"/>
              <a:t>Работа над романом была </a:t>
            </a:r>
            <a:r>
              <a:rPr lang="ru-RU" sz="2800" dirty="0" smtClean="0"/>
              <a:t>прервана</a:t>
            </a:r>
            <a:r>
              <a:rPr lang="sk-SK" sz="2800" dirty="0"/>
              <a:t> </a:t>
            </a:r>
            <a:r>
              <a:rPr lang="sk-SK" sz="2800" dirty="0" smtClean="0"/>
              <a:t>(</a:t>
            </a:r>
            <a:r>
              <a:rPr lang="sk-SK" sz="2800" i="1" u="sng" dirty="0" smtClean="0"/>
              <a:t>prerušená</a:t>
            </a:r>
            <a:r>
              <a:rPr lang="sk-SK" sz="2800" dirty="0" smtClean="0"/>
              <a:t>)</a:t>
            </a:r>
            <a:r>
              <a:rPr lang="ru-RU" sz="2800" dirty="0" smtClean="0"/>
              <a:t> </a:t>
            </a:r>
            <a:r>
              <a:rPr lang="ru-RU" sz="2800" dirty="0"/>
              <a:t>в </a:t>
            </a:r>
            <a:r>
              <a:rPr lang="ru-RU" sz="2800" dirty="0" smtClean="0"/>
              <a:t>связи</a:t>
            </a:r>
            <a:r>
              <a:rPr lang="sk-SK" sz="2800" dirty="0" smtClean="0"/>
              <a:t> </a:t>
            </a:r>
            <a:r>
              <a:rPr lang="sk-SK" sz="2800" i="1" u="sng" dirty="0" smtClean="0"/>
              <a:t>(spojení</a:t>
            </a:r>
            <a:r>
              <a:rPr lang="sk-SK" sz="2800" dirty="0" smtClean="0"/>
              <a:t>)</a:t>
            </a:r>
            <a:r>
              <a:rPr lang="ru-RU" sz="2800" dirty="0" smtClean="0"/>
              <a:t> </a:t>
            </a:r>
            <a:r>
              <a:rPr lang="ru-RU" sz="2800" dirty="0"/>
              <a:t>с </a:t>
            </a:r>
            <a:r>
              <a:rPr lang="ru-RU" sz="2800" dirty="0" smtClean="0"/>
              <a:t>кругосветным</a:t>
            </a:r>
            <a:r>
              <a:rPr lang="sk-SK" sz="2800" dirty="0" smtClean="0"/>
              <a:t>( </a:t>
            </a:r>
            <a:r>
              <a:rPr lang="sk-SK" sz="2800" u="sng" dirty="0" smtClean="0"/>
              <a:t>cestou okolo sveta</a:t>
            </a:r>
            <a:r>
              <a:rPr lang="sk-SK" sz="2800" dirty="0" smtClean="0"/>
              <a:t>)</a:t>
            </a:r>
            <a:r>
              <a:rPr lang="ru-RU" sz="2800" dirty="0" smtClean="0"/>
              <a:t> </a:t>
            </a:r>
            <a:r>
              <a:rPr lang="ru-RU" sz="2800" dirty="0"/>
              <a:t>путешествием Гончарова на </a:t>
            </a:r>
            <a:r>
              <a:rPr lang="ru-RU" sz="2800" dirty="0" smtClean="0"/>
              <a:t>фрегате</a:t>
            </a:r>
            <a:r>
              <a:rPr lang="sk-SK" sz="2800" dirty="0"/>
              <a:t> </a:t>
            </a:r>
            <a:r>
              <a:rPr lang="sk-SK" sz="2800" dirty="0" smtClean="0"/>
              <a:t>(</a:t>
            </a:r>
            <a:r>
              <a:rPr lang="sk-SK" sz="2800" i="1" u="sng" dirty="0" smtClean="0"/>
              <a:t>menšia </a:t>
            </a:r>
            <a:r>
              <a:rPr lang="sk-SK" sz="2800" i="1" u="sng" dirty="0" err="1" smtClean="0"/>
              <a:t>válečná</a:t>
            </a:r>
            <a:r>
              <a:rPr lang="sk-SK" sz="2800" i="1" u="sng" dirty="0" smtClean="0"/>
              <a:t> loď</a:t>
            </a:r>
            <a:r>
              <a:rPr lang="sk-SK" sz="2800" dirty="0" smtClean="0"/>
              <a:t>)</a:t>
            </a:r>
            <a:endParaRPr lang="sk-SK" sz="2600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dirty="0"/>
              <a:t>O</a:t>
            </a:r>
            <a:r>
              <a:rPr lang="ru-RU" dirty="0" smtClean="0"/>
              <a:t>бломовщина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ru-RU" dirty="0" smtClean="0"/>
              <a:t>Проблемные вопросы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Что таое "обломовщина"?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Что явилось причинами обломовщины?</a:t>
            </a:r>
          </a:p>
          <a:p>
            <a:r>
              <a:rPr lang="ru-RU" dirty="0" smtClean="0"/>
              <a:t>Что явилось последствиями</a:t>
            </a:r>
            <a:r>
              <a:rPr lang="sk-SK" dirty="0" smtClean="0"/>
              <a:t> </a:t>
            </a:r>
            <a:r>
              <a:rPr lang="sk-SK" i="1" u="sng" dirty="0" smtClean="0"/>
              <a:t>(dôsledky</a:t>
            </a:r>
            <a:r>
              <a:rPr lang="sk-SK" dirty="0" smtClean="0"/>
              <a:t>)</a:t>
            </a:r>
            <a:r>
              <a:rPr lang="ru-RU" dirty="0" smtClean="0"/>
              <a:t> о.?</a:t>
            </a:r>
          </a:p>
          <a:p>
            <a:endParaRPr lang="sk-SK" dirty="0"/>
          </a:p>
        </p:txBody>
      </p:sp>
      <p:pic>
        <p:nvPicPr>
          <p:cNvPr id="4" name="Obrázok 3" descr="CoverNorm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349312">
            <a:off x="4756811" y="3648036"/>
            <a:ext cx="2694603" cy="271406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76200">
            <a:solidFill>
              <a:schemeClr val="tx1"/>
            </a:solidFill>
          </a:ln>
        </p:spPr>
      </p:pic>
      <p:pic>
        <p:nvPicPr>
          <p:cNvPr id="5" name="Obrázok 4" descr="stiahnuť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30985">
            <a:off x="1018572" y="3613689"/>
            <a:ext cx="2787814" cy="28002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rgbClr val="7030A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0715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Обломовщина</a:t>
            </a:r>
            <a:r>
              <a:rPr lang="sk-SK" dirty="0" smtClean="0"/>
              <a:t> </a:t>
            </a:r>
            <a:r>
              <a:rPr lang="az-Cyrl-AZ" dirty="0" smtClean="0"/>
              <a:t>в романе: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143272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В контексте романа облмовщина трактуется</a:t>
            </a:r>
            <a:r>
              <a:rPr lang="sk-SK" sz="2000" dirty="0" smtClean="0"/>
              <a:t> (</a:t>
            </a:r>
            <a:r>
              <a:rPr lang="sk-SK" sz="2000" i="1" u="sng" dirty="0" smtClean="0"/>
              <a:t>sa jav</a:t>
            </a:r>
            <a:r>
              <a:rPr lang="sk-SK" sz="2000" dirty="0" smtClean="0"/>
              <a:t>í)</a:t>
            </a:r>
            <a:r>
              <a:rPr lang="ru-RU" sz="2000" dirty="0" smtClean="0"/>
              <a:t> по- разному</a:t>
            </a:r>
            <a:r>
              <a:rPr lang="sk-SK" sz="2000" dirty="0"/>
              <a:t>:</a:t>
            </a:r>
            <a:endParaRPr lang="ru-RU" sz="2000" dirty="0" smtClean="0"/>
          </a:p>
          <a:p>
            <a:pPr algn="just"/>
            <a:r>
              <a:rPr lang="ru-RU" u="sng" dirty="0" smtClean="0">
                <a:solidFill>
                  <a:srgbClr val="7030A0"/>
                </a:solidFill>
              </a:rPr>
              <a:t>В социальном аспекте</a:t>
            </a:r>
            <a:r>
              <a:rPr lang="sk-SK" u="sng" dirty="0" smtClean="0">
                <a:solidFill>
                  <a:srgbClr val="7030A0"/>
                </a:solidFill>
              </a:rPr>
              <a:t>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000" dirty="0" smtClean="0"/>
              <a:t> </a:t>
            </a:r>
            <a:r>
              <a:rPr lang="ru-RU" sz="1700" dirty="0" smtClean="0"/>
              <a:t>С ОДНОЙ СТАРОНЫ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sk-SK" sz="2000" u="sng" dirty="0" smtClean="0"/>
              <a:t>-</a:t>
            </a:r>
            <a:r>
              <a:rPr lang="ru-RU" sz="2000" u="sng" dirty="0" smtClean="0"/>
              <a:t>проявление пороков</a:t>
            </a:r>
            <a:r>
              <a:rPr lang="sk-SK" sz="2000" u="sng" dirty="0" smtClean="0"/>
              <a:t> (neresť, špatnosť)</a:t>
            </a:r>
            <a:r>
              <a:rPr lang="ru-RU" sz="2000" u="sng" dirty="0" smtClean="0"/>
              <a:t> </a:t>
            </a:r>
            <a:r>
              <a:rPr lang="ru-RU" sz="2000" dirty="0" smtClean="0"/>
              <a:t>крепо</a:t>
            </a:r>
            <a:r>
              <a:rPr lang="sk-SK" sz="2000" dirty="0" smtClean="0"/>
              <a:t>c</a:t>
            </a:r>
            <a:r>
              <a:rPr lang="ru-RU" sz="2000" dirty="0" smtClean="0"/>
              <a:t>тичества</a:t>
            </a:r>
            <a:r>
              <a:rPr lang="ru-RU" sz="2000" dirty="0" smtClean="0"/>
              <a:t>, помещичьей жизни.</a:t>
            </a:r>
          </a:p>
          <a:p>
            <a:pPr>
              <a:buFont typeface="Wingdings" pitchFamily="2" charset="2"/>
              <a:buChar char="q"/>
            </a:pPr>
            <a:r>
              <a:rPr lang="sk-SK" sz="1700" dirty="0" smtClean="0"/>
              <a:t>     </a:t>
            </a:r>
            <a:r>
              <a:rPr lang="ru-RU" sz="1700" dirty="0" smtClean="0"/>
              <a:t>С ДРУГОЙ СТАРОНЫ</a:t>
            </a:r>
            <a:r>
              <a:rPr lang="sk-SK" sz="1700" dirty="0" smtClean="0"/>
              <a:t>:</a:t>
            </a:r>
            <a:endParaRPr lang="sk-SK" sz="1700" u="sng" dirty="0" smtClean="0"/>
          </a:p>
          <a:p>
            <a:pPr>
              <a:buNone/>
            </a:pPr>
            <a:r>
              <a:rPr lang="sk-SK" sz="2000" u="sng" dirty="0" smtClean="0"/>
              <a:t>-</a:t>
            </a:r>
            <a:r>
              <a:rPr lang="ru-RU" sz="2000" u="sng" dirty="0" smtClean="0"/>
              <a:t>национальное </a:t>
            </a:r>
            <a:r>
              <a:rPr lang="ru-RU" sz="2000" u="sng" dirty="0" smtClean="0"/>
              <a:t>явление</a:t>
            </a:r>
            <a:r>
              <a:rPr lang="ru-RU" sz="2000" dirty="0" smtClean="0"/>
              <a:t>, которое может рассматриваться с позиций русской ментальности, </a:t>
            </a:r>
            <a:r>
              <a:rPr lang="ru-RU" sz="2000" dirty="0" smtClean="0"/>
              <a:t>русского национального </a:t>
            </a:r>
            <a:r>
              <a:rPr lang="ru-RU" sz="2000" dirty="0" smtClean="0"/>
              <a:t>характера</a:t>
            </a:r>
            <a:r>
              <a:rPr lang="ru-RU" sz="2000" dirty="0" smtClean="0"/>
              <a:t>.</a:t>
            </a:r>
            <a:endParaRPr lang="sk-SK" sz="2000" dirty="0" smtClean="0"/>
          </a:p>
          <a:p>
            <a:pPr>
              <a:buNone/>
            </a:pPr>
            <a:endParaRPr lang="sk-SK" sz="2000" dirty="0"/>
          </a:p>
        </p:txBody>
      </p:sp>
      <p:pic>
        <p:nvPicPr>
          <p:cNvPr id="4" name="Obrázok 3" descr="goncharov-oblomo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29199">
            <a:off x="1142976" y="4357694"/>
            <a:ext cx="3000396" cy="2217684"/>
          </a:xfrm>
          <a:prstGeom prst="rect">
            <a:avLst/>
          </a:prstGeom>
          <a:solidFill>
            <a:schemeClr val="bg2">
              <a:lumMod val="50000"/>
            </a:schemeClr>
          </a:solidFill>
          <a:ln w="76200">
            <a:solidFill>
              <a:schemeClr val="bg2">
                <a:lumMod val="50000"/>
              </a:schemeClr>
            </a:solidFill>
          </a:ln>
        </p:spPr>
      </p:pic>
      <p:pic>
        <p:nvPicPr>
          <p:cNvPr id="5" name="Obrázok 4" descr="39031_origin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35425">
            <a:off x="4531596" y="4284172"/>
            <a:ext cx="3000396" cy="2250297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r>
              <a:rPr lang="az-Cyrl-AZ" sz="3200" b="1" u="sng" dirty="0" smtClean="0">
                <a:solidFill>
                  <a:srgbClr val="7030A0"/>
                </a:solidFill>
              </a:rPr>
              <a:t>психологич</a:t>
            </a:r>
            <a:r>
              <a:rPr lang="sk-SK" sz="3200" b="1" u="sng" dirty="0" smtClean="0">
                <a:solidFill>
                  <a:srgbClr val="7030A0"/>
                </a:solidFill>
              </a:rPr>
              <a:t>e</a:t>
            </a:r>
            <a:r>
              <a:rPr lang="az-Cyrl-AZ" sz="3200" b="1" u="sng" dirty="0" smtClean="0">
                <a:solidFill>
                  <a:srgbClr val="7030A0"/>
                </a:solidFill>
              </a:rPr>
              <a:t>ское </a:t>
            </a:r>
            <a:r>
              <a:rPr lang="az-Cyrl-AZ" sz="3200" b="1" u="sng" dirty="0" smtClean="0">
                <a:solidFill>
                  <a:srgbClr val="7030A0"/>
                </a:solidFill>
              </a:rPr>
              <a:t>явление:</a:t>
            </a:r>
            <a:endParaRPr lang="sk-SK" sz="3200" b="1" u="sng" dirty="0" smtClean="0">
              <a:solidFill>
                <a:srgbClr val="7030A0"/>
              </a:solidFill>
            </a:endParaRPr>
          </a:p>
          <a:p>
            <a:r>
              <a:rPr lang="ru-RU" dirty="0" smtClean="0"/>
              <a:t>характерное для людей определённого психологического типа</a:t>
            </a:r>
          </a:p>
          <a:p>
            <a:r>
              <a:rPr lang="ru-RU" dirty="0" smtClean="0"/>
              <a:t>бегство </a:t>
            </a:r>
            <a:r>
              <a:rPr lang="sk-SK" dirty="0" smtClean="0"/>
              <a:t>(útek)</a:t>
            </a:r>
            <a:r>
              <a:rPr lang="ru-RU" dirty="0" smtClean="0"/>
              <a:t>от реальности, жизнь в иллюзорном мире, сознательный отказ от жизненной активности</a:t>
            </a:r>
            <a:endParaRPr lang="sk-SK" dirty="0" smtClean="0"/>
          </a:p>
          <a:p>
            <a:r>
              <a:rPr lang="ru-RU" dirty="0" smtClean="0"/>
              <a:t>Обломовский идеал жизни - гармония ума и сердца, которая </a:t>
            </a:r>
            <a:r>
              <a:rPr lang="ru-RU" dirty="0" smtClean="0"/>
              <a:t>пр</a:t>
            </a:r>
            <a:r>
              <a:rPr lang="sk-SK" dirty="0" smtClean="0"/>
              <a:t>o</a:t>
            </a:r>
            <a:r>
              <a:rPr lang="ru-RU" dirty="0" smtClean="0"/>
              <a:t>является </a:t>
            </a:r>
            <a:r>
              <a:rPr lang="ru-RU" dirty="0" smtClean="0"/>
              <a:t>в покое.Этот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    </a:t>
            </a:r>
            <a:r>
              <a:rPr lang="ru-RU" dirty="0" smtClean="0"/>
              <a:t>идеал сложился у героя ещё в детстве.</a:t>
            </a:r>
          </a:p>
          <a:p>
            <a:endParaRPr lang="az-Cyrl-AZ" u="sng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</TotalTime>
  <Words>583</Words>
  <Application>Microsoft Office PowerPoint</Application>
  <PresentationFormat>Prezentácia na obrazovke (4:3)</PresentationFormat>
  <Paragraphs>204</Paragraphs>
  <Slides>25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26" baseType="lpstr">
      <vt:lpstr>Luxusný</vt:lpstr>
      <vt:lpstr>А. И. Гончаров Обломов</vt:lpstr>
      <vt:lpstr>Иван Александрович Гончаров</vt:lpstr>
      <vt:lpstr>Обломов</vt:lpstr>
      <vt:lpstr>Сюжет </vt:lpstr>
      <vt:lpstr>Сочинения:</vt:lpstr>
      <vt:lpstr>История создания </vt:lpstr>
      <vt:lpstr>Oбломовщина  Проблемные вопросы:</vt:lpstr>
      <vt:lpstr>Обломовщина в романе: </vt:lpstr>
      <vt:lpstr>Snímka 9</vt:lpstr>
      <vt:lpstr>Герои: </vt:lpstr>
      <vt:lpstr>Snímka 11</vt:lpstr>
      <vt:lpstr>Его:  </vt:lpstr>
      <vt:lpstr>Snímka 13</vt:lpstr>
      <vt:lpstr>Его:</vt:lpstr>
      <vt:lpstr>Скажите несколько разниц медхду ОбломовЫм и Штольцем.</vt:lpstr>
      <vt:lpstr>Snímka 16</vt:lpstr>
      <vt:lpstr>Snímka 17</vt:lpstr>
      <vt:lpstr>Её:</vt:lpstr>
      <vt:lpstr>Snímka 19</vt:lpstr>
      <vt:lpstr>Вопросы:</vt:lpstr>
      <vt:lpstr>основные линии:  1. Обломов – Штольц</vt:lpstr>
      <vt:lpstr>2. Обломов - Ольга</vt:lpstr>
      <vt:lpstr>3. Штольц - Ольга</vt:lpstr>
      <vt:lpstr>Литература:</vt:lpstr>
      <vt:lpstr> Спасибо за внимание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 И. Гончаров Обломов</dc:title>
  <dc:creator>Janka</dc:creator>
  <cp:lastModifiedBy>Jana Sulovcová</cp:lastModifiedBy>
  <cp:revision>45</cp:revision>
  <dcterms:created xsi:type="dcterms:W3CDTF">2014-03-14T15:33:18Z</dcterms:created>
  <dcterms:modified xsi:type="dcterms:W3CDTF">2014-04-14T18:59:02Z</dcterms:modified>
</cp:coreProperties>
</file>