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D12CD2D-F078-4632-8C2C-E2EBFAD66FC6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az.lib.ru/g/gogolx_n_w/text_0140.s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132856"/>
            <a:ext cx="7772400" cy="4320480"/>
          </a:xfrm>
        </p:spPr>
        <p:txBody>
          <a:bodyPr>
            <a:normAutofit/>
          </a:bodyPr>
          <a:lstStyle/>
          <a:p>
            <a:r>
              <a:rPr lang="ru-RU" sz="3200" dirty="0"/>
              <a:t>"Мертвые души" часто сравнивают с "Иллиадой". Да и сам Гоголь не очень спорил с теми, кто сопоставлял его творение с поэмой Гомера. Косвенно он давал понять, что сходство есть - не в материале, а в масштабе, в замысле, в духовном просторе.</a:t>
            </a:r>
            <a:endParaRPr lang="cs-CZ" sz="32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755576" y="476672"/>
            <a:ext cx="7772400" cy="1500187"/>
          </a:xfrm>
        </p:spPr>
        <p:txBody>
          <a:bodyPr/>
          <a:lstStyle/>
          <a:p>
            <a:pPr algn="l"/>
            <a:r>
              <a:rPr lang="ru-RU" sz="4000" b="1" dirty="0">
                <a:solidFill>
                  <a:schemeClr val="tx1"/>
                </a:solidFill>
              </a:rPr>
              <a:t>«"Мертвые души" — это...»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7128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195" y="620688"/>
            <a:ext cx="5966666" cy="3975306"/>
          </a:xfrm>
        </p:spPr>
        <p:txBody>
          <a:bodyPr/>
          <a:lstStyle/>
          <a:p>
            <a:r>
              <a:rPr lang="ru-RU" sz="2800" b="0" dirty="0">
                <a:effectLst/>
              </a:rPr>
              <a:t>В течение семи лет менялся замысел писателя относительно жанра произведения, идеи. Он считал, что это священное завещание А.С.Пушкина, это главный труд его жизни, в котором должен показать всю православную Русь, это то, ради чего он живет на свете.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61872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36096" y="2564904"/>
            <a:ext cx="2988884" cy="2878067"/>
          </a:xfrm>
        </p:spPr>
        <p:txBody>
          <a:bodyPr>
            <a:normAutofit/>
          </a:bodyPr>
          <a:lstStyle/>
          <a:p>
            <a:r>
              <a:rPr lang="ru-RU" dirty="0"/>
              <a:t>Внимательно рассмотрите обложку первого издания поэмы Н.В.Гоголя, выполненную по его рисунку. Как вы думаете, что и почему было важно выделить на ней автору?</a:t>
            </a:r>
            <a:endParaRPr lang="cs-CZ" dirty="0"/>
          </a:p>
        </p:txBody>
      </p:sp>
      <p:pic>
        <p:nvPicPr>
          <p:cNvPr id="1026" name="Picture 2" descr="C:\EVA\PedF2010\Klasická rus.lit\KLS2_jaro\Gogol_mertvye dush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87" y="104295"/>
            <a:ext cx="4758529" cy="666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545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920880" cy="4680520"/>
          </a:xfrm>
        </p:spPr>
        <p:txBody>
          <a:bodyPr/>
          <a:lstStyle/>
          <a:p>
            <a:pPr algn="l"/>
            <a:r>
              <a:rPr lang="ru-RU" sz="2800" b="0" u="sng" dirty="0" smtClean="0">
                <a:effectLst/>
              </a:rPr>
              <a:t>О </a:t>
            </a:r>
            <a:r>
              <a:rPr lang="ru-RU" sz="2800" b="0" u="sng" dirty="0">
                <a:effectLst/>
              </a:rPr>
              <a:t>жанре гоголевского произведения спорят многие литературоведы</a:t>
            </a:r>
            <a:r>
              <a:rPr lang="ru-RU" sz="2800" b="0" u="sng" dirty="0" smtClean="0">
                <a:effectLst/>
              </a:rPr>
              <a:t>:</a:t>
            </a:r>
            <a:r>
              <a:rPr lang="cs-CZ" sz="2800" b="0" u="sng" dirty="0" smtClean="0">
                <a:effectLst/>
              </a:rPr>
              <a:t/>
            </a:r>
            <a:br>
              <a:rPr lang="cs-CZ" sz="2800" b="0" u="sng" dirty="0" smtClean="0">
                <a:effectLst/>
              </a:rPr>
            </a:br>
            <a:r>
              <a:rPr lang="ru-RU" sz="2800" b="0" u="sng" dirty="0">
                <a:effectLst/>
              </a:rPr>
              <a:t/>
            </a:r>
            <a:br>
              <a:rPr lang="ru-RU" sz="2800" b="0" u="sng" dirty="0">
                <a:effectLst/>
              </a:rPr>
            </a:br>
            <a:r>
              <a:rPr lang="ru-RU" sz="2800" dirty="0">
                <a:effectLst/>
              </a:rPr>
              <a:t>Нравоописательная повесть </a:t>
            </a:r>
            <a:r>
              <a:rPr lang="ru-RU" sz="2800" b="0" dirty="0">
                <a:effectLst/>
              </a:rPr>
              <a:t>- Поспелов А</a:t>
            </a:r>
            <a:r>
              <a:rPr lang="ru-RU" sz="2800" b="0" dirty="0" smtClean="0">
                <a:effectLst/>
              </a:rPr>
              <a:t>.</a:t>
            </a:r>
            <a:r>
              <a:rPr lang="cs-CZ" sz="2800" b="0" dirty="0" smtClean="0">
                <a:effectLst/>
              </a:rPr>
              <a:t/>
            </a:r>
            <a:br>
              <a:rPr lang="cs-CZ" sz="2800" b="0" dirty="0" smtClean="0">
                <a:effectLst/>
              </a:rPr>
            </a:br>
            <a:r>
              <a:rPr lang="ru-RU" sz="2800" b="0" dirty="0">
                <a:effectLst/>
              </a:rPr>
              <a:t/>
            </a:r>
            <a:br>
              <a:rPr lang="ru-RU" sz="2800" b="0" dirty="0">
                <a:effectLst/>
              </a:rPr>
            </a:br>
            <a:r>
              <a:rPr lang="ru-RU" sz="2800" dirty="0">
                <a:effectLst/>
              </a:rPr>
              <a:t>Роман</a:t>
            </a:r>
            <a:r>
              <a:rPr lang="ru-RU" sz="2800" b="0" dirty="0">
                <a:effectLst/>
              </a:rPr>
              <a:t> - Храпченко, </a:t>
            </a:r>
            <a:r>
              <a:rPr lang="ru-RU" sz="2800" b="0" dirty="0" smtClean="0">
                <a:effectLst/>
              </a:rPr>
              <a:t>Ермилов</a:t>
            </a:r>
            <a:r>
              <a:rPr lang="cs-CZ" sz="2800" b="0" dirty="0" smtClean="0">
                <a:effectLst/>
              </a:rPr>
              <a:t/>
            </a:r>
            <a:br>
              <a:rPr lang="cs-CZ" sz="2800" b="0" dirty="0" smtClean="0">
                <a:effectLst/>
              </a:rPr>
            </a:br>
            <a:r>
              <a:rPr lang="ru-RU" sz="2800" b="0" dirty="0">
                <a:effectLst/>
              </a:rPr>
              <a:t/>
            </a:r>
            <a:br>
              <a:rPr lang="ru-RU" sz="2800" b="0" dirty="0">
                <a:effectLst/>
              </a:rPr>
            </a:br>
            <a:r>
              <a:rPr lang="ru-RU" sz="2800" dirty="0">
                <a:effectLst/>
              </a:rPr>
              <a:t>Поэма</a:t>
            </a:r>
            <a:r>
              <a:rPr lang="ru-RU" sz="2800" b="0" dirty="0">
                <a:effectLst/>
              </a:rPr>
              <a:t> - Чуковский К.И</a:t>
            </a:r>
            <a:r>
              <a:rPr lang="ru-RU" sz="2800" b="0" dirty="0" smtClean="0">
                <a:effectLst/>
              </a:rPr>
              <a:t>.</a:t>
            </a:r>
            <a:r>
              <a:rPr lang="cs-CZ" sz="2800" b="0" dirty="0" smtClean="0">
                <a:effectLst/>
              </a:rPr>
              <a:t/>
            </a:r>
            <a:br>
              <a:rPr lang="cs-CZ" sz="2800" b="0" dirty="0" smtClean="0">
                <a:effectLst/>
              </a:rPr>
            </a:br>
            <a:r>
              <a:rPr lang="ru-RU" sz="2800" b="0" dirty="0">
                <a:effectLst/>
              </a:rPr>
              <a:t/>
            </a:r>
            <a:br>
              <a:rPr lang="ru-RU" sz="2800" b="0" dirty="0">
                <a:effectLst/>
              </a:rPr>
            </a:br>
            <a:r>
              <a:rPr lang="ru-RU" sz="2800" dirty="0">
                <a:effectLst/>
              </a:rPr>
              <a:t>Роман - утопия </a:t>
            </a:r>
            <a:r>
              <a:rPr lang="ru-RU" sz="2800" b="0" dirty="0">
                <a:effectLst/>
              </a:rPr>
              <a:t>- Елистратова Н.</a:t>
            </a:r>
            <a:br>
              <a:rPr lang="ru-RU" sz="2800" b="0" dirty="0">
                <a:effectLst/>
              </a:rPr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47439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В </a:t>
            </a:r>
            <a:r>
              <a:rPr lang="cs-CZ" dirty="0" err="1">
                <a:solidFill>
                  <a:schemeClr val="tx1"/>
                </a:solidFill>
              </a:rPr>
              <a:t>поэме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дан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образ</a:t>
            </a:r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err="1">
                <a:solidFill>
                  <a:schemeClr val="tx1"/>
                </a:solidFill>
              </a:rPr>
              <a:t>России</a:t>
            </a:r>
            <a:r>
              <a:rPr lang="cs-CZ" dirty="0">
                <a:solidFill>
                  <a:schemeClr val="tx1"/>
                </a:solidFill>
              </a:rPr>
              <a:t> в </a:t>
            </a:r>
            <a:r>
              <a:rPr lang="cs-CZ" dirty="0" err="1">
                <a:solidFill>
                  <a:schemeClr val="tx1"/>
                </a:solidFill>
              </a:rPr>
              <a:t>виде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стремительной</a:t>
            </a:r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err="1">
                <a:solidFill>
                  <a:schemeClr val="tx1"/>
                </a:solidFill>
              </a:rPr>
              <a:t>тройки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лошадей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которой</a:t>
            </a:r>
            <a:r>
              <a:rPr lang="cs-CZ" dirty="0">
                <a:solidFill>
                  <a:schemeClr val="tx1"/>
                </a:solidFill>
              </a:rPr>
              <a:t> «</a:t>
            </a:r>
            <a:r>
              <a:rPr lang="cs-CZ" dirty="0" err="1">
                <a:solidFill>
                  <a:schemeClr val="tx1"/>
                </a:solidFill>
              </a:rPr>
              <a:t>дают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дорогу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другие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народы</a:t>
            </a:r>
            <a:r>
              <a:rPr lang="cs-CZ" dirty="0">
                <a:solidFill>
                  <a:schemeClr val="tx1"/>
                </a:solidFill>
              </a:rPr>
              <a:t> и </a:t>
            </a:r>
            <a:r>
              <a:rPr lang="cs-CZ" dirty="0" err="1">
                <a:solidFill>
                  <a:schemeClr val="tx1"/>
                </a:solidFill>
              </a:rPr>
              <a:t>государства</a:t>
            </a:r>
            <a:r>
              <a:rPr lang="cs-CZ" dirty="0" smtClean="0">
                <a:solidFill>
                  <a:schemeClr val="tx1"/>
                </a:solidFill>
              </a:rPr>
              <a:t>»: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Не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так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ли</a:t>
            </a:r>
            <a:r>
              <a:rPr lang="cs-CZ" dirty="0">
                <a:solidFill>
                  <a:schemeClr val="tx1"/>
                </a:solidFill>
              </a:rPr>
              <a:t> и </a:t>
            </a:r>
            <a:r>
              <a:rPr lang="cs-CZ" dirty="0" err="1">
                <a:solidFill>
                  <a:schemeClr val="tx1"/>
                </a:solidFill>
              </a:rPr>
              <a:t>ты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Русь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что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бойкая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необгонимая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тройка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несешься</a:t>
            </a:r>
            <a:r>
              <a:rPr lang="cs-CZ" dirty="0" smtClean="0">
                <a:solidFill>
                  <a:schemeClr val="tx1"/>
                </a:solidFill>
              </a:rPr>
              <a:t>?[...] </a:t>
            </a:r>
            <a:r>
              <a:rPr lang="cs-CZ" dirty="0">
                <a:solidFill>
                  <a:schemeClr val="tx1"/>
                </a:solidFill>
              </a:rPr>
              <a:t>... </a:t>
            </a:r>
            <a:r>
              <a:rPr lang="cs-CZ" dirty="0" err="1">
                <a:solidFill>
                  <a:schemeClr val="tx1"/>
                </a:solidFill>
              </a:rPr>
              <a:t>куда</a:t>
            </a:r>
            <a:r>
              <a:rPr lang="cs-CZ" dirty="0">
                <a:solidFill>
                  <a:schemeClr val="tx1"/>
                </a:solidFill>
              </a:rPr>
              <a:t> ж </a:t>
            </a:r>
            <a:r>
              <a:rPr lang="cs-CZ" dirty="0" err="1">
                <a:solidFill>
                  <a:schemeClr val="tx1"/>
                </a:solidFill>
              </a:rPr>
              <a:t>несешься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ты</a:t>
            </a:r>
            <a:r>
              <a:rPr lang="cs-CZ" dirty="0">
                <a:solidFill>
                  <a:schemeClr val="tx1"/>
                </a:solidFill>
              </a:rPr>
              <a:t>? </a:t>
            </a:r>
            <a:r>
              <a:rPr lang="cs-CZ" dirty="0" err="1">
                <a:solidFill>
                  <a:schemeClr val="tx1"/>
                </a:solidFill>
              </a:rPr>
              <a:t>дай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ответ</a:t>
            </a:r>
            <a:r>
              <a:rPr lang="cs-CZ" dirty="0">
                <a:solidFill>
                  <a:schemeClr val="tx1"/>
                </a:solidFill>
              </a:rPr>
              <a:t>. </a:t>
            </a:r>
            <a:r>
              <a:rPr lang="cs-CZ" dirty="0" err="1">
                <a:solidFill>
                  <a:schemeClr val="tx1"/>
                </a:solidFill>
              </a:rPr>
              <a:t>Не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дает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ответа</a:t>
            </a:r>
            <a:r>
              <a:rPr lang="cs-CZ" dirty="0">
                <a:solidFill>
                  <a:schemeClr val="tx1"/>
                </a:solidFill>
              </a:rPr>
              <a:t>. </a:t>
            </a:r>
            <a:r>
              <a:rPr lang="cs-CZ" dirty="0" err="1">
                <a:solidFill>
                  <a:schemeClr val="tx1"/>
                </a:solidFill>
              </a:rPr>
              <a:t>Чудным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звоном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заливается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колокольчик</a:t>
            </a:r>
            <a:r>
              <a:rPr lang="cs-CZ" dirty="0">
                <a:solidFill>
                  <a:schemeClr val="tx1"/>
                </a:solidFill>
              </a:rPr>
              <a:t>; </a:t>
            </a:r>
            <a:r>
              <a:rPr lang="cs-CZ" dirty="0" err="1">
                <a:solidFill>
                  <a:schemeClr val="tx1"/>
                </a:solidFill>
              </a:rPr>
              <a:t>гремит</a:t>
            </a:r>
            <a:r>
              <a:rPr lang="cs-CZ" dirty="0">
                <a:solidFill>
                  <a:schemeClr val="tx1"/>
                </a:solidFill>
              </a:rPr>
              <a:t> и </a:t>
            </a:r>
            <a:r>
              <a:rPr lang="cs-CZ" dirty="0" err="1">
                <a:solidFill>
                  <a:schemeClr val="tx1"/>
                </a:solidFill>
              </a:rPr>
              <a:t>становится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ветром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разорванный</a:t>
            </a:r>
            <a:r>
              <a:rPr lang="cs-CZ" dirty="0">
                <a:solidFill>
                  <a:schemeClr val="tx1"/>
                </a:solidFill>
              </a:rPr>
              <a:t> в </a:t>
            </a:r>
            <a:r>
              <a:rPr lang="cs-CZ" dirty="0" err="1">
                <a:solidFill>
                  <a:schemeClr val="tx1"/>
                </a:solidFill>
              </a:rPr>
              <a:t>куски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воздух</a:t>
            </a:r>
            <a:r>
              <a:rPr lang="cs-CZ" dirty="0">
                <a:solidFill>
                  <a:schemeClr val="tx1"/>
                </a:solidFill>
              </a:rPr>
              <a:t>; </a:t>
            </a:r>
            <a:r>
              <a:rPr lang="cs-CZ" dirty="0" err="1">
                <a:solidFill>
                  <a:schemeClr val="tx1"/>
                </a:solidFill>
              </a:rPr>
              <a:t>летит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мимо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все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что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ни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есть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на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земли</a:t>
            </a:r>
            <a:r>
              <a:rPr lang="cs-CZ" dirty="0">
                <a:solidFill>
                  <a:schemeClr val="tx1"/>
                </a:solidFill>
              </a:rPr>
              <a:t>, и, </a:t>
            </a:r>
            <a:r>
              <a:rPr lang="cs-CZ" dirty="0" err="1">
                <a:solidFill>
                  <a:schemeClr val="tx1"/>
                </a:solidFill>
              </a:rPr>
              <a:t>косясь,</a:t>
            </a:r>
            <a:r>
              <a:rPr lang="cs-CZ" i="1" dirty="0" err="1">
                <a:solidFill>
                  <a:schemeClr val="tx1"/>
                </a:solidFill>
              </a:rPr>
              <a:t>постораниваются</a:t>
            </a:r>
            <a:r>
              <a:rPr lang="cs-CZ" i="1" dirty="0">
                <a:solidFill>
                  <a:schemeClr val="tx1"/>
                </a:solidFill>
              </a:rPr>
              <a:t> и </a:t>
            </a:r>
            <a:r>
              <a:rPr lang="cs-CZ" i="1" dirty="0" err="1">
                <a:solidFill>
                  <a:schemeClr val="tx1"/>
                </a:solidFill>
              </a:rPr>
              <a:t>дают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ей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дорогу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другие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народы</a:t>
            </a:r>
            <a:r>
              <a:rPr lang="cs-CZ" i="1" dirty="0">
                <a:solidFill>
                  <a:schemeClr val="tx1"/>
                </a:solidFill>
              </a:rPr>
              <a:t> и </a:t>
            </a:r>
            <a:r>
              <a:rPr lang="cs-CZ" i="1" dirty="0" err="1">
                <a:solidFill>
                  <a:schemeClr val="tx1"/>
                </a:solidFill>
              </a:rPr>
              <a:t>государства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r>
              <a:rPr lang="cs-CZ" dirty="0"/>
              <a:t>— 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"</a:t>
            </a:r>
            <a:r>
              <a:rPr lang="cs-CZ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Мертвые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 </a:t>
            </a:r>
            <a:r>
              <a:rPr lang="cs-CZ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души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" - том1, </a:t>
            </a:r>
            <a:r>
              <a:rPr lang="cs-CZ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глава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 11 - </a:t>
            </a:r>
            <a:r>
              <a:rPr lang="cs-CZ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окончание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 </a:t>
            </a:r>
            <a:r>
              <a:rPr lang="cs-CZ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главы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.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6" name="Picture 2" descr="C:\EVA\PedF2010\Klasická rus.lit\KLS2_jaro\ruska trojka na gogolove text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178" y="4077072"/>
            <a:ext cx="4205961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224180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</TotalTime>
  <Words>144</Words>
  <Application>Microsoft Office PowerPoint</Application>
  <PresentationFormat>Předvádění na obrazovce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Aerodynamika</vt:lpstr>
      <vt:lpstr>"Мертвые души" часто сравнивают с "Иллиадой". Да и сам Гоголь не очень спорил с теми, кто сопоставлял его творение с поэмой Гомера. Косвенно он давал понять, что сходство есть - не в материале, а в масштабе, в замысле, в духовном просторе.</vt:lpstr>
      <vt:lpstr>В течение семи лет менялся замысел писателя относительно жанра произведения, идеи. Он считал, что это священное завещание А.С.Пушкина, это главный труд его жизни, в котором должен показать всю православную Русь, это то, ради чего он живет на свете.</vt:lpstr>
      <vt:lpstr>Prezentace aplikace PowerPoint</vt:lpstr>
      <vt:lpstr>О жанре гоголевского произведения спорят многие литературоведы:  Нравоописательная повесть - Поспелов А.  Роман - Храпченко, Ермилов  Поэма - Чуковский К.И.  Роман - утопия - Елистратова Н. 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"Мертвые души" часто сравнивают с "Иллиадой". Да и сам Гоголь не очень спорил с теми, кто сопоставлял его творение с поэмой Гомера. Косвенно он давал понять, что сходство есть - не в материале, а в масштабе, в замысле, в духовном просторе.</dc:title>
  <dc:creator>Malenova</dc:creator>
  <cp:lastModifiedBy>Malenova</cp:lastModifiedBy>
  <cp:revision>2</cp:revision>
  <dcterms:created xsi:type="dcterms:W3CDTF">2014-03-03T06:39:09Z</dcterms:created>
  <dcterms:modified xsi:type="dcterms:W3CDTF">2014-03-03T06:52:06Z</dcterms:modified>
</cp:coreProperties>
</file>