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4"/>
  </p:notesMasterIdLst>
  <p:sldIdLst>
    <p:sldId id="256" r:id="rId2"/>
    <p:sldId id="261" r:id="rId3"/>
    <p:sldId id="258" r:id="rId4"/>
    <p:sldId id="259" r:id="rId5"/>
    <p:sldId id="262" r:id="rId6"/>
    <p:sldId id="263" r:id="rId7"/>
    <p:sldId id="264" r:id="rId8"/>
    <p:sldId id="266" r:id="rId9"/>
    <p:sldId id="267" r:id="rId10"/>
    <p:sldId id="268" r:id="rId11"/>
    <p:sldId id="269" r:id="rId12"/>
    <p:sldId id="270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407C3D-4253-4D05-8B5E-4E6E05A50BEC}" type="datetimeFigureOut">
              <a:rPr lang="cs-CZ" smtClean="0"/>
              <a:t>24.4.2014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FF0C27-4C4F-4383-B7D7-AF725F733E0D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FF0C27-4C4F-4383-B7D7-AF725F733E0D}" type="slidenum">
              <a:rPr lang="cs-CZ" smtClean="0"/>
              <a:t>2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65596DD-1489-455E-B6C6-A057F3912092}" type="datetimeFigureOut">
              <a:rPr lang="cs-CZ" smtClean="0"/>
              <a:pPr/>
              <a:t>24.4.2014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A83F40E-0AFF-4134-8B73-31EEB2BB7CE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596DD-1489-455E-B6C6-A057F3912092}" type="datetimeFigureOut">
              <a:rPr lang="cs-CZ" smtClean="0"/>
              <a:pPr/>
              <a:t>24.4.2014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3F40E-0AFF-4134-8B73-31EEB2BB7CE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596DD-1489-455E-B6C6-A057F3912092}" type="datetimeFigureOut">
              <a:rPr lang="cs-CZ" smtClean="0"/>
              <a:pPr/>
              <a:t>24.4.2014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3F40E-0AFF-4134-8B73-31EEB2BB7CE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65596DD-1489-455E-B6C6-A057F3912092}" type="datetimeFigureOut">
              <a:rPr lang="cs-CZ" smtClean="0"/>
              <a:pPr/>
              <a:t>24.4.2014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A83F40E-0AFF-4134-8B73-31EEB2BB7CE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65596DD-1489-455E-B6C6-A057F3912092}" type="datetimeFigureOut">
              <a:rPr lang="cs-CZ" smtClean="0"/>
              <a:pPr/>
              <a:t>24.4.2014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A83F40E-0AFF-4134-8B73-31EEB2BB7CE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596DD-1489-455E-B6C6-A057F3912092}" type="datetimeFigureOut">
              <a:rPr lang="cs-CZ" smtClean="0"/>
              <a:pPr/>
              <a:t>24.4.2014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3F40E-0AFF-4134-8B73-31EEB2BB7CE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596DD-1489-455E-B6C6-A057F3912092}" type="datetimeFigureOut">
              <a:rPr lang="cs-CZ" smtClean="0"/>
              <a:pPr/>
              <a:t>24.4.2014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3F40E-0AFF-4134-8B73-31EEB2BB7CE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65596DD-1489-455E-B6C6-A057F3912092}" type="datetimeFigureOut">
              <a:rPr lang="cs-CZ" smtClean="0"/>
              <a:pPr/>
              <a:t>24.4.2014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A83F40E-0AFF-4134-8B73-31EEB2BB7CE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596DD-1489-455E-B6C6-A057F3912092}" type="datetimeFigureOut">
              <a:rPr lang="cs-CZ" smtClean="0"/>
              <a:pPr/>
              <a:t>24.4.2014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3F40E-0AFF-4134-8B73-31EEB2BB7CE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65596DD-1489-455E-B6C6-A057F3912092}" type="datetimeFigureOut">
              <a:rPr lang="cs-CZ" smtClean="0"/>
              <a:pPr/>
              <a:t>24.4.2014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A83F40E-0AFF-4134-8B73-31EEB2BB7CE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65596DD-1489-455E-B6C6-A057F3912092}" type="datetimeFigureOut">
              <a:rPr lang="cs-CZ" smtClean="0"/>
              <a:pPr/>
              <a:t>24.4.2014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A83F40E-0AFF-4134-8B73-31EEB2BB7CE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65596DD-1489-455E-B6C6-A057F3912092}" type="datetimeFigureOut">
              <a:rPr lang="cs-CZ" smtClean="0"/>
              <a:pPr/>
              <a:t>24.4.2014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A83F40E-0AFF-4134-8B73-31EEB2BB7CE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itra.ru/biography/get/wrid/00040601184773068612/" TargetMode="External"/><Relationship Id="rId2" Type="http://schemas.openxmlformats.org/officeDocument/2006/relationships/hyperlink" Target="http://www.krugosvet.ru/enc/kultura_i_obrazovanie/literatura/AVERCHENKO_ARKADI_TIMOFEEVICH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biblioman.org/shortworks/averchenko/nozhi/" TargetMode="External"/><Relationship Id="rId4" Type="http://schemas.openxmlformats.org/officeDocument/2006/relationships/hyperlink" Target="http://az.lib.ru/a/awerchenko_a_t/text_0140.shtml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Аркадий </a:t>
            </a:r>
            <a:r>
              <a:rPr lang="ru-RU" sz="3600" dirty="0" smtClean="0"/>
              <a:t>тимофеевич аверченко</a:t>
            </a:r>
            <a:endParaRPr lang="cs-CZ" sz="3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(</a:t>
            </a:r>
            <a:r>
              <a:rPr lang="cs-CZ" dirty="0" smtClean="0"/>
              <a:t>1881 – 1925</a:t>
            </a:r>
            <a:r>
              <a:rPr lang="ru-RU" dirty="0" smtClean="0"/>
              <a:t>)</a:t>
            </a:r>
          </a:p>
          <a:p>
            <a:endParaRPr lang="ru-RU" dirty="0" smtClean="0"/>
          </a:p>
          <a:p>
            <a:r>
              <a:rPr lang="ru-RU" sz="2400" dirty="0" smtClean="0"/>
              <a:t>Русский писатель, журналист, издатель, «король смеха</a:t>
            </a:r>
            <a:r>
              <a:rPr lang="cs-CZ" sz="2400" dirty="0" smtClean="0"/>
              <a:t>»</a:t>
            </a:r>
            <a:endParaRPr lang="cs-CZ" sz="2400" dirty="0"/>
          </a:p>
        </p:txBody>
      </p:sp>
      <p:pic>
        <p:nvPicPr>
          <p:cNvPr id="14338" name="Picture 2" descr="http://az.lib.ru/a/awerchenko_a_t/.photo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476672"/>
            <a:ext cx="4248472" cy="3186354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2" y="404664"/>
            <a:ext cx="7467600" cy="5976664"/>
          </a:xfrm>
        </p:spPr>
        <p:txBody>
          <a:bodyPr/>
          <a:lstStyle/>
          <a:p>
            <a:r>
              <a:rPr lang="ru-RU" u="sng" dirty="0" smtClean="0"/>
              <a:t>Отрывок</a:t>
            </a:r>
          </a:p>
          <a:p>
            <a:pPr algn="just">
              <a:buNone/>
            </a:pPr>
            <a:r>
              <a:rPr lang="ru-RU" dirty="0" smtClean="0"/>
              <a:t>	</a:t>
            </a:r>
            <a:r>
              <a:rPr lang="cs-CZ" i="1" dirty="0" smtClean="0"/>
              <a:t>„</a:t>
            </a:r>
            <a:r>
              <a:rPr lang="ru-RU" i="1" dirty="0" smtClean="0"/>
              <a:t>Дома сел перед пустой тарелкой и стаканом, вылил изо рта в стакан несколько глотков красного вина и принялся вилкой таскать изо рта куски цыпленка, кладя их обратно на тарелку, где они под ножом срастались в одно целое. Когда цыпленок вышел целиком из его горла, подошел лакей и, взяв тарелку, понес этого цыпленка на кухню -- жарить... Повар положил его на сковородку, потом снял сырого, утыкал перьями, поводил ножом по его горлу, отчего цыпленок ожил и потом весело побежал по двору.</a:t>
            </a:r>
            <a:r>
              <a:rPr lang="cs-CZ" i="1" dirty="0" smtClean="0"/>
              <a:t>“</a:t>
            </a:r>
            <a:r>
              <a:rPr lang="ru-RU" i="1" dirty="0" smtClean="0"/>
              <a:t> </a:t>
            </a:r>
          </a:p>
          <a:p>
            <a:endParaRPr lang="cs-CZ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260648"/>
            <a:ext cx="7467600" cy="6213304"/>
          </a:xfrm>
        </p:spPr>
        <p:txBody>
          <a:bodyPr>
            <a:normAutofit/>
          </a:bodyPr>
          <a:lstStyle/>
          <a:p>
            <a:pPr algn="just"/>
            <a:r>
              <a:rPr lang="cs-CZ" i="1" dirty="0" smtClean="0"/>
              <a:t>„</a:t>
            </a:r>
            <a:r>
              <a:rPr lang="ru-RU" i="1" dirty="0" smtClean="0"/>
              <a:t>Вот сентябрь позапрошлого года. Я сажусь в вагон, поезд дает задний ход и мчится в Петербург.</a:t>
            </a:r>
            <a:r>
              <a:rPr lang="cs-CZ" i="1" dirty="0" smtClean="0"/>
              <a:t>“</a:t>
            </a:r>
            <a:endParaRPr lang="ru-RU" i="1" dirty="0" smtClean="0"/>
          </a:p>
          <a:p>
            <a:pPr algn="just"/>
            <a:endParaRPr lang="ru-RU" i="1" dirty="0" smtClean="0"/>
          </a:p>
          <a:p>
            <a:pPr algn="just"/>
            <a:r>
              <a:rPr lang="cs-CZ" i="1" dirty="0" smtClean="0"/>
              <a:t>„</a:t>
            </a:r>
            <a:r>
              <a:rPr lang="ru-RU" i="1" dirty="0" smtClean="0"/>
              <a:t>Ленин и Троцкий с компанией вышли, пятясь, из особняка Кшесинской, поехали задом наперед на вокзал, сели в распломбированный вагон, тут же его запломбировали и -- укатила вся компания задним ходом в Германию.</a:t>
            </a:r>
            <a:r>
              <a:rPr lang="cs-CZ" i="1" dirty="0" smtClean="0"/>
              <a:t>“</a:t>
            </a:r>
            <a:endParaRPr lang="ru-RU" i="1" dirty="0" smtClean="0"/>
          </a:p>
          <a:p>
            <a:pPr algn="just"/>
            <a:endParaRPr lang="ru-RU" i="1" dirty="0" smtClean="0"/>
          </a:p>
          <a:p>
            <a:pPr algn="just"/>
            <a:r>
              <a:rPr lang="cs-CZ" i="1" dirty="0" smtClean="0"/>
              <a:t>„</a:t>
            </a:r>
            <a:r>
              <a:rPr lang="ru-RU" i="1" dirty="0" smtClean="0"/>
              <a:t>А вот и ужасная война тает, как кусок снега на раскаленной плите; мертвые встают из земли и мирно уносятся на носилках обратно в свои части.</a:t>
            </a:r>
            <a:r>
              <a:rPr lang="cs-CZ" i="1" dirty="0" smtClean="0"/>
              <a:t>“</a:t>
            </a:r>
            <a:endParaRPr lang="ru-RU" i="1" dirty="0" smtClean="0"/>
          </a:p>
          <a:p>
            <a:endParaRPr lang="ru-RU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Источники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ХОЗНЕВА, C.И. </a:t>
            </a:r>
            <a:r>
              <a:rPr lang="ru-RU" i="1" dirty="0" smtClean="0"/>
              <a:t>Русские писатели и поэты: Краткий биографический словарь</a:t>
            </a:r>
            <a:r>
              <a:rPr lang="ru-RU" dirty="0" smtClean="0"/>
              <a:t>. Рипол Классик, 1999. ISBN 5-7905-0426-4. </a:t>
            </a:r>
            <a:endParaRPr lang="cs-CZ" dirty="0" smtClean="0"/>
          </a:p>
          <a:p>
            <a:r>
              <a:rPr lang="ru-RU" i="1" dirty="0" smtClean="0"/>
              <a:t>История русской литературы ХХ века (20-50-e годы): Литературный процесс</a:t>
            </a:r>
            <a:r>
              <a:rPr lang="ru-RU" dirty="0" smtClean="0"/>
              <a:t>. Москва: Издательство Московского университета, </a:t>
            </a:r>
            <a:r>
              <a:rPr lang="ru-RU" dirty="0" smtClean="0"/>
              <a:t>2006.</a:t>
            </a:r>
          </a:p>
          <a:p>
            <a:r>
              <a:rPr lang="cs-CZ" dirty="0" smtClean="0">
                <a:hlinkClick r:id="rId2"/>
              </a:rPr>
              <a:t>http</a:t>
            </a:r>
            <a:r>
              <a:rPr lang="cs-CZ" dirty="0" smtClean="0">
                <a:hlinkClick r:id="rId2"/>
              </a:rPr>
              <a:t>://www.</a:t>
            </a:r>
            <a:r>
              <a:rPr lang="cs-CZ" dirty="0" err="1" smtClean="0">
                <a:hlinkClick r:id="rId2"/>
              </a:rPr>
              <a:t>krugosvet.ru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enc</a:t>
            </a:r>
            <a:r>
              <a:rPr lang="cs-CZ" dirty="0" smtClean="0">
                <a:hlinkClick r:id="rId2"/>
              </a:rPr>
              <a:t>/kultura_i_</a:t>
            </a:r>
            <a:r>
              <a:rPr lang="cs-CZ" dirty="0" err="1" smtClean="0">
                <a:hlinkClick r:id="rId2"/>
              </a:rPr>
              <a:t>obrazovanie</a:t>
            </a:r>
            <a:r>
              <a:rPr lang="cs-CZ" dirty="0" smtClean="0">
                <a:hlinkClick r:id="rId2"/>
              </a:rPr>
              <a:t>/literatura/AVERCHENKO_ARKADI_</a:t>
            </a:r>
            <a:r>
              <a:rPr lang="cs-CZ" dirty="0" err="1" smtClean="0">
                <a:hlinkClick r:id="rId2"/>
              </a:rPr>
              <a:t>TIMOFEEVICH.html</a:t>
            </a:r>
            <a:endParaRPr lang="cs-CZ" dirty="0" smtClean="0"/>
          </a:p>
          <a:p>
            <a:r>
              <a:rPr lang="cs-CZ" dirty="0" smtClean="0">
                <a:hlinkClick r:id="rId3"/>
              </a:rPr>
              <a:t>http://www.</a:t>
            </a:r>
            <a:r>
              <a:rPr lang="cs-CZ" dirty="0" err="1" smtClean="0">
                <a:hlinkClick r:id="rId3"/>
              </a:rPr>
              <a:t>litra.ru</a:t>
            </a:r>
            <a:r>
              <a:rPr lang="cs-CZ" dirty="0" smtClean="0">
                <a:hlinkClick r:id="rId3"/>
              </a:rPr>
              <a:t>/</a:t>
            </a:r>
            <a:r>
              <a:rPr lang="cs-CZ" dirty="0" err="1" smtClean="0">
                <a:hlinkClick r:id="rId3"/>
              </a:rPr>
              <a:t>biography</a:t>
            </a:r>
            <a:r>
              <a:rPr lang="cs-CZ" dirty="0" smtClean="0">
                <a:hlinkClick r:id="rId3"/>
              </a:rPr>
              <a:t>/</a:t>
            </a:r>
            <a:r>
              <a:rPr lang="cs-CZ" dirty="0" err="1" smtClean="0">
                <a:hlinkClick r:id="rId3"/>
              </a:rPr>
              <a:t>get</a:t>
            </a:r>
            <a:r>
              <a:rPr lang="cs-CZ" dirty="0" smtClean="0">
                <a:hlinkClick r:id="rId3"/>
              </a:rPr>
              <a:t>/</a:t>
            </a:r>
            <a:r>
              <a:rPr lang="cs-CZ" dirty="0" err="1" smtClean="0">
                <a:hlinkClick r:id="rId3"/>
              </a:rPr>
              <a:t>wrid</a:t>
            </a:r>
            <a:r>
              <a:rPr lang="cs-CZ" dirty="0" smtClean="0">
                <a:hlinkClick r:id="rId3"/>
              </a:rPr>
              <a:t>/00040601184773068612/</a:t>
            </a:r>
            <a:endParaRPr lang="cs-CZ" dirty="0" smtClean="0"/>
          </a:p>
          <a:p>
            <a:r>
              <a:rPr lang="cs-CZ" dirty="0" smtClean="0">
                <a:hlinkClick r:id="rId4"/>
              </a:rPr>
              <a:t>http://az.lib.ru/a/awerchenko_a_t/text_0140.shtml</a:t>
            </a:r>
            <a:endParaRPr lang="cs-CZ" dirty="0" smtClean="0"/>
          </a:p>
          <a:p>
            <a:r>
              <a:rPr lang="cs-CZ" dirty="0" smtClean="0">
                <a:hlinkClick r:id="rId5"/>
              </a:rPr>
              <a:t>http://biblioman.</a:t>
            </a:r>
            <a:r>
              <a:rPr lang="cs-CZ" dirty="0" err="1" smtClean="0">
                <a:hlinkClick r:id="rId5"/>
              </a:rPr>
              <a:t>org</a:t>
            </a:r>
            <a:r>
              <a:rPr lang="cs-CZ" dirty="0" smtClean="0">
                <a:hlinkClick r:id="rId5"/>
              </a:rPr>
              <a:t>/</a:t>
            </a:r>
            <a:r>
              <a:rPr lang="cs-CZ" dirty="0" err="1" smtClean="0">
                <a:hlinkClick r:id="rId5"/>
              </a:rPr>
              <a:t>shortworks</a:t>
            </a:r>
            <a:r>
              <a:rPr lang="cs-CZ" dirty="0" smtClean="0">
                <a:hlinkClick r:id="rId5"/>
              </a:rPr>
              <a:t>/</a:t>
            </a:r>
            <a:r>
              <a:rPr lang="cs-CZ" dirty="0" err="1" smtClean="0">
                <a:hlinkClick r:id="rId5"/>
              </a:rPr>
              <a:t>averchenko</a:t>
            </a:r>
            <a:r>
              <a:rPr lang="cs-CZ" dirty="0" smtClean="0">
                <a:hlinkClick r:id="rId5"/>
              </a:rPr>
              <a:t>/</a:t>
            </a:r>
            <a:r>
              <a:rPr lang="cs-CZ" dirty="0" err="1" smtClean="0">
                <a:hlinkClick r:id="rId5"/>
              </a:rPr>
              <a:t>nozhi</a:t>
            </a:r>
            <a:r>
              <a:rPr lang="cs-CZ" dirty="0" smtClean="0">
                <a:hlinkClick r:id="rId5"/>
              </a:rPr>
              <a:t>/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-171400"/>
            <a:ext cx="7467600" cy="1143000"/>
          </a:xfrm>
        </p:spPr>
        <p:txBody>
          <a:bodyPr/>
          <a:lstStyle/>
          <a:p>
            <a:r>
              <a:rPr lang="ru-RU" b="1" dirty="0" smtClean="0"/>
              <a:t>Биография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1124744"/>
            <a:ext cx="7467600" cy="4824536"/>
          </a:xfrm>
        </p:spPr>
        <p:txBody>
          <a:bodyPr>
            <a:normAutofit fontScale="92500"/>
          </a:bodyPr>
          <a:lstStyle/>
          <a:p>
            <a:pPr algn="just"/>
            <a:r>
              <a:rPr lang="ru-RU" dirty="0" smtClean="0"/>
              <a:t>Родился </a:t>
            </a:r>
            <a:r>
              <a:rPr lang="cs-CZ" dirty="0" smtClean="0"/>
              <a:t>15</a:t>
            </a:r>
            <a:r>
              <a:rPr lang="ru-RU" dirty="0" smtClean="0"/>
              <a:t> марта в Севастополе в семье купца,</a:t>
            </a:r>
          </a:p>
          <a:p>
            <a:pPr algn="just"/>
            <a:r>
              <a:rPr lang="ru-RU" dirty="0" smtClean="0"/>
              <a:t>из-за плохого зрения и слабого здоровья не мог учиться в гимназии, поэтому получил домашнее воспитание,</a:t>
            </a:r>
          </a:p>
          <a:p>
            <a:pPr algn="just"/>
            <a:r>
              <a:rPr lang="ru-RU" dirty="0" smtClean="0"/>
              <a:t>когда ему исполнилось </a:t>
            </a:r>
            <a:r>
              <a:rPr lang="cs-CZ" dirty="0" smtClean="0"/>
              <a:t>15</a:t>
            </a:r>
            <a:r>
              <a:rPr lang="ru-RU" dirty="0" smtClean="0"/>
              <a:t> лет, поступил на работу младшим писцом в транспортную контору,</a:t>
            </a:r>
          </a:p>
          <a:p>
            <a:pPr algn="just"/>
            <a:r>
              <a:rPr lang="ru-RU" dirty="0" smtClean="0"/>
              <a:t>через год уехал из Севастополя и стал работать </a:t>
            </a:r>
            <a:r>
              <a:rPr lang="ru-RU" dirty="0" smtClean="0">
                <a:solidFill>
                  <a:srgbClr val="FF0000"/>
                </a:solidFill>
              </a:rPr>
              <a:t>конторщиком</a:t>
            </a:r>
            <a:r>
              <a:rPr lang="cs-CZ" baseline="30000" dirty="0" smtClean="0">
                <a:solidFill>
                  <a:srgbClr val="FF0000"/>
                </a:solidFill>
              </a:rPr>
              <a:t>1</a:t>
            </a:r>
            <a:r>
              <a:rPr lang="ru-RU" dirty="0" smtClean="0"/>
              <a:t> </a:t>
            </a:r>
            <a:r>
              <a:rPr lang="ru-RU" dirty="0" smtClean="0"/>
              <a:t>на Брянском угольном руднике, где прослужил три года,</a:t>
            </a:r>
          </a:p>
          <a:p>
            <a:pPr algn="just"/>
            <a:r>
              <a:rPr lang="ru-RU" dirty="0" smtClean="0"/>
              <a:t>переехал в Харьков</a:t>
            </a:r>
            <a:r>
              <a:rPr lang="cs-CZ" dirty="0" smtClean="0"/>
              <a:t>, </a:t>
            </a:r>
            <a:r>
              <a:rPr lang="ru-RU" dirty="0" smtClean="0"/>
              <a:t>в харьковской газете </a:t>
            </a:r>
            <a:r>
              <a:rPr lang="cs-CZ" dirty="0" smtClean="0"/>
              <a:t>«</a:t>
            </a:r>
            <a:r>
              <a:rPr lang="ru-RU" i="1" dirty="0" smtClean="0"/>
              <a:t>Южный край</a:t>
            </a:r>
            <a:r>
              <a:rPr lang="cs-CZ" dirty="0" smtClean="0"/>
              <a:t>»</a:t>
            </a:r>
            <a:r>
              <a:rPr lang="ru-RU" i="1" dirty="0" smtClean="0"/>
              <a:t> </a:t>
            </a:r>
            <a:r>
              <a:rPr lang="ru-RU" dirty="0" smtClean="0"/>
              <a:t>был опубликован первый рассказ </a:t>
            </a:r>
            <a:r>
              <a:rPr lang="cs-CZ" dirty="0" smtClean="0"/>
              <a:t>«</a:t>
            </a:r>
            <a:r>
              <a:rPr lang="ru-RU" i="1" dirty="0" smtClean="0"/>
              <a:t>Как мне пришлось застраховать жизнь</a:t>
            </a:r>
            <a:r>
              <a:rPr lang="cs-CZ" dirty="0" smtClean="0"/>
              <a:t>»</a:t>
            </a:r>
            <a:r>
              <a:rPr lang="ru-RU" dirty="0" smtClean="0"/>
              <a:t>, в котором уже чувствуется его литературный стиль. </a:t>
            </a:r>
            <a:endParaRPr lang="cs-CZ" dirty="0" smtClean="0"/>
          </a:p>
          <a:p>
            <a:pPr lvl="1"/>
            <a:endParaRPr lang="ru-RU" dirty="0" smtClean="0"/>
          </a:p>
          <a:p>
            <a:endParaRPr lang="ru-RU" dirty="0" smtClean="0"/>
          </a:p>
          <a:p>
            <a:endParaRPr lang="cs-CZ" dirty="0"/>
          </a:p>
        </p:txBody>
      </p:sp>
      <p:cxnSp>
        <p:nvCxnSpPr>
          <p:cNvPr id="5" name="Přímá spojovací čára 4"/>
          <p:cNvCxnSpPr/>
          <p:nvPr/>
        </p:nvCxnSpPr>
        <p:spPr>
          <a:xfrm>
            <a:off x="539552" y="5949280"/>
            <a:ext cx="74888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Nadpis 1"/>
          <p:cNvSpPr txBox="1">
            <a:spLocks/>
          </p:cNvSpPr>
          <p:nvPr/>
        </p:nvSpPr>
        <p:spPr>
          <a:xfrm>
            <a:off x="611560" y="6093296"/>
            <a:ext cx="7467600" cy="42292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lvl="0">
              <a:spcBef>
                <a:spcPct val="0"/>
              </a:spcBef>
            </a:pPr>
            <a:r>
              <a:rPr lang="cs-CZ" sz="1400" baseline="30000" dirty="0" smtClean="0">
                <a:solidFill>
                  <a:srgbClr val="FF0000"/>
                </a:solidFill>
              </a:rPr>
              <a:t>1 </a:t>
            </a:r>
            <a:r>
              <a:rPr lang="ru-RU" sz="1400" cap="small" dirty="0" smtClean="0">
                <a:ea typeface="+mj-ea"/>
                <a:cs typeface="+mj-cs"/>
              </a:rPr>
              <a:t>служаший в конторе или в ином учреждении по письменой части</a:t>
            </a:r>
            <a:endParaRPr kumimoji="0" lang="cs-CZ" sz="1400" b="0" u="none" strike="noStrike" kern="1200" cap="small" spc="0" normalizeH="0" baseline="0" noProof="0" dirty="0">
              <a:ln>
                <a:noFill/>
              </a:ln>
              <a:effectLst/>
              <a:uLnTx/>
              <a:uFillTx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764704"/>
            <a:ext cx="7467600" cy="5709248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/>
              <a:t>В </a:t>
            </a:r>
            <a:r>
              <a:rPr lang="ru-RU" dirty="0" smtClean="0"/>
              <a:t>1906 </a:t>
            </a:r>
            <a:r>
              <a:rPr lang="ru-RU" dirty="0" smtClean="0"/>
              <a:t>г. </a:t>
            </a:r>
            <a:r>
              <a:rPr lang="ru-RU" dirty="0" smtClean="0"/>
              <a:t>становится редактором сатирического журнала </a:t>
            </a:r>
            <a:r>
              <a:rPr lang="cs-CZ" dirty="0" smtClean="0"/>
              <a:t>«</a:t>
            </a:r>
            <a:r>
              <a:rPr lang="ru-RU" i="1" dirty="0" smtClean="0"/>
              <a:t>Штык</a:t>
            </a:r>
            <a:r>
              <a:rPr lang="cs-CZ" dirty="0" smtClean="0"/>
              <a:t>»</a:t>
            </a:r>
            <a:r>
              <a:rPr lang="ru-RU" i="1" dirty="0" smtClean="0"/>
              <a:t>. </a:t>
            </a:r>
            <a:r>
              <a:rPr lang="ru-RU" dirty="0" smtClean="0"/>
              <a:t>После закрытия этого журнала возглавляет следующий - </a:t>
            </a:r>
            <a:r>
              <a:rPr lang="cs-CZ" i="1" dirty="0" smtClean="0"/>
              <a:t>«</a:t>
            </a:r>
            <a:r>
              <a:rPr lang="ru-RU" i="1" dirty="0" smtClean="0"/>
              <a:t>Меч</a:t>
            </a:r>
            <a:r>
              <a:rPr lang="cs-CZ" i="1" dirty="0" smtClean="0"/>
              <a:t>»</a:t>
            </a:r>
            <a:r>
              <a:rPr lang="ru-RU" i="1" dirty="0" smtClean="0"/>
              <a:t>,</a:t>
            </a:r>
            <a:r>
              <a:rPr lang="ru-RU" dirty="0" smtClean="0"/>
              <a:t> который тоже вскоре закрытый.</a:t>
            </a:r>
          </a:p>
          <a:p>
            <a:pPr algn="just"/>
            <a:r>
              <a:rPr lang="ru-RU" dirty="0" smtClean="0"/>
              <a:t>В </a:t>
            </a:r>
            <a:r>
              <a:rPr lang="ru-RU" dirty="0" smtClean="0"/>
              <a:t>1907 г. </a:t>
            </a:r>
            <a:r>
              <a:rPr lang="ru-RU" dirty="0" smtClean="0"/>
              <a:t>переезжает </a:t>
            </a:r>
            <a:r>
              <a:rPr lang="ru-RU" dirty="0" smtClean="0"/>
              <a:t>в Петербург </a:t>
            </a:r>
            <a:r>
              <a:rPr lang="ru-RU" dirty="0" smtClean="0"/>
              <a:t>и сотрудничает </a:t>
            </a:r>
            <a:r>
              <a:rPr lang="ru-RU" dirty="0" smtClean="0"/>
              <a:t>в сатирическом журнале </a:t>
            </a:r>
            <a:r>
              <a:rPr lang="cs-CZ" dirty="0" smtClean="0"/>
              <a:t>«</a:t>
            </a:r>
            <a:r>
              <a:rPr lang="ru-RU" i="1" dirty="0" smtClean="0"/>
              <a:t>Стрекоза</a:t>
            </a:r>
            <a:r>
              <a:rPr lang="cs-CZ" dirty="0" smtClean="0"/>
              <a:t>»</a:t>
            </a:r>
            <a:r>
              <a:rPr lang="ru-RU" dirty="0" smtClean="0"/>
              <a:t>,</a:t>
            </a:r>
            <a:r>
              <a:rPr lang="ru-RU" i="1" dirty="0" smtClean="0"/>
              <a:t> </a:t>
            </a:r>
            <a:r>
              <a:rPr lang="ru-RU" dirty="0" smtClean="0"/>
              <a:t>позднее преобразованном </a:t>
            </a:r>
            <a:r>
              <a:rPr lang="ru-RU" dirty="0" smtClean="0"/>
              <a:t>в </a:t>
            </a:r>
            <a:r>
              <a:rPr lang="cs-CZ" dirty="0" smtClean="0"/>
              <a:t>«</a:t>
            </a:r>
            <a:r>
              <a:rPr lang="ru-RU" i="1" dirty="0" smtClean="0"/>
              <a:t>Сатирикон</a:t>
            </a:r>
            <a:r>
              <a:rPr lang="cs-CZ" dirty="0" smtClean="0"/>
              <a:t>»</a:t>
            </a:r>
            <a:r>
              <a:rPr lang="ru-RU" dirty="0" smtClean="0"/>
              <a:t> и становится его редактором.</a:t>
            </a:r>
          </a:p>
          <a:p>
            <a:pPr algn="just"/>
            <a:r>
              <a:rPr lang="ru-RU" dirty="0" smtClean="0"/>
              <a:t>Февральскую революцию встретил восторженно, но Октябрьскую не принял.</a:t>
            </a:r>
          </a:p>
          <a:p>
            <a:pPr algn="just"/>
            <a:r>
              <a:rPr lang="ru-RU" dirty="0" smtClean="0"/>
              <a:t>В 1918 г. писатель, опасаясь ареста, узжает из Петербурга на юг России, сотрудничает в газетах </a:t>
            </a:r>
            <a:r>
              <a:rPr lang="cs-CZ" dirty="0" smtClean="0"/>
              <a:t>«</a:t>
            </a:r>
            <a:r>
              <a:rPr lang="ru-RU" i="1" dirty="0" smtClean="0"/>
              <a:t>Приазовский край</a:t>
            </a:r>
            <a:r>
              <a:rPr lang="cs-CZ" dirty="0" smtClean="0"/>
              <a:t>»</a:t>
            </a:r>
            <a:r>
              <a:rPr lang="ru-RU" i="1" dirty="0" smtClean="0"/>
              <a:t> </a:t>
            </a:r>
            <a:r>
              <a:rPr lang="ru-RU" dirty="0" smtClean="0"/>
              <a:t>и </a:t>
            </a:r>
            <a:r>
              <a:rPr lang="cs-CZ" i="1" dirty="0" smtClean="0"/>
              <a:t>«</a:t>
            </a:r>
            <a:r>
              <a:rPr lang="ru-RU" i="1" dirty="0" smtClean="0"/>
              <a:t>Юг</a:t>
            </a:r>
            <a:r>
              <a:rPr lang="cs-CZ" i="1" dirty="0" smtClean="0"/>
              <a:t>»</a:t>
            </a:r>
            <a:r>
              <a:rPr lang="ru-RU" i="1" dirty="0" smtClean="0"/>
              <a:t>.</a:t>
            </a:r>
          </a:p>
          <a:p>
            <a:pPr algn="just"/>
            <a:r>
              <a:rPr lang="ru-RU" dirty="0" smtClean="0"/>
              <a:t>Осенью </a:t>
            </a:r>
            <a:r>
              <a:rPr lang="cs-CZ" dirty="0" smtClean="0"/>
              <a:t>1920 </a:t>
            </a:r>
            <a:r>
              <a:rPr lang="ru-RU" dirty="0" smtClean="0"/>
              <a:t>г. эмигрирует в Константинополь.</a:t>
            </a:r>
          </a:p>
          <a:p>
            <a:endParaRPr lang="ru-RU" i="1" dirty="0" smtClean="0"/>
          </a:p>
          <a:p>
            <a:endParaRPr lang="ru-RU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7467600" cy="6141296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/>
              <a:t>Позднее он поселяется в Праге, где проводит последние годы жизни.</a:t>
            </a:r>
          </a:p>
          <a:p>
            <a:pPr algn="just"/>
            <a:r>
              <a:rPr lang="ru-RU" dirty="0" smtClean="0"/>
              <a:t>В </a:t>
            </a:r>
            <a:r>
              <a:rPr lang="ru-RU" dirty="0" smtClean="0"/>
              <a:t>1924 </a:t>
            </a:r>
            <a:r>
              <a:rPr lang="ru-RU" dirty="0" smtClean="0"/>
              <a:t>г. </a:t>
            </a:r>
            <a:r>
              <a:rPr lang="ru-RU" dirty="0" smtClean="0"/>
              <a:t>переносит операцию по удалению глаза, после которой долго не может оправиться; вскоре резко прогрессирует болезнь сердца.</a:t>
            </a:r>
          </a:p>
          <a:p>
            <a:pPr algn="just"/>
            <a:r>
              <a:rPr lang="ru-RU" dirty="0" smtClean="0"/>
              <a:t>Скончался в Пражской городской больнице 22 января 1925. Похоронен в Праге на Ольшанском кладбище.</a:t>
            </a:r>
          </a:p>
          <a:p>
            <a:endParaRPr lang="cs-CZ" dirty="0" smtClean="0"/>
          </a:p>
          <a:p>
            <a:endParaRPr lang="ru-RU" dirty="0" smtClean="0"/>
          </a:p>
        </p:txBody>
      </p:sp>
      <p:pic>
        <p:nvPicPr>
          <p:cNvPr id="4" name="Obrázek 3" descr="450px-AverchenkoGravePragu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20072" y="3573016"/>
            <a:ext cx="2322258" cy="30963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0"/>
            <a:ext cx="7467600" cy="1143000"/>
          </a:xfrm>
        </p:spPr>
        <p:txBody>
          <a:bodyPr/>
          <a:lstStyle/>
          <a:p>
            <a:r>
              <a:rPr lang="ru-RU" b="1" dirty="0" smtClean="0"/>
              <a:t>Творчество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95536" y="1196752"/>
            <a:ext cx="7467600" cy="54006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/>
              <a:t>В его творчестве разные темы, но главный его «герой» — это быт и жизнь жителей Петербурга: писателей, судей, городовых, горничных, не блещущих умом, но всегда у него очаровательных дам.</a:t>
            </a:r>
          </a:p>
          <a:p>
            <a:pPr algn="just"/>
            <a:r>
              <a:rPr lang="ru-RU" dirty="0" smtClean="0"/>
              <a:t>Издевается над глупостью некоторых жителей города, вызывая у читателя ненависть к «среднему» человеку, к толпе.</a:t>
            </a:r>
          </a:p>
          <a:p>
            <a:pPr algn="just"/>
            <a:r>
              <a:rPr lang="ru-RU" dirty="0" smtClean="0"/>
              <a:t>Всероссийскую известность писателью принесли три книги, вышедшие в </a:t>
            </a:r>
            <a:r>
              <a:rPr lang="cs-CZ" dirty="0" smtClean="0"/>
              <a:t>1910 </a:t>
            </a:r>
            <a:r>
              <a:rPr lang="ru-RU" dirty="0" smtClean="0"/>
              <a:t>г. в Петербурге</a:t>
            </a:r>
            <a:r>
              <a:rPr lang="cs-CZ" dirty="0" smtClean="0"/>
              <a:t>: «</a:t>
            </a:r>
            <a:r>
              <a:rPr lang="ru-RU" i="1" dirty="0" smtClean="0"/>
              <a:t>Веселые устрицы</a:t>
            </a:r>
            <a:r>
              <a:rPr lang="cs-CZ" dirty="0" smtClean="0"/>
              <a:t>»</a:t>
            </a:r>
            <a:r>
              <a:rPr lang="ru-RU" i="1" dirty="0" smtClean="0"/>
              <a:t>, </a:t>
            </a:r>
            <a:r>
              <a:rPr lang="cs-CZ" dirty="0" smtClean="0"/>
              <a:t>«</a:t>
            </a:r>
            <a:r>
              <a:rPr lang="ru-RU" i="1" dirty="0" smtClean="0"/>
              <a:t>Рассказы (юмористические)</a:t>
            </a:r>
            <a:r>
              <a:rPr lang="cs-CZ" dirty="0" smtClean="0"/>
              <a:t>»</a:t>
            </a:r>
            <a:r>
              <a:rPr lang="ru-RU" dirty="0" smtClean="0"/>
              <a:t>,                </a:t>
            </a:r>
            <a:r>
              <a:rPr lang="cs-CZ" dirty="0" smtClean="0"/>
              <a:t>«</a:t>
            </a:r>
            <a:r>
              <a:rPr lang="ru-RU" i="1" dirty="0" smtClean="0"/>
              <a:t>Зайчики на стене</a:t>
            </a:r>
            <a:r>
              <a:rPr lang="cs-CZ" dirty="0" smtClean="0"/>
              <a:t>»</a:t>
            </a:r>
            <a:r>
              <a:rPr lang="ru-RU" dirty="0" smtClean="0"/>
              <a:t>.</a:t>
            </a:r>
          </a:p>
          <a:p>
            <a:pPr algn="just"/>
            <a:r>
              <a:rPr lang="ru-RU" dirty="0" smtClean="0"/>
              <a:t>Стихия безлюбного веселья, изобретательность в выявлении комических жизненных ситуаций, пафос </a:t>
            </a:r>
            <a:r>
              <a:rPr lang="cs-CZ" dirty="0" smtClean="0"/>
              <a:t>«</a:t>
            </a:r>
            <a:r>
              <a:rPr lang="ru-RU" dirty="0" smtClean="0"/>
              <a:t>здравого смысла</a:t>
            </a:r>
            <a:r>
              <a:rPr lang="cs-CZ" dirty="0" smtClean="0"/>
              <a:t>»</a:t>
            </a:r>
            <a:r>
              <a:rPr lang="ru-RU" dirty="0" smtClean="0"/>
              <a:t>, побеждающего трудности при помощи шутки – все эти особенности индивидуальной манеры создали ему славу </a:t>
            </a:r>
            <a:r>
              <a:rPr lang="cs-CZ" dirty="0" smtClean="0"/>
              <a:t>«</a:t>
            </a:r>
            <a:r>
              <a:rPr lang="ru-RU" dirty="0" smtClean="0"/>
              <a:t>русского Твена</a:t>
            </a:r>
            <a:r>
              <a:rPr lang="cs-CZ" dirty="0" smtClean="0"/>
              <a:t>»</a:t>
            </a:r>
            <a:r>
              <a:rPr lang="ru-RU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0"/>
            <a:ext cx="7560840" cy="6858000"/>
          </a:xfrm>
        </p:spPr>
        <p:txBody>
          <a:bodyPr>
            <a:normAutofit fontScale="92500"/>
          </a:bodyPr>
          <a:lstStyle/>
          <a:p>
            <a:pPr algn="just"/>
            <a:endParaRPr lang="ru-RU" dirty="0" smtClean="0"/>
          </a:p>
          <a:p>
            <a:pPr algn="just"/>
            <a:r>
              <a:rPr lang="ru-RU" dirty="0" smtClean="0"/>
              <a:t>Вышедшие в </a:t>
            </a:r>
            <a:r>
              <a:rPr lang="ru-RU" dirty="0" smtClean="0"/>
              <a:t>1912 г. </a:t>
            </a:r>
            <a:r>
              <a:rPr lang="ru-RU" dirty="0" smtClean="0"/>
              <a:t>книги </a:t>
            </a:r>
            <a:r>
              <a:rPr lang="ru-RU" i="1" dirty="0" smtClean="0"/>
              <a:t>«Круги по воде» </a:t>
            </a:r>
            <a:r>
              <a:rPr lang="ru-RU" dirty="0" smtClean="0"/>
              <a:t>и </a:t>
            </a:r>
            <a:r>
              <a:rPr lang="ru-RU" i="1" dirty="0" smtClean="0"/>
              <a:t>«Рассказы для выздоравливающих» </a:t>
            </a:r>
            <a:r>
              <a:rPr lang="ru-RU" dirty="0" smtClean="0"/>
              <a:t>утвердили за автором звание «короля смеха».</a:t>
            </a:r>
          </a:p>
          <a:p>
            <a:pPr lvl="2" algn="just"/>
            <a:r>
              <a:rPr lang="ru-RU" sz="1900" dirty="0" smtClean="0"/>
              <a:t>Сумел выразить новые оттенки юмора, найти непривычный для читателя ракурс изображения, использовать </a:t>
            </a:r>
            <a:r>
              <a:rPr lang="ru-RU" sz="1900" dirty="0" smtClean="0"/>
              <a:t>разнообразные </a:t>
            </a:r>
            <a:r>
              <a:rPr lang="ru-RU" sz="1900" dirty="0" smtClean="0"/>
              <a:t>приемы комического.</a:t>
            </a:r>
          </a:p>
          <a:p>
            <a:pPr algn="just"/>
            <a:r>
              <a:rPr lang="ru-RU" dirty="0" smtClean="0"/>
              <a:t>Также пишет пьесы </a:t>
            </a:r>
            <a:r>
              <a:rPr lang="ru-RU" i="1" dirty="0" smtClean="0"/>
              <a:t>«Лекарство от глупости» </a:t>
            </a:r>
            <a:r>
              <a:rPr lang="ru-RU" dirty="0" smtClean="0"/>
              <a:t>и </a:t>
            </a:r>
            <a:r>
              <a:rPr lang="ru-RU" i="1" dirty="0" smtClean="0"/>
              <a:t>«Игра со смертью », </a:t>
            </a:r>
            <a:r>
              <a:rPr lang="ru-RU" dirty="0" smtClean="0"/>
              <a:t>в </a:t>
            </a:r>
            <a:r>
              <a:rPr lang="ru-RU" dirty="0" smtClean="0"/>
              <a:t>апреле </a:t>
            </a:r>
            <a:r>
              <a:rPr lang="ru-RU" dirty="0" smtClean="0"/>
              <a:t>1920 г. организует </a:t>
            </a:r>
            <a:r>
              <a:rPr lang="ru-RU" dirty="0" smtClean="0"/>
              <a:t>свой театр </a:t>
            </a:r>
            <a:r>
              <a:rPr lang="ru-RU" i="1" dirty="0" smtClean="0"/>
              <a:t>«Гнездо перелетных птиц».</a:t>
            </a:r>
            <a:endParaRPr lang="ru-RU" dirty="0" smtClean="0"/>
          </a:p>
          <a:p>
            <a:pPr algn="just"/>
            <a:r>
              <a:rPr lang="ru-RU" dirty="0" smtClean="0"/>
              <a:t>Откровенная неприязнь к большевизму заставила его сменить позицию жизнерадостного юмориста на амплуа безжалостоного политического памфлетиста – такой образ возникает на страницах сборников рассказов </a:t>
            </a:r>
            <a:r>
              <a:rPr lang="ru-RU" i="1" dirty="0" smtClean="0"/>
              <a:t>«Нечистая сила», «Дюжина ножей в спину революции»</a:t>
            </a:r>
            <a:r>
              <a:rPr lang="ru-RU" dirty="0" smtClean="0"/>
              <a:t>, </a:t>
            </a:r>
            <a:r>
              <a:rPr lang="ru-RU" i="1" dirty="0" smtClean="0"/>
              <a:t>«Двенадцать портретов знаменитых людей России»</a:t>
            </a:r>
            <a:r>
              <a:rPr lang="ru-RU" dirty="0" smtClean="0"/>
              <a:t>, в которых созданы шаржированные портреты напр. Ленина и Троцкого.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548680"/>
            <a:ext cx="7467600" cy="5925272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/>
              <a:t>Аверченко мастерски пародирует язык документов большевистской власти, извлекает комический эффект из традиционной символики.</a:t>
            </a:r>
          </a:p>
          <a:p>
            <a:pPr lvl="3" algn="just"/>
            <a:r>
              <a:rPr lang="ru-RU" sz="2000" dirty="0" smtClean="0"/>
              <a:t>В этом отношении интересны сатирический рассказ </a:t>
            </a:r>
            <a:r>
              <a:rPr lang="ru-RU" sz="2000" i="1" dirty="0" smtClean="0"/>
              <a:t>«Хлебушко», </a:t>
            </a:r>
            <a:r>
              <a:rPr lang="ru-RU" sz="2000" dirty="0" smtClean="0"/>
              <a:t>рассказ </a:t>
            </a:r>
            <a:r>
              <a:rPr lang="ru-RU" sz="2000" i="1" dirty="0" smtClean="0"/>
              <a:t>«Русский в Европах»</a:t>
            </a:r>
            <a:r>
              <a:rPr lang="ru-RU" sz="2000" dirty="0" smtClean="0"/>
              <a:t>, памфлет </a:t>
            </a:r>
            <a:r>
              <a:rPr lang="ru-RU" sz="2000" i="1" dirty="0" smtClean="0"/>
              <a:t>«Усадьба и городская квартира».</a:t>
            </a:r>
          </a:p>
          <a:p>
            <a:pPr algn="just"/>
            <a:r>
              <a:rPr lang="ru-RU" dirty="0" smtClean="0"/>
              <a:t>Нередко используется в рассказах Аверченко своего рода </a:t>
            </a:r>
            <a:r>
              <a:rPr lang="ru-RU" b="1" dirty="0" smtClean="0"/>
              <a:t>«социально-статистическая» </a:t>
            </a:r>
            <a:r>
              <a:rPr lang="ru-RU" dirty="0" smtClean="0"/>
              <a:t>аргументация, когда персонаж или рассказчик сопоставляют до – и послереволюционную жизнь, напр., персонажи </a:t>
            </a:r>
            <a:r>
              <a:rPr lang="ru-RU" i="1" dirty="0" smtClean="0"/>
              <a:t>«Поэмы о голодном человеке» </a:t>
            </a:r>
            <a:r>
              <a:rPr lang="ru-RU" dirty="0" smtClean="0"/>
              <a:t>вспоминают ныне забытые слова и понятия прежнего быта</a:t>
            </a:r>
            <a:r>
              <a:rPr lang="cs-CZ" dirty="0" smtClean="0"/>
              <a:t>: </a:t>
            </a:r>
            <a:r>
              <a:rPr lang="ru-RU" dirty="0" smtClean="0"/>
              <a:t>панированная телячья котлета, пиво...</a:t>
            </a:r>
          </a:p>
          <a:p>
            <a:endParaRPr lang="ru-RU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332656"/>
            <a:ext cx="7467600" cy="6048672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/>
              <a:t>Писатель апеллирует к элементарному здравому смыслу массового читателя и приводит, например, соотношение прежних и нынешних покупательских способностей обычного рабочего (рассказ </a:t>
            </a:r>
            <a:r>
              <a:rPr lang="ru-RU" i="1" dirty="0" smtClean="0"/>
              <a:t>«Черты из жизни рабочего Пантелея Грымзина»).</a:t>
            </a:r>
          </a:p>
          <a:p>
            <a:pPr algn="just">
              <a:buNone/>
            </a:pPr>
            <a:endParaRPr lang="ru-RU" i="1" dirty="0" smtClean="0"/>
          </a:p>
          <a:p>
            <a:pPr algn="just"/>
            <a:r>
              <a:rPr lang="ru-RU" dirty="0" smtClean="0"/>
              <a:t>Нестандартные формы художественного </a:t>
            </a:r>
            <a:r>
              <a:rPr lang="ru-RU" dirty="0" smtClean="0"/>
              <a:t>обобщения</a:t>
            </a:r>
            <a:r>
              <a:rPr lang="ru-RU" dirty="0" smtClean="0"/>
              <a:t>, остроумные, небанальные сюжеты, использование фантастики, гиперболизация, доведенная до абсудра, высокая концентрация комического, предпочтительное использование повествования от первого лица – таков перечень художественных особенностей прозы А. Аверченко.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7920880" cy="868958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«Дюжина ножей в спину революции»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7467600" cy="527720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Состоит из </a:t>
            </a:r>
            <a:r>
              <a:rPr lang="cs-CZ" dirty="0" smtClean="0"/>
              <a:t>12 </a:t>
            </a:r>
            <a:r>
              <a:rPr lang="ru-RU" dirty="0" smtClean="0"/>
              <a:t>рассказов</a:t>
            </a:r>
            <a:r>
              <a:rPr lang="cs-CZ" dirty="0" smtClean="0"/>
              <a:t>:</a:t>
            </a:r>
            <a:endParaRPr lang="ru-RU" dirty="0" smtClean="0"/>
          </a:p>
          <a:p>
            <a:pPr>
              <a:buNone/>
            </a:pPr>
            <a:r>
              <a:rPr lang="ru-RU" sz="1600" i="1" dirty="0" smtClean="0"/>
              <a:t>		</a:t>
            </a:r>
            <a:r>
              <a:rPr lang="ru-RU" sz="1600" i="1" u="sng" dirty="0" smtClean="0"/>
              <a:t>Фокус Великого кино</a:t>
            </a:r>
            <a:r>
              <a:rPr lang="ru-RU" sz="1600" i="1" dirty="0" smtClean="0"/>
              <a:t/>
            </a:r>
            <a:br>
              <a:rPr lang="ru-RU" sz="1600" i="1" dirty="0" smtClean="0"/>
            </a:br>
            <a:r>
              <a:rPr lang="ru-RU" sz="1600" i="1" dirty="0" smtClean="0"/>
              <a:t>	Поэма о голодном человеке</a:t>
            </a:r>
            <a:br>
              <a:rPr lang="ru-RU" sz="1600" i="1" dirty="0" smtClean="0"/>
            </a:br>
            <a:r>
              <a:rPr lang="ru-RU" sz="1600" i="1" dirty="0" smtClean="0"/>
              <a:t>	Трава, примятая сапогом</a:t>
            </a:r>
            <a:br>
              <a:rPr lang="ru-RU" sz="1600" i="1" dirty="0" smtClean="0"/>
            </a:br>
            <a:r>
              <a:rPr lang="ru-RU" sz="1600" i="1" dirty="0" smtClean="0"/>
              <a:t>	Чертово колесо</a:t>
            </a:r>
            <a:br>
              <a:rPr lang="ru-RU" sz="1600" i="1" dirty="0" smtClean="0"/>
            </a:br>
            <a:r>
              <a:rPr lang="ru-RU" sz="1600" i="1" dirty="0" smtClean="0"/>
              <a:t>	Черты из жизни рабочего Пантелея Грымзина</a:t>
            </a:r>
            <a:br>
              <a:rPr lang="ru-RU" sz="1600" i="1" dirty="0" smtClean="0"/>
            </a:br>
            <a:r>
              <a:rPr lang="ru-RU" sz="1600" i="1" dirty="0" smtClean="0"/>
              <a:t>	Новая русская сказка</a:t>
            </a:r>
            <a:br>
              <a:rPr lang="ru-RU" sz="1600" i="1" dirty="0" smtClean="0"/>
            </a:br>
            <a:r>
              <a:rPr lang="ru-RU" sz="1600" i="1" dirty="0" smtClean="0"/>
              <a:t>	Короли у себя дома</a:t>
            </a:r>
            <a:br>
              <a:rPr lang="ru-RU" sz="1600" i="1" dirty="0" smtClean="0"/>
            </a:br>
            <a:r>
              <a:rPr lang="ru-RU" sz="1600" i="1" dirty="0" smtClean="0"/>
              <a:t>	Усадьба и городская квартира</a:t>
            </a:r>
            <a:br>
              <a:rPr lang="ru-RU" sz="1600" i="1" dirty="0" smtClean="0"/>
            </a:br>
            <a:r>
              <a:rPr lang="ru-RU" sz="1600" i="1" dirty="0" smtClean="0"/>
              <a:t>	Хлебушко</a:t>
            </a:r>
            <a:br>
              <a:rPr lang="ru-RU" sz="1600" i="1" dirty="0" smtClean="0"/>
            </a:br>
            <a:r>
              <a:rPr lang="ru-RU" sz="1600" i="1" dirty="0" smtClean="0"/>
              <a:t>	Эволюция русской книги</a:t>
            </a:r>
            <a:br>
              <a:rPr lang="ru-RU" sz="1600" i="1" dirty="0" smtClean="0"/>
            </a:br>
            <a:r>
              <a:rPr lang="ru-RU" sz="1600" i="1" dirty="0" smtClean="0"/>
              <a:t>	Русский в Европах</a:t>
            </a:r>
            <a:br>
              <a:rPr lang="ru-RU" sz="1600" i="1" dirty="0" smtClean="0"/>
            </a:br>
            <a:r>
              <a:rPr lang="ru-RU" sz="1600" i="1" dirty="0" smtClean="0"/>
              <a:t>	Осколки разбитого вдребезги</a:t>
            </a:r>
          </a:p>
          <a:p>
            <a:pPr algn="just"/>
            <a:r>
              <a:rPr lang="ru-RU" dirty="0" smtClean="0"/>
              <a:t>Автор приказывает подобно режиссеру вернуть все назад: из мертвых людей выходят пули и </a:t>
            </a:r>
            <a:r>
              <a:rPr lang="ru-RU" dirty="0" smtClean="0"/>
              <a:t>возвращаются </a:t>
            </a:r>
            <a:r>
              <a:rPr lang="ru-RU" dirty="0" smtClean="0"/>
              <a:t>в пистолеты, вспять идут поезда, Распутин уезжает в Тюмень, покидает Россию Ленин. Движение назад останавливается на 17 октября, когда все люди еще были счастливы.</a:t>
            </a:r>
            <a:endParaRPr lang="ru-RU" i="1" dirty="0" smtClean="0"/>
          </a:p>
          <a:p>
            <a:endParaRPr lang="ru-RU" sz="1600" i="1" dirty="0" smtClean="0"/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endParaRPr lang="ru-RU" dirty="0" smtClean="0"/>
          </a:p>
        </p:txBody>
      </p:sp>
      <p:pic>
        <p:nvPicPr>
          <p:cNvPr id="4" name="Obrázek 3" descr="A.Averchenko - Dyuzhina nozhey v spinu revolyutsii. Predisl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16216" y="1268760"/>
            <a:ext cx="1920214" cy="28803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517</TotalTime>
  <Words>722</Words>
  <Application>Microsoft Office PowerPoint</Application>
  <PresentationFormat>Předvádění na obrazovce (4:3)</PresentationFormat>
  <Paragraphs>57</Paragraphs>
  <Slides>12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Arkýř</vt:lpstr>
      <vt:lpstr>  Аркадий тимофеевич аверченко</vt:lpstr>
      <vt:lpstr>Биография</vt:lpstr>
      <vt:lpstr>Snímek 3</vt:lpstr>
      <vt:lpstr>Snímek 4</vt:lpstr>
      <vt:lpstr>Творчество</vt:lpstr>
      <vt:lpstr>Snímek 6</vt:lpstr>
      <vt:lpstr>Snímek 7</vt:lpstr>
      <vt:lpstr>Snímek 8</vt:lpstr>
      <vt:lpstr>«Дюжина ножей в спину революции»</vt:lpstr>
      <vt:lpstr>Snímek 10</vt:lpstr>
      <vt:lpstr>Snímek 11</vt:lpstr>
      <vt:lpstr>Источники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Аркадий аверченко</dc:title>
  <dc:creator>noriska</dc:creator>
  <cp:lastModifiedBy>noriska</cp:lastModifiedBy>
  <cp:revision>73</cp:revision>
  <dcterms:created xsi:type="dcterms:W3CDTF">2014-04-13T08:45:09Z</dcterms:created>
  <dcterms:modified xsi:type="dcterms:W3CDTF">2014-04-24T19:17:07Z</dcterms:modified>
</cp:coreProperties>
</file>