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6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4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B2BA72-663A-46DC-906B-1B53B22ECEDD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CD69BE-7260-4BD4-9A1D-D8891FC46D3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25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AAA1C1-B467-4E8E-8115-5EDD138AC081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D44893-CA2E-4395-BC02-540AEB2B25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2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B7DB08-EA1A-44FC-9FF6-2C69E8D72710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6BE5C2-282C-4288-80A3-8CDB0EE6B38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5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1B6B48-0D9D-4BE9-9907-ED4666073F1D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7EA7D1-8214-410B-95F1-669BD6963AA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42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84D6F3-60BC-4240-A249-C0CB4D717334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845B9C-5722-4F2C-8957-DBCFC48C7D2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45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987362-899B-43A9-8C83-DF6DB541F2EA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81B457-DED8-4FC9-BDC9-427DD122A87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31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A1EFEB-244A-457A-9392-99FB8D25B712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660D42-E81F-480A-A6F4-6D1DFF0784C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90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EC7573-7EB2-46F0-A5F1-719ADA5497BD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DBC3F6-3D72-45A8-AFAB-2121D751CA9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09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C7E965-B0F2-405E-B7A4-DD87D03F2B0D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6C0850-5918-4FEF-B643-04970D72E3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78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94BF1A-E782-4486-A480-A51C88F8CF3B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06D327-A781-4916-9244-AC7519E8C89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30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E8E8E9-7E97-47C6-AAC0-A4BA0ACD325F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1A62CC-3AAE-4E15-AD1A-6E2C76BDCB9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0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CB65C42D-8419-469E-921F-C820815D3D98}" type="datetime1">
              <a:rPr lang="cs-CZ"/>
              <a:pPr lvl="0"/>
              <a:t>3.4.2014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0F3EEA3B-C421-4D60-8068-C72C5D0DEE61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ultinfo.ru/literature/severyanin/" TargetMode="External"/><Relationship Id="rId2" Type="http://schemas.openxmlformats.org/officeDocument/2006/relationships/hyperlink" Target="http://rosablanco.narod.ru/i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usskiymir.ru/russkiymir/ru/news/grants/news0869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169" y="1591735"/>
            <a:ext cx="3862539" cy="526626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" y="0"/>
            <a:ext cx="5277445" cy="6858000"/>
          </a:xfrm>
          <a:prstGeom prst="rect">
            <a:avLst/>
          </a:prstGeom>
        </p:spPr>
      </p:pic>
      <p:sp>
        <p:nvSpPr>
          <p:cNvPr id="2" name="Nadpis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ru-RU"/>
              <a:t>Эгофутуризм</a:t>
            </a:r>
            <a:endParaRPr lang="cs-CZ"/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ru-RU" b="1" dirty="0"/>
              <a:t>Игорь Северянин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76256" y="587727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Kristýna Mašková</a:t>
            </a:r>
            <a:br>
              <a:rPr lang="cs-CZ" dirty="0" smtClean="0"/>
            </a:br>
            <a:r>
              <a:rPr lang="cs-CZ" dirty="0" smtClean="0"/>
              <a:t>365259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339" y="0"/>
            <a:ext cx="3860389" cy="19945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b="1"/>
              <a:t>И́горь Северя́нин</a:t>
            </a:r>
            <a:r>
              <a:rPr lang="ru-RU"/>
              <a:t> 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600"/>
              </a:spcBef>
            </a:pPr>
            <a:r>
              <a:rPr lang="ru-RU" sz="2400"/>
              <a:t>Книги и концерты Северянина, наряду с кинематографом и цыганским романсом, стали фактом массовой</a:t>
            </a:r>
            <a:r>
              <a:rPr lang="cs-CZ" sz="2400"/>
              <a:t>культуры начала века. </a:t>
            </a:r>
          </a:p>
          <a:p>
            <a:pPr lvl="0">
              <a:spcBef>
                <a:spcPts val="600"/>
              </a:spcBef>
            </a:pPr>
            <a:r>
              <a:rPr lang="ru-RU" sz="2400"/>
              <a:t> 27 февраля 1918 г. на вечере в Политехническом музее в Москве Северянин был провозглашен «королем поэтов». </a:t>
            </a:r>
            <a:endParaRPr lang="cs-CZ" sz="2400"/>
          </a:p>
          <a:p>
            <a:pPr lvl="0">
              <a:spcBef>
                <a:spcPts val="600"/>
              </a:spcBef>
            </a:pPr>
            <a:endParaRPr lang="cs-CZ" sz="240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82" y="3774972"/>
            <a:ext cx="3845673" cy="26977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b="1"/>
              <a:t>И́горь Северя́нин</a:t>
            </a:r>
            <a:r>
              <a:rPr lang="ru-RU"/>
              <a:t> 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600"/>
              </a:spcBef>
            </a:pPr>
            <a:r>
              <a:rPr lang="ru-RU" sz="2400" dirty="0"/>
              <a:t>Из тридцати восьми лет литературной деятельности Северянин почти двадцать четыре года прожил в Эстонии, где ещё до революции купил дачу в местечке </a:t>
            </a:r>
            <a:r>
              <a:rPr lang="cs-CZ" sz="2400" dirty="0" err="1"/>
              <a:t>Тойла</a:t>
            </a:r>
            <a:r>
              <a:rPr lang="cs-CZ" sz="2400" dirty="0"/>
              <a:t> и </a:t>
            </a:r>
            <a:r>
              <a:rPr lang="cs-CZ" sz="2400" dirty="0" err="1"/>
              <a:t>куда</a:t>
            </a:r>
            <a:r>
              <a:rPr lang="cs-CZ" sz="2400" dirty="0"/>
              <a:t> </a:t>
            </a:r>
            <a:r>
              <a:rPr lang="cs-CZ" sz="2400" dirty="0" err="1"/>
              <a:t>переехал</a:t>
            </a:r>
            <a:r>
              <a:rPr lang="cs-CZ" sz="2400" dirty="0"/>
              <a:t> в 1918 г. В 1921 г </a:t>
            </a:r>
            <a:r>
              <a:rPr lang="cs-CZ" sz="2400" dirty="0" err="1"/>
              <a:t>женился</a:t>
            </a:r>
            <a:r>
              <a:rPr lang="cs-CZ" sz="2400" dirty="0"/>
              <a:t> </a:t>
            </a:r>
            <a:r>
              <a:rPr lang="cs-CZ" sz="2400" dirty="0" err="1"/>
              <a:t>на</a:t>
            </a:r>
            <a:r>
              <a:rPr lang="cs-CZ" sz="2400" dirty="0"/>
              <a:t> </a:t>
            </a:r>
            <a:r>
              <a:rPr lang="cs-CZ" sz="2400" dirty="0" err="1"/>
              <a:t>эстонке</a:t>
            </a:r>
            <a:r>
              <a:rPr lang="cs-CZ" sz="2400" dirty="0"/>
              <a:t> </a:t>
            </a:r>
            <a:r>
              <a:rPr lang="cs-CZ" sz="2400" dirty="0" err="1"/>
              <a:t>Фелиссе</a:t>
            </a:r>
            <a:r>
              <a:rPr lang="cs-CZ" sz="2400" dirty="0"/>
              <a:t> </a:t>
            </a:r>
            <a:r>
              <a:rPr lang="cs-CZ" sz="2400" dirty="0" err="1"/>
              <a:t>Круут</a:t>
            </a:r>
            <a:r>
              <a:rPr lang="cs-CZ" sz="2400" dirty="0"/>
              <a:t> (</a:t>
            </a:r>
            <a:r>
              <a:rPr lang="cs-CZ" sz="2400" dirty="0" err="1"/>
              <a:t>единственный</a:t>
            </a:r>
            <a:r>
              <a:rPr lang="cs-CZ" sz="2400" dirty="0"/>
              <a:t> </a:t>
            </a:r>
            <a:r>
              <a:rPr lang="cs-CZ" sz="2400" dirty="0" err="1"/>
              <a:t>его</a:t>
            </a:r>
            <a:r>
              <a:rPr lang="cs-CZ" sz="2400" dirty="0"/>
              <a:t> </a:t>
            </a:r>
            <a:r>
              <a:rPr lang="cs-CZ" sz="2400" dirty="0" err="1"/>
              <a:t>зарегистрированный</a:t>
            </a:r>
            <a:r>
              <a:rPr lang="cs-CZ" sz="2400" dirty="0"/>
              <a:t> </a:t>
            </a:r>
            <a:r>
              <a:rPr lang="cs-CZ" sz="2400" dirty="0" err="1"/>
              <a:t>брак</a:t>
            </a:r>
            <a:r>
              <a:rPr lang="cs-CZ" sz="2400" dirty="0"/>
              <a:t>). </a:t>
            </a:r>
            <a:r>
              <a:rPr lang="cs-CZ" sz="2400" dirty="0" err="1"/>
              <a:t>Ездил</a:t>
            </a:r>
            <a:r>
              <a:rPr lang="cs-CZ" sz="2400" dirty="0"/>
              <a:t> в </a:t>
            </a:r>
            <a:r>
              <a:rPr lang="cs-CZ" sz="2400" dirty="0" err="1"/>
              <a:t>дальнейшем</a:t>
            </a:r>
            <a:r>
              <a:rPr lang="cs-CZ" sz="2400" dirty="0"/>
              <a:t> с </a:t>
            </a:r>
            <a:r>
              <a:rPr lang="cs-CZ" sz="2400" dirty="0" err="1"/>
              <a:t>выступлениями</a:t>
            </a:r>
            <a:r>
              <a:rPr lang="cs-CZ" sz="2400" dirty="0"/>
              <a:t> </a:t>
            </a:r>
            <a:r>
              <a:rPr lang="cs-CZ" sz="2400" dirty="0" err="1"/>
              <a:t>во</a:t>
            </a:r>
            <a:r>
              <a:rPr lang="cs-CZ" sz="2400" dirty="0"/>
              <a:t> </a:t>
            </a:r>
            <a:r>
              <a:rPr lang="cs-CZ" sz="2400" dirty="0" err="1"/>
              <a:t>Францию</a:t>
            </a:r>
            <a:r>
              <a:rPr lang="cs-CZ" sz="2400" dirty="0"/>
              <a:t> и в </a:t>
            </a:r>
            <a:r>
              <a:rPr lang="cs-CZ" sz="2400" dirty="0" err="1"/>
              <a:t>Югославию</a:t>
            </a:r>
            <a:r>
              <a:rPr lang="cs-CZ" sz="2400" dirty="0"/>
              <a:t>. </a:t>
            </a:r>
          </a:p>
          <a:p>
            <a:pPr lvl="0" algn="just">
              <a:spcBef>
                <a:spcPts val="600"/>
              </a:spcBef>
            </a:pPr>
            <a:r>
              <a:rPr lang="ru-RU" sz="2400" dirty="0"/>
              <a:t>За рубежом он издал семнадцать поэтических сборников, но они выходили малыми тиражами, пик славы поэта остался позади, в прошлой России.</a:t>
            </a:r>
            <a:endParaRPr lang="cs-CZ" sz="2400" dirty="0"/>
          </a:p>
          <a:p>
            <a:pPr lvl="0" algn="just">
              <a:spcBef>
                <a:spcPts val="600"/>
              </a:spcBef>
            </a:pPr>
            <a:r>
              <a:rPr lang="ru-RU" sz="2400" dirty="0"/>
              <a:t>Похоронен на Александро-Невском кладбище в Таллине</a:t>
            </a:r>
            <a:endParaRPr lang="cs-CZ" sz="2400" dirty="0"/>
          </a:p>
          <a:p>
            <a:pPr lvl="0" algn="just">
              <a:spcBef>
                <a:spcPts val="600"/>
              </a:spcBef>
            </a:pP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/>
              <a:t>Творчество поэта 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600"/>
              </a:spcBef>
            </a:pPr>
            <a:r>
              <a:rPr lang="cs-CZ" sz="2400" dirty="0"/>
              <a:t>B</a:t>
            </a:r>
            <a:r>
              <a:rPr lang="ru-RU" sz="2400" dirty="0"/>
              <a:t>ызывало самые полярные оценки</a:t>
            </a:r>
            <a:r>
              <a:rPr lang="cs-CZ" sz="2400" dirty="0"/>
              <a:t> </a:t>
            </a:r>
            <a:r>
              <a:rPr lang="ru-RU" sz="2400" dirty="0"/>
              <a:t>от абсолютного неприятия до восторженного поклонения.</a:t>
            </a:r>
            <a:endParaRPr lang="cs-CZ" sz="2400" dirty="0"/>
          </a:p>
          <a:p>
            <a:pPr lvl="0">
              <a:spcBef>
                <a:spcPts val="600"/>
              </a:spcBef>
            </a:pPr>
            <a:r>
              <a:rPr lang="ru-RU" sz="2400" dirty="0"/>
              <a:t>Его стихи</a:t>
            </a:r>
            <a:r>
              <a:rPr lang="cs-CZ" sz="2400" dirty="0"/>
              <a:t> </a:t>
            </a:r>
            <a:r>
              <a:rPr lang="ru-RU" sz="2400" dirty="0"/>
              <a:t>отличались безусловной напевностью, звучностью и легкостью. </a:t>
            </a:r>
            <a:endParaRPr lang="cs-CZ" sz="2400" dirty="0"/>
          </a:p>
          <a:p>
            <a:pPr lvl="0">
              <a:spcBef>
                <a:spcPts val="600"/>
              </a:spcBef>
            </a:pPr>
            <a:r>
              <a:rPr lang="ru-RU" sz="2400" dirty="0"/>
              <a:t>Северянин, бесспорно, виртуозно владел словом. Рифмы его были необычайно свежи, смелы и удивительно гармоничны: </a:t>
            </a:r>
            <a:r>
              <a:rPr lang="ru-RU" sz="1900" i="1" dirty="0"/>
              <a:t>«в вечернем воздухе — в нем нежных роз духи!», «по волнам озера — как жизнь без роз сера» и т. д.</a:t>
            </a:r>
            <a:endParaRPr lang="cs-CZ" sz="1900" i="1" dirty="0"/>
          </a:p>
          <a:p>
            <a:pPr lvl="0">
              <a:spcBef>
                <a:spcPts val="600"/>
              </a:spcBef>
            </a:pPr>
            <a:r>
              <a:rPr lang="cs-CZ" sz="2400" dirty="0"/>
              <a:t>O</a:t>
            </a:r>
            <a:r>
              <a:rPr lang="ru-RU" sz="2400" dirty="0"/>
              <a:t>тразил широко в своих стихах природу и жизнь Эстонии</a:t>
            </a:r>
            <a:endParaRPr lang="cs-CZ" sz="2400" dirty="0"/>
          </a:p>
          <a:p>
            <a:pPr lvl="0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/>
              <a:t>Творчество поэта 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95532" y="1340766"/>
            <a:ext cx="8291267" cy="4968547"/>
          </a:xfrm>
        </p:spPr>
        <p:txBody>
          <a:bodyPr/>
          <a:lstStyle/>
          <a:p>
            <a:pPr lvl="0" algn="just">
              <a:lnSpc>
                <a:spcPct val="80000"/>
              </a:lnSpc>
              <a:spcBef>
                <a:spcPts val="500"/>
              </a:spcBef>
            </a:pPr>
            <a:r>
              <a:rPr lang="ru-RU" sz="2000" dirty="0"/>
              <a:t> Северянин в своих стихах отдал дань техническим достижениям нового века, ориентировался на быстрые темпы жизни. Однако его урбанизм носил скорее внешний характер и имел салонный оттенок комфорта и элегантности:</a:t>
            </a:r>
            <a:endParaRPr lang="cs-CZ" sz="2000" dirty="0"/>
          </a:p>
          <a:p>
            <a:pPr lvl="0">
              <a:lnSpc>
                <a:spcPct val="80000"/>
              </a:lnSpc>
              <a:spcBef>
                <a:spcPts val="300"/>
              </a:spcBef>
            </a:pPr>
            <a:endParaRPr lang="cs-CZ" sz="11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b="1" dirty="0"/>
              <a:t>Увертюра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Ананасы в шампанском! Ананасы в шампанском!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Удивительно вкусно, искристо, остро!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Весь я в чем-то норвежском! Весь я в чем-то испанском!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Вдохновляюсь порывно! И берусь за перо!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Стрекот аэропланов! Бега автомобилей! 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Ветропросвист экспрессов! Крылолет буеров!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Кто-то здесь зацелован! Там кого-то побили!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Ананасы в шампанском – это пульс вечеров!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В группе девушек нервных, в остром обществе дамском,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Я трагедию жизни претворю в грезо-фарс...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Ананасы в шампанском! Ананасы в шампанском!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Из Москвы – в Нагасаки! Из Нью-Йорка – на Марс!</a:t>
            </a:r>
            <a:endParaRPr lang="cs-CZ" sz="1600" dirty="0"/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ru-RU" sz="1600" i="1" dirty="0"/>
              <a:t>	</a:t>
            </a:r>
            <a:endParaRPr lang="cs-CZ" sz="1600" dirty="0"/>
          </a:p>
          <a:p>
            <a:pPr lvl="0">
              <a:lnSpc>
                <a:spcPct val="80000"/>
              </a:lnSpc>
              <a:spcBef>
                <a:spcPts val="200"/>
              </a:spcBef>
            </a:pPr>
            <a:r>
              <a:rPr lang="ru-RU" sz="800" i="1" dirty="0"/>
              <a:t>	</a:t>
            </a:r>
            <a:endParaRPr lang="cs-CZ" sz="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/>
              <a:t>Творчество поэта 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95532" y="1340766"/>
            <a:ext cx="8291267" cy="4968547"/>
          </a:xfrm>
        </p:spPr>
        <p:txBody>
          <a:bodyPr/>
          <a:lstStyle/>
          <a:p>
            <a:pPr lvl="0" algn="just">
              <a:spcBef>
                <a:spcPts val="600"/>
              </a:spcBef>
            </a:pPr>
            <a:r>
              <a:rPr lang="ru-RU" sz="2400" dirty="0"/>
              <a:t>у Северянина встречается немало неологизмов, но они "осмысленны", изысканно доступны, и ими поэт никогда не злоупотребляет (ср.: ветропросвист, крылолет).</a:t>
            </a:r>
            <a:endParaRPr lang="cs-CZ" sz="2400" dirty="0"/>
          </a:p>
          <a:p>
            <a:pPr marL="0" lvl="0" indent="0">
              <a:spcBef>
                <a:spcPts val="500"/>
              </a:spcBef>
              <a:buNone/>
            </a:pPr>
            <a:endParaRPr lang="cs-CZ" sz="2000" b="1" dirty="0"/>
          </a:p>
          <a:p>
            <a:pPr marL="0" lvl="0" indent="0">
              <a:spcBef>
                <a:spcPts val="500"/>
              </a:spcBef>
              <a:buNone/>
            </a:pPr>
            <a:r>
              <a:rPr lang="ru-RU" sz="2000" b="1" dirty="0"/>
              <a:t>Кензель</a:t>
            </a:r>
            <a:r>
              <a:rPr lang="ru-RU" sz="2000" i="1" dirty="0"/>
              <a:t>	</a:t>
            </a:r>
            <a:endParaRPr lang="cs-CZ" sz="2000" i="1" dirty="0"/>
          </a:p>
          <a:p>
            <a:pPr marL="0" lvl="0" indent="0">
              <a:spcBef>
                <a:spcPts val="500"/>
              </a:spcBef>
              <a:buNone/>
            </a:pPr>
            <a:r>
              <a:rPr lang="cs-CZ" sz="2000" i="1" dirty="0"/>
              <a:t>	</a:t>
            </a:r>
            <a:r>
              <a:rPr lang="ru-RU" sz="2000" i="1" dirty="0"/>
              <a:t>В шумном платье муаровом, в шумном платье муаровом</a:t>
            </a:r>
            <a:br>
              <a:rPr lang="ru-RU" sz="2000" i="1" dirty="0"/>
            </a:br>
            <a:r>
              <a:rPr lang="ru-RU" sz="2000" i="1" dirty="0"/>
              <a:t>	По аллее олуненной Вы проходите морево...</a:t>
            </a:r>
            <a:br>
              <a:rPr lang="ru-RU" sz="2000" i="1" dirty="0"/>
            </a:br>
            <a:r>
              <a:rPr lang="ru-RU" sz="2000" i="1" dirty="0"/>
              <a:t>	Ваше платье изысканно, Ваша </a:t>
            </a:r>
            <a:r>
              <a:rPr lang="ru-RU" sz="2000" i="1" dirty="0" smtClean="0"/>
              <a:t>пальма </a:t>
            </a:r>
            <a:r>
              <a:rPr lang="ru-RU" sz="2000" i="1" dirty="0"/>
              <a:t>лазорева.</a:t>
            </a:r>
            <a:br>
              <a:rPr lang="ru-RU" sz="2000" i="1" dirty="0"/>
            </a:br>
            <a:r>
              <a:rPr lang="ru-RU" sz="2000" i="1" dirty="0"/>
              <a:t>	А дорожка песочная от листвы разузорена –</a:t>
            </a:r>
            <a:endParaRPr lang="cs-CZ" sz="2000" i="1" dirty="0"/>
          </a:p>
          <a:p>
            <a:pPr marL="0" lvl="0" indent="0">
              <a:spcBef>
                <a:spcPts val="500"/>
              </a:spcBef>
              <a:buNone/>
            </a:pPr>
            <a:endParaRPr lang="cs-CZ" sz="2000" i="1" dirty="0"/>
          </a:p>
          <a:p>
            <a:pPr marL="0" lvl="0" indent="0">
              <a:spcBef>
                <a:spcPts val="500"/>
              </a:spcBef>
              <a:buNone/>
            </a:pPr>
            <a:r>
              <a:rPr lang="cs-CZ" sz="2000" i="1" dirty="0"/>
              <a:t>	</a:t>
            </a:r>
            <a:r>
              <a:rPr lang="ru-RU" sz="2000" i="1" dirty="0"/>
              <a:t> Точно лапы паучные, точно мех ягуаровый.</a:t>
            </a:r>
            <a:br>
              <a:rPr lang="ru-RU" sz="2000" i="1" dirty="0"/>
            </a:br>
            <a:r>
              <a:rPr lang="ru-RU" sz="2000" i="1" dirty="0"/>
              <a:t>	Для утонченной женщины ночь всегда новобрачная...</a:t>
            </a:r>
            <a:br>
              <a:rPr lang="ru-RU" sz="2000" i="1" dirty="0"/>
            </a:br>
            <a:r>
              <a:rPr lang="ru-RU" sz="2000" i="1" dirty="0"/>
              <a:t>	Упоенье любовное Вам судьбой предназначено...</a:t>
            </a:r>
            <a:br>
              <a:rPr lang="ru-RU" sz="2000" i="1" dirty="0"/>
            </a:br>
            <a:r>
              <a:rPr lang="ru-RU" sz="2000" i="1" dirty="0"/>
              <a:t>	В шумном платье муаровом, в шумном платье муаровом –</a:t>
            </a:r>
            <a:endParaRPr lang="cs-CZ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/>
              <a:t>Творчество поэта 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95532" y="1340766"/>
            <a:ext cx="8291267" cy="4968547"/>
          </a:xfrm>
        </p:spPr>
        <p:txBody>
          <a:bodyPr/>
          <a:lstStyle/>
          <a:p>
            <a:pPr lvl="0" algn="just">
              <a:spcBef>
                <a:spcPts val="600"/>
              </a:spcBef>
            </a:pPr>
            <a:r>
              <a:rPr lang="ru-RU" sz="2400" dirty="0"/>
              <a:t>В стихах нельзя не видеть иронии, самоиронии умного поэта. Северянин сам называл свою славу "двусмысленной", сожалел, что в его стихах часто видели не то, что ему хотелось. В стихотворении "Двусмысленная слава" он писал:</a:t>
            </a:r>
            <a:endParaRPr lang="cs-CZ" sz="2400" dirty="0"/>
          </a:p>
          <a:p>
            <a:pPr marL="0" lvl="0" indent="0">
              <a:spcBef>
                <a:spcPts val="600"/>
              </a:spcBef>
              <a:buNone/>
            </a:pPr>
            <a:endParaRPr lang="cs-CZ" sz="2400" dirty="0"/>
          </a:p>
          <a:p>
            <a:pPr marL="0" lvl="0" indent="0">
              <a:spcBef>
                <a:spcPts val="500"/>
              </a:spcBef>
              <a:buNone/>
            </a:pPr>
            <a:r>
              <a:rPr lang="cs-CZ" sz="2000" i="1" dirty="0"/>
              <a:t>	</a:t>
            </a:r>
            <a:r>
              <a:rPr lang="ru-RU" sz="2000" i="1" dirty="0"/>
              <a:t>Во мне выискивали пошлость,	</a:t>
            </a:r>
            <a:r>
              <a:rPr lang="cs-CZ" sz="2000" i="1" dirty="0"/>
              <a:t/>
            </a:r>
            <a:br>
              <a:rPr lang="cs-CZ" sz="2000" i="1" dirty="0"/>
            </a:br>
            <a:r>
              <a:rPr lang="cs-CZ" sz="2000" i="1" dirty="0"/>
              <a:t>	</a:t>
            </a:r>
            <a:r>
              <a:rPr lang="ru-RU" sz="2000" i="1" dirty="0"/>
              <a:t>Из виду упустив одно:	</a:t>
            </a:r>
            <a:r>
              <a:rPr lang="cs-CZ" sz="2000" i="1" dirty="0"/>
              <a:t/>
            </a:r>
            <a:br>
              <a:rPr lang="cs-CZ" sz="2000" i="1" dirty="0"/>
            </a:br>
            <a:r>
              <a:rPr lang="cs-CZ" sz="2000" i="1" dirty="0"/>
              <a:t>	</a:t>
            </a:r>
            <a:r>
              <a:rPr lang="ru-RU" sz="2000" i="1" dirty="0"/>
              <a:t>Ведь кто живописует площадь,</a:t>
            </a:r>
            <a:endParaRPr lang="cs-CZ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Произведения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 numCol="2"/>
          <a:lstStyle/>
          <a:p>
            <a:r>
              <a:rPr lang="ru-RU" sz="1100" dirty="0"/>
              <a:t>«Зарницы мысли» (1908)</a:t>
            </a:r>
          </a:p>
          <a:p>
            <a:r>
              <a:rPr lang="ru-RU" sz="1100" dirty="0"/>
              <a:t>Сборник стихов И. Северянина, 1915 год, 9 по счету</a:t>
            </a:r>
          </a:p>
          <a:p>
            <a:r>
              <a:rPr lang="ru-RU" sz="1100" dirty="0"/>
              <a:t>«А сад весной благоухает!..» (с откликом И. А. Гриневской). СПБ., типография И. Флейтмана, Спб., Казанская, 45 (1909).</a:t>
            </a:r>
          </a:p>
          <a:p>
            <a:r>
              <a:rPr lang="ru-RU" sz="1100" dirty="0"/>
              <a:t>«Интуитивные краски» (1910)</a:t>
            </a:r>
          </a:p>
          <a:p>
            <a:r>
              <a:rPr lang="ru-RU" sz="1100" dirty="0"/>
              <a:t>«Весенний день» (1911)</a:t>
            </a:r>
          </a:p>
          <a:p>
            <a:r>
              <a:rPr lang="ru-RU" sz="1100" dirty="0"/>
              <a:t>«Качалка грёзэрки» (1912)</a:t>
            </a:r>
          </a:p>
          <a:p>
            <a:r>
              <a:rPr lang="ru-RU" sz="1100" dirty="0"/>
              <a:t>«Громокипящий кубок» (1913)</a:t>
            </a:r>
          </a:p>
          <a:p>
            <a:r>
              <a:rPr lang="ru-RU" sz="1100" dirty="0"/>
              <a:t>«С крестом сирени» (1913)</a:t>
            </a:r>
          </a:p>
          <a:p>
            <a:r>
              <a:rPr lang="ru-RU" sz="1100" dirty="0"/>
              <a:t>«Златолира» (1914)</a:t>
            </a:r>
          </a:p>
          <a:p>
            <a:r>
              <a:rPr lang="ru-RU" sz="1100" dirty="0"/>
              <a:t>«Ананасы в шампанском. Поэзы» (М.: Изд-во Наши дни, 1915. — 125 с.)</a:t>
            </a:r>
          </a:p>
          <a:p>
            <a:r>
              <a:rPr lang="ru-RU" sz="1100" dirty="0"/>
              <a:t>«Victoria regia» (1915)</a:t>
            </a:r>
          </a:p>
          <a:p>
            <a:r>
              <a:rPr lang="ru-RU" sz="1100" dirty="0"/>
              <a:t>«Поэзоантракт» (1915)</a:t>
            </a:r>
          </a:p>
          <a:p>
            <a:r>
              <a:rPr lang="ru-RU" sz="1100" dirty="0"/>
              <a:t>«Собрание поэз» (1916) (том 1, издание В. В. Пашуканиса, Москва, 1918)</a:t>
            </a:r>
          </a:p>
          <a:p>
            <a:r>
              <a:rPr lang="ru-RU" sz="1100" dirty="0"/>
              <a:t>«За струнной изгородью лиры» (1918)</a:t>
            </a:r>
          </a:p>
          <a:p>
            <a:r>
              <a:rPr lang="ru-RU" sz="1100" dirty="0"/>
              <a:t>«Поэзо-концерт» (1918)</a:t>
            </a:r>
          </a:p>
          <a:p>
            <a:r>
              <a:rPr lang="ru-RU" sz="1100" dirty="0"/>
              <a:t>«Собрание поэз» (1918)</a:t>
            </a:r>
          </a:p>
          <a:p>
            <a:r>
              <a:rPr lang="ru-RU" sz="1100" dirty="0"/>
              <a:t>«Creme de Violettes» (1919)</a:t>
            </a:r>
          </a:p>
          <a:p>
            <a:r>
              <a:rPr lang="ru-RU" sz="1100" dirty="0"/>
              <a:t>«Puhajogi» (1919)</a:t>
            </a:r>
          </a:p>
          <a:p>
            <a:r>
              <a:rPr lang="ru-RU" sz="1100" dirty="0"/>
              <a:t>«Вервэна» (1920)</a:t>
            </a:r>
          </a:p>
          <a:p>
            <a:r>
              <a:rPr lang="ru-RU" sz="1100" dirty="0"/>
              <a:t>«Менестрель» (1921)</a:t>
            </a:r>
          </a:p>
          <a:p>
            <a:r>
              <a:rPr lang="ru-RU" sz="1100" dirty="0"/>
              <a:t>«Миррэлия» (1922)</a:t>
            </a:r>
          </a:p>
          <a:p>
            <a:r>
              <a:rPr lang="ru-RU" sz="1100" dirty="0"/>
              <a:t>Роман в стихах «Падучая стремнина» (1922)</a:t>
            </a:r>
          </a:p>
          <a:p>
            <a:r>
              <a:rPr lang="ru-RU" sz="1100" dirty="0"/>
              <a:t>Комедия «Плимутрок» (1922)</a:t>
            </a:r>
          </a:p>
          <a:p>
            <a:r>
              <a:rPr lang="ru-RU" sz="1100" dirty="0"/>
              <a:t>«Фея Eiole» (1922)</a:t>
            </a:r>
          </a:p>
          <a:p>
            <a:r>
              <a:rPr lang="ru-RU" sz="1100" dirty="0"/>
              <a:t>«Соловей. Поэзы» (Берлин / Москва: Издание акц. о-ва Накануне, 1923. — 204 с.)</a:t>
            </a:r>
          </a:p>
          <a:p>
            <a:r>
              <a:rPr lang="ru-RU" sz="1100" dirty="0"/>
              <a:t>«Трагедия титана» (1923)</a:t>
            </a:r>
          </a:p>
          <a:p>
            <a:r>
              <a:rPr lang="ru-RU" sz="1100" dirty="0"/>
              <a:t>Автобиографический роман в стихах «Колокола собора чувств» (1925)</a:t>
            </a:r>
          </a:p>
          <a:p>
            <a:r>
              <a:rPr lang="ru-RU" sz="1100" dirty="0"/>
              <a:t>«Роса оранжевого часа» (1925)</a:t>
            </a:r>
          </a:p>
          <a:p>
            <a:r>
              <a:rPr lang="ru-RU" sz="1100" dirty="0"/>
              <a:t>Роман в стихах «Рояль Леандра» (1925)</a:t>
            </a:r>
          </a:p>
          <a:p>
            <a:r>
              <a:rPr lang="ru-RU" sz="1100" dirty="0"/>
              <a:t>Стихотворение " Так возникают стихи " (1928)</a:t>
            </a:r>
          </a:p>
          <a:p>
            <a:r>
              <a:rPr lang="ru-RU" sz="1100" dirty="0"/>
              <a:t>Классические розы. Белград, 1931.</a:t>
            </a:r>
          </a:p>
          <a:p>
            <a:r>
              <a:rPr lang="ru-RU" sz="1100" dirty="0"/>
              <a:t>«Адриатика» (1932)</a:t>
            </a:r>
          </a:p>
          <a:p>
            <a:r>
              <a:rPr lang="ru-RU" sz="1100" dirty="0"/>
              <a:t>«Медальоны» Белград, 1934</a:t>
            </a:r>
          </a:p>
        </p:txBody>
      </p:sp>
    </p:spTree>
    <p:extLst>
      <p:ext uri="{BB962C8B-B14F-4D97-AF65-F5344CB8AC3E}">
        <p14:creationId xmlns:p14="http://schemas.microsoft.com/office/powerpoint/2010/main" val="41689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Литературные 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http://slova.org.ru/n/egofuturizm/</a:t>
            </a:r>
          </a:p>
          <a:p>
            <a:r>
              <a:rPr lang="cs-CZ" sz="2400" dirty="0" smtClean="0">
                <a:hlinkClick r:id="rId2"/>
              </a:rPr>
              <a:t>http://rosablanco.narod.ru/is.htm</a:t>
            </a:r>
            <a:endParaRPr lang="cs-CZ" sz="2400" dirty="0" smtClean="0"/>
          </a:p>
          <a:p>
            <a:r>
              <a:rPr lang="cs-CZ" sz="2400" dirty="0" smtClean="0"/>
              <a:t>http://www.poet-severyanin.ru/news/emigrant-bez-emigrazii.html</a:t>
            </a:r>
          </a:p>
          <a:p>
            <a:r>
              <a:rPr lang="cs-CZ" sz="2400" dirty="0" smtClean="0">
                <a:hlinkClick r:id="rId3"/>
              </a:rPr>
              <a:t>http://cultinfo.ru/literature/severyanin/</a:t>
            </a:r>
            <a:endParaRPr lang="cs-CZ" sz="2400" dirty="0" smtClean="0"/>
          </a:p>
          <a:p>
            <a:r>
              <a:rPr lang="cs-CZ" sz="2400" dirty="0" smtClean="0">
                <a:hlinkClick r:id="rId4"/>
              </a:rPr>
              <a:t>http://www.russkiymir.ru/russkiymir/ru/news/grants/news0869.html</a:t>
            </a:r>
            <a:endParaRPr lang="cs-CZ" sz="2400" dirty="0" smtClean="0"/>
          </a:p>
          <a:p>
            <a:r>
              <a:rPr lang="cs-CZ" sz="2400" dirty="0" smtClean="0"/>
              <a:t>http://www.liveinternet.ru/users/4373400/post276475221/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393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579"/>
            <a:ext cx="2987824" cy="4286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Спасибо за внимание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552579"/>
            <a:ext cx="3168352" cy="42869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Zástupný symbol pro obsah 11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579192"/>
            <a:ext cx="279400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6479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67541" y="476667"/>
            <a:ext cx="8229600" cy="1143000"/>
          </a:xfrm>
        </p:spPr>
        <p:txBody>
          <a:bodyPr/>
          <a:lstStyle/>
          <a:p>
            <a:pPr lvl="0"/>
            <a:r>
              <a:rPr lang="ru-RU" sz="4000"/>
              <a:t>Эгофутуризм</a:t>
            </a:r>
            <a:r>
              <a:rPr lang="cs-CZ" sz="4000"/>
              <a:t/>
            </a:r>
            <a:br>
              <a:rPr lang="cs-CZ" sz="4000"/>
            </a:br>
            <a:r>
              <a:rPr lang="ru-RU" sz="4000"/>
              <a:t> </a:t>
            </a:r>
            <a:r>
              <a:rPr lang="ru-RU" sz="2400"/>
              <a:t>(с 1911 до начала 1914 г.)</a:t>
            </a:r>
            <a:r>
              <a:rPr lang="cs-CZ" sz="2400"/>
              <a:t/>
            </a:r>
            <a:br>
              <a:rPr lang="cs-CZ" sz="2400"/>
            </a:br>
            <a:endParaRPr lang="cs-CZ" sz="2400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90000"/>
              </a:lnSpc>
            </a:pPr>
            <a:r>
              <a:rPr lang="ru-RU" dirty="0"/>
              <a:t>русское литературное течение 1910-х гг., развившееся в рамках футуризма</a:t>
            </a:r>
            <a:endParaRPr lang="cs-CZ" dirty="0"/>
          </a:p>
          <a:p>
            <a:pPr lvl="0" algn="just">
              <a:lnSpc>
                <a:spcPct val="90000"/>
              </a:lnSpc>
            </a:pPr>
            <a:r>
              <a:rPr lang="ru-RU" dirty="0"/>
              <a:t>был другой разновидностью русского футуризма,</a:t>
            </a:r>
            <a:r>
              <a:rPr lang="ru-RU" b="1" dirty="0"/>
              <a:t> </a:t>
            </a:r>
            <a:r>
              <a:rPr lang="ru-RU" dirty="0"/>
              <a:t> но имел с ним очень мало общего</a:t>
            </a:r>
            <a:endParaRPr lang="cs-CZ" dirty="0"/>
          </a:p>
          <a:p>
            <a:pPr lvl="0">
              <a:lnSpc>
                <a:spcPct val="90000"/>
              </a:lnSpc>
            </a:pPr>
            <a:r>
              <a:rPr lang="ru-RU" dirty="0"/>
              <a:t>История эгофутуризма как организованного направления была слишком </a:t>
            </a:r>
            <a:r>
              <a:rPr lang="ru-RU" dirty="0" smtClean="0"/>
              <a:t>коротка</a:t>
            </a:r>
            <a:r>
              <a:rPr lang="cs-CZ" dirty="0" smtClean="0"/>
              <a:t>.</a:t>
            </a:r>
            <a:r>
              <a:rPr lang="ru-RU" dirty="0" smtClean="0"/>
              <a:t> </a:t>
            </a:r>
            <a:endParaRPr lang="cs-CZ" dirty="0" smtClean="0"/>
          </a:p>
          <a:p>
            <a:pPr lvl="0">
              <a:lnSpc>
                <a:spcPct val="90000"/>
              </a:lnSpc>
            </a:pPr>
            <a:r>
              <a:rPr lang="ru-RU" dirty="0" smtClean="0"/>
              <a:t>Эгофутуризм </a:t>
            </a:r>
            <a:r>
              <a:rPr lang="ru-RU" dirty="0"/>
              <a:t>был явлением кратковременным и неровным</a:t>
            </a:r>
            <a:endParaRPr lang="cs-CZ" dirty="0"/>
          </a:p>
          <a:p>
            <a:pPr lvl="0" algn="just">
              <a:lnSpc>
                <a:spcPct val="90000"/>
              </a:lnSpc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/>
              <a:t>Эгофутуризм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600"/>
              </a:spcBef>
            </a:pPr>
            <a:r>
              <a:rPr lang="ru-RU" sz="2400" dirty="0"/>
              <a:t>эгофутуризм был индивидуальным изобретением поэта Игоря Северянина.</a:t>
            </a:r>
            <a:endParaRPr lang="cs-CZ" sz="2400" dirty="0"/>
          </a:p>
          <a:p>
            <a:pPr lvl="0" algn="just">
              <a:spcBef>
                <a:spcPts val="600"/>
              </a:spcBef>
            </a:pPr>
            <a:r>
              <a:rPr lang="ru-RU" sz="2400" dirty="0"/>
              <a:t>Северянин в литературу входил трудно</a:t>
            </a:r>
            <a:r>
              <a:rPr lang="cs-CZ" sz="2400" dirty="0"/>
              <a:t>.</a:t>
            </a:r>
            <a:r>
              <a:rPr lang="ru-RU" sz="2400" dirty="0"/>
              <a:t> Успех пришел с неожиданной стороны. В 1910 г. Лев Толстой с возмущением высказался о ничтожестве современной поэзии, приведя в качестве примера несколько строк из книжки Северянина «Интуитивные</a:t>
            </a:r>
            <a:r>
              <a:rPr lang="cs-CZ" sz="2400" dirty="0" err="1"/>
              <a:t>краски</a:t>
            </a:r>
            <a:r>
              <a:rPr lang="cs-CZ" sz="2400" dirty="0"/>
              <a:t>»</a:t>
            </a:r>
          </a:p>
          <a:p>
            <a:pPr lvl="0" algn="just">
              <a:spcBef>
                <a:spcPts val="600"/>
              </a:spcBef>
            </a:pPr>
            <a:r>
              <a:rPr lang="ru-RU" sz="2400" dirty="0"/>
              <a:t>вокруг Игоря Северянина сложился кружок петербургских поэтов, в 1911 г. принявший название «Ego», и в том же году И. Северянин самостоятельно издал и разослал по конторам газет небольшую брошюру под названием «Пролог</a:t>
            </a: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/>
              <a:t>Эгофутуризм</a:t>
            </a:r>
            <a:endParaRPr lang="cs-CZ" dirty="0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363272" cy="4525959"/>
          </a:xfrm>
        </p:spPr>
        <p:txBody>
          <a:bodyPr/>
          <a:lstStyle/>
          <a:p>
            <a:pPr lvl="0" algn="just">
              <a:lnSpc>
                <a:spcPct val="90000"/>
              </a:lnSpc>
            </a:pPr>
            <a:r>
              <a:rPr lang="ru-RU" dirty="0"/>
              <a:t>Северянин не имел конкретной творческой программы либо не желал ее </a:t>
            </a:r>
            <a:r>
              <a:rPr lang="ru-RU" dirty="0" smtClean="0"/>
              <a:t>обнародовать</a:t>
            </a:r>
            <a:r>
              <a:rPr lang="cs-CZ" dirty="0" smtClean="0"/>
              <a:t>.</a:t>
            </a:r>
            <a:r>
              <a:rPr lang="ru-RU" dirty="0" smtClean="0"/>
              <a:t> </a:t>
            </a:r>
            <a:r>
              <a:rPr lang="ru-RU" dirty="0"/>
              <a:t>То есть неизбежный распад группы был предрешен самим фактом ее создания</a:t>
            </a:r>
            <a:endParaRPr lang="cs-CZ" dirty="0"/>
          </a:p>
          <a:p>
            <a:pPr lvl="0" algn="just">
              <a:lnSpc>
                <a:spcPct val="90000"/>
              </a:lnSpc>
            </a:pPr>
            <a:r>
              <a:rPr lang="ru-RU" dirty="0"/>
              <a:t>B группу вошли поэты Константин Олимпов, Георгий Иванов, Стефан Петров (Грааль-Арельский), Павел Кокорин, Павел Широков, Иван Лукаш и другие</a:t>
            </a:r>
            <a:endParaRPr lang="cs-CZ" dirty="0"/>
          </a:p>
          <a:p>
            <a:pPr lvl="0" algn="just">
              <a:lnSpc>
                <a:spcPct val="90000"/>
              </a:lnSpc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/>
              <a:t>Эгофутуризм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ru-RU" sz="3000"/>
              <a:t>Лозунгами ево эгофутуризма были: </a:t>
            </a:r>
            <a:endParaRPr lang="cs-CZ" sz="3000"/>
          </a:p>
          <a:p>
            <a:pPr marL="1371600" lvl="2" indent="-457200">
              <a:lnSpc>
                <a:spcPct val="90000"/>
              </a:lnSpc>
              <a:spcBef>
                <a:spcPts val="500"/>
              </a:spcBef>
              <a:buFont typeface="Calibri"/>
              <a:buAutoNum type="arabicPeriod"/>
            </a:pPr>
            <a:r>
              <a:rPr lang="ru-RU" sz="2000"/>
              <a:t>Душа — единственная истина.</a:t>
            </a:r>
            <a:endParaRPr lang="cs-CZ" sz="2000"/>
          </a:p>
          <a:p>
            <a:pPr marL="1371600" lvl="2" indent="-457200">
              <a:lnSpc>
                <a:spcPct val="90000"/>
              </a:lnSpc>
              <a:spcBef>
                <a:spcPts val="500"/>
              </a:spcBef>
              <a:buFont typeface="Calibri"/>
              <a:buAutoNum type="arabicPeriod"/>
            </a:pPr>
            <a:r>
              <a:rPr lang="ru-RU" sz="2000"/>
              <a:t>Самоутверждение личности. </a:t>
            </a:r>
            <a:endParaRPr lang="cs-CZ" sz="2000"/>
          </a:p>
          <a:p>
            <a:pPr marL="1371600" lvl="2" indent="-457200">
              <a:lnSpc>
                <a:spcPct val="90000"/>
              </a:lnSpc>
              <a:spcBef>
                <a:spcPts val="500"/>
              </a:spcBef>
              <a:buFont typeface="Calibri"/>
              <a:buAutoNum type="arabicPeriod"/>
            </a:pPr>
            <a:r>
              <a:rPr lang="ru-RU" sz="2000"/>
              <a:t>Поиски нового без отвергания старого. </a:t>
            </a:r>
            <a:endParaRPr lang="cs-CZ" sz="2000"/>
          </a:p>
          <a:p>
            <a:pPr marL="1371600" lvl="2" indent="-457200">
              <a:lnSpc>
                <a:spcPct val="90000"/>
              </a:lnSpc>
              <a:spcBef>
                <a:spcPts val="500"/>
              </a:spcBef>
              <a:buFont typeface="Calibri"/>
              <a:buAutoNum type="arabicPeriod"/>
            </a:pPr>
            <a:r>
              <a:rPr lang="ru-RU" sz="2000"/>
              <a:t>Осмысленные неологизмы. </a:t>
            </a:r>
            <a:endParaRPr lang="cs-CZ" sz="2000"/>
          </a:p>
          <a:p>
            <a:pPr marL="1371600" lvl="2" indent="-457200">
              <a:lnSpc>
                <a:spcPct val="90000"/>
              </a:lnSpc>
              <a:spcBef>
                <a:spcPts val="500"/>
              </a:spcBef>
              <a:buFont typeface="Calibri"/>
              <a:buAutoNum type="arabicPeriod"/>
            </a:pPr>
            <a:r>
              <a:rPr lang="ru-RU" sz="2000"/>
              <a:t>Смелые образы, эпитеты, ассонансы и диссонансы. </a:t>
            </a:r>
            <a:endParaRPr lang="cs-CZ" sz="2000"/>
          </a:p>
          <a:p>
            <a:pPr marL="1371600" lvl="2" indent="-457200">
              <a:lnSpc>
                <a:spcPct val="90000"/>
              </a:lnSpc>
              <a:spcBef>
                <a:spcPts val="500"/>
              </a:spcBef>
              <a:buFont typeface="Calibri"/>
              <a:buAutoNum type="arabicPeriod"/>
            </a:pPr>
            <a:r>
              <a:rPr lang="ru-RU" sz="2000"/>
              <a:t>Борьба со „стереотипами“ и „заставками“. </a:t>
            </a:r>
            <a:endParaRPr lang="cs-CZ" sz="2000"/>
          </a:p>
          <a:p>
            <a:pPr marL="1371600" lvl="2" indent="-457200">
              <a:lnSpc>
                <a:spcPct val="90000"/>
              </a:lnSpc>
              <a:spcBef>
                <a:spcPts val="500"/>
              </a:spcBef>
              <a:buFont typeface="Calibri"/>
              <a:buAutoNum type="arabicPeriod"/>
            </a:pPr>
            <a:r>
              <a:rPr lang="ru-RU" sz="2000"/>
              <a:t>Разнообразие метров».</a:t>
            </a:r>
            <a:endParaRPr lang="cs-CZ" sz="2000"/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ru-RU" sz="3000"/>
              <a:t>Северянин остался единственным из эгофутуристов, вошедшим в историю русской поэзии. </a:t>
            </a:r>
            <a:endParaRPr lang="cs-CZ" sz="3000"/>
          </a:p>
          <a:p>
            <a:pPr lvl="0">
              <a:lnSpc>
                <a:spcPct val="90000"/>
              </a:lnSpc>
              <a:spcBef>
                <a:spcPts val="700"/>
              </a:spcBef>
            </a:pPr>
            <a:endParaRPr lang="cs-CZ" sz="3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852" y="3632698"/>
            <a:ext cx="2139380" cy="3225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b="1"/>
              <a:t>И́горь Северя́нин</a:t>
            </a:r>
            <a:r>
              <a:rPr lang="ru-RU"/>
              <a:t> </a:t>
            </a:r>
            <a:r>
              <a:rPr lang="cs-CZ"/>
              <a:t/>
            </a:r>
            <a:br>
              <a:rPr lang="cs-CZ"/>
            </a:br>
            <a:r>
              <a:rPr lang="ru-RU" sz="2000" i="1"/>
              <a:t>(настоящее имя — </a:t>
            </a:r>
            <a:r>
              <a:rPr lang="ru-RU" sz="2000" b="1" i="1"/>
              <a:t>И́горь Васи́льевич Лотарёв</a:t>
            </a:r>
            <a:r>
              <a:rPr lang="ru-RU" sz="2000" i="1"/>
              <a:t>)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67541" y="1556793"/>
            <a:ext cx="8208916" cy="4525959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ru-RU" sz="2400" dirty="0"/>
              <a:t>4 мая 1887, Санкт-Петербург — 20 декабря 1941, Таллин) </a:t>
            </a:r>
            <a:endParaRPr lang="cs-CZ" sz="2400" dirty="0"/>
          </a:p>
          <a:p>
            <a:pPr lvl="0">
              <a:spcBef>
                <a:spcPts val="600"/>
              </a:spcBef>
            </a:pPr>
            <a:r>
              <a:rPr lang="ru-RU" sz="2400" dirty="0"/>
              <a:t>русский поэт «Серебряного века».</a:t>
            </a:r>
            <a:endParaRPr lang="cs-CZ" sz="2400" dirty="0"/>
          </a:p>
          <a:p>
            <a:pPr lvl="0">
              <a:spcBef>
                <a:spcPts val="600"/>
              </a:spcBef>
            </a:pPr>
            <a:r>
              <a:rPr lang="ru-RU" sz="2400" dirty="0"/>
              <a:t>Родился  в семье</a:t>
            </a:r>
            <a:r>
              <a:rPr lang="cs-CZ" sz="2400" dirty="0"/>
              <a:t> </a:t>
            </a:r>
            <a:r>
              <a:rPr lang="ru-RU" sz="2400" dirty="0"/>
              <a:t>военного инженера </a:t>
            </a:r>
            <a:r>
              <a:rPr lang="ru-RU" sz="2400" dirty="0" smtClean="0"/>
              <a:t>Василия </a:t>
            </a:r>
            <a:r>
              <a:rPr lang="ru-RU" sz="2400" dirty="0"/>
              <a:t>Петровича Лотарёва</a:t>
            </a:r>
            <a:r>
              <a:rPr lang="cs-CZ" sz="2400" dirty="0"/>
              <a:t>. </a:t>
            </a:r>
            <a:r>
              <a:rPr lang="ru-RU" sz="2400" dirty="0" smtClean="0"/>
              <a:t>После разрыва </a:t>
            </a:r>
            <a:r>
              <a:rPr lang="ru-RU" sz="2400" dirty="0"/>
              <a:t>родителей жил у тётки и дяди в их имении Владимировке в Новгородской губернии </a:t>
            </a:r>
            <a:endParaRPr lang="cs-CZ" sz="2400" dirty="0"/>
          </a:p>
          <a:p>
            <a:pPr lvl="0"/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571" y="3644625"/>
            <a:ext cx="2571429" cy="3225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4625"/>
            <a:ext cx="2539652" cy="3196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632698"/>
            <a:ext cx="2109092" cy="3235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b="1"/>
              <a:t>И́горь Северя́нин</a:t>
            </a:r>
            <a:r>
              <a:rPr lang="ru-RU"/>
              <a:t> 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  <a:spcBef>
                <a:spcPts val="600"/>
              </a:spcBef>
            </a:pPr>
            <a:r>
              <a:rPr lang="ru-RU" sz="2500" dirty="0"/>
              <a:t>Закончив четыре класса Череповецкого реального училища, в 1904 году уехал с отцом на Дальний Восток. Затем вернулся назад в Петербург, к матери.</a:t>
            </a:r>
            <a:endParaRPr lang="cs-CZ" sz="2500" dirty="0"/>
          </a:p>
          <a:p>
            <a:pPr lvl="0" algn="just">
              <a:lnSpc>
                <a:spcPct val="80000"/>
              </a:lnSpc>
              <a:spcBef>
                <a:spcPts val="600"/>
              </a:spcBef>
            </a:pPr>
            <a:r>
              <a:rPr lang="ru-RU" sz="2500" dirty="0"/>
              <a:t>Первые публикации появились в 1904 году , в дальнейшем на протяжении девяти лет Северянин издавал тонкие брошюры со стихами, приносившие долгое время лишь скандальную известность (например, растиражированный возмущённый отзыв Льва Толстого на одно из его стихотворений в начале 1910 года). </a:t>
            </a:r>
            <a:endParaRPr lang="cs-CZ" sz="2500" dirty="0"/>
          </a:p>
          <a:p>
            <a:pPr lvl="0" algn="just">
              <a:lnSpc>
                <a:spcPct val="80000"/>
              </a:lnSpc>
              <a:spcBef>
                <a:spcPts val="600"/>
              </a:spcBef>
            </a:pPr>
            <a:r>
              <a:rPr lang="ru-RU" sz="2500" dirty="0"/>
              <a:t>Из поэтов старшего поколения поначалу обратил внимание на молодого Северянина лишь Константин Фофанов.</a:t>
            </a:r>
            <a:endParaRPr lang="cs-CZ" sz="2500" dirty="0"/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b="1"/>
              <a:t>И́горь Северя́нин</a:t>
            </a:r>
            <a:r>
              <a:rPr lang="ru-RU"/>
              <a:t> 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600"/>
              </a:spcBef>
            </a:pPr>
            <a:r>
              <a:rPr lang="ru-RU" sz="2400" b="1" u="sng" dirty="0"/>
              <a:t>Успех </a:t>
            </a:r>
            <a:r>
              <a:rPr lang="ru-RU" sz="2400" dirty="0"/>
              <a:t>пришёл к поэту после выхода сборника «Громокипящий кубок</a:t>
            </a:r>
            <a:r>
              <a:rPr lang="ru-RU" sz="2400" dirty="0" smtClean="0"/>
              <a:t>». В </a:t>
            </a:r>
            <a:r>
              <a:rPr lang="ru-RU" sz="2400" dirty="0"/>
              <a:t>течение 1913—</a:t>
            </a:r>
            <a:r>
              <a:rPr lang="cs-CZ" sz="2400" dirty="0"/>
              <a:t>1914 </a:t>
            </a:r>
            <a:r>
              <a:rPr lang="cs-CZ" sz="2400" dirty="0" err="1"/>
              <a:t>гг</a:t>
            </a:r>
            <a:r>
              <a:rPr lang="cs-CZ" sz="2400" dirty="0"/>
              <a:t>. </a:t>
            </a:r>
            <a:r>
              <a:rPr lang="ru-RU" sz="2400" dirty="0"/>
              <a:t>Сборник его стихов </a:t>
            </a:r>
            <a:r>
              <a:rPr lang="cs-CZ" sz="2400" dirty="0"/>
              <a:t>«</a:t>
            </a:r>
            <a:r>
              <a:rPr lang="cs-CZ" sz="2400" dirty="0" err="1"/>
              <a:t>Громокипящий</a:t>
            </a:r>
            <a:r>
              <a:rPr lang="cs-CZ" sz="2400" dirty="0"/>
              <a:t> </a:t>
            </a:r>
            <a:r>
              <a:rPr lang="cs-CZ" sz="2400" dirty="0" err="1"/>
              <a:t>кубок</a:t>
            </a:r>
            <a:r>
              <a:rPr lang="cs-CZ" sz="2400" dirty="0"/>
              <a:t>», </a:t>
            </a:r>
            <a:r>
              <a:rPr lang="cs-CZ" sz="2400" dirty="0" err="1"/>
              <a:t>который</a:t>
            </a:r>
            <a:r>
              <a:rPr lang="cs-CZ" sz="2400" dirty="0"/>
              <a:t> </a:t>
            </a:r>
            <a:r>
              <a:rPr lang="cs-CZ" sz="2400" dirty="0" err="1"/>
              <a:t>сопроводил</a:t>
            </a:r>
            <a:r>
              <a:rPr lang="cs-CZ" sz="2400" dirty="0"/>
              <a:t> </a:t>
            </a:r>
            <a:r>
              <a:rPr lang="cs-CZ" sz="2400" dirty="0" err="1"/>
              <a:t>восторженным</a:t>
            </a:r>
            <a:r>
              <a:rPr lang="cs-CZ" sz="2400" dirty="0"/>
              <a:t> </a:t>
            </a:r>
            <a:r>
              <a:rPr lang="cs-CZ" sz="2400" dirty="0" err="1"/>
              <a:t>предисловием</a:t>
            </a:r>
            <a:r>
              <a:rPr lang="cs-CZ" sz="2400" dirty="0"/>
              <a:t> </a:t>
            </a:r>
            <a:r>
              <a:rPr lang="ru-RU" sz="2400" dirty="0"/>
              <a:t>Федор Сологуб, завоевал небывалое признание читателей и выдержал с 1913 по 1915 год девять изданий!</a:t>
            </a:r>
            <a:endParaRPr lang="cs-CZ" sz="2400" dirty="0"/>
          </a:p>
          <a:p>
            <a:pPr marL="0" lvl="0" indent="0">
              <a:buNone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96" y="4221088"/>
            <a:ext cx="3017488" cy="1803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b="1" dirty="0"/>
              <a:t>И́горь Северя́нин</a:t>
            </a:r>
            <a:r>
              <a:rPr lang="ru-RU" dirty="0"/>
              <a:t> </a:t>
            </a:r>
            <a:endParaRPr lang="cs-CZ" dirty="0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600"/>
              </a:spcBef>
            </a:pPr>
            <a:r>
              <a:rPr lang="ru-RU" sz="2400" dirty="0"/>
              <a:t>Северянин выступал со многими вечерами («поэзоконцертами»). Его «поэзоконцерты»,  принесли Северянину Особый успех, с которыми он объездил чуть ли не всю </a:t>
            </a:r>
            <a:r>
              <a:rPr lang="ru-RU" sz="2400" dirty="0" smtClean="0"/>
              <a:t>Россию</a:t>
            </a:r>
            <a:r>
              <a:rPr lang="cs-CZ" sz="2400" dirty="0" smtClean="0"/>
              <a:t>.</a:t>
            </a:r>
            <a:r>
              <a:rPr lang="cs-CZ" sz="2400" dirty="0"/>
              <a:t> </a:t>
            </a:r>
            <a:r>
              <a:rPr lang="ru-RU" sz="2400" dirty="0"/>
              <a:t>Его «</a:t>
            </a:r>
            <a:r>
              <a:rPr lang="ru-RU" sz="2400" dirty="0" smtClean="0"/>
              <a:t>поэзоконцерты» получили огромную </a:t>
            </a:r>
            <a:r>
              <a:rPr lang="ru-RU" sz="2400" dirty="0"/>
              <a:t>популярность у публики и сочувственные отзывы критиков разной ориентации, в том числе критиков, скептически относившихся к футуризму. А после эмиграции выступал в Европе.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627784" y="5157191"/>
            <a:ext cx="60486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i="1" dirty="0">
                <a:latin typeface="Mistral" panose="03090702030407020403" pitchFamily="66" charset="0"/>
              </a:rPr>
              <a:t> </a:t>
            </a:r>
            <a:r>
              <a:rPr lang="cs-CZ" sz="4000" b="1" i="1" dirty="0" smtClean="0">
                <a:latin typeface="Mistral" panose="03090702030407020403" pitchFamily="66" charset="0"/>
              </a:rPr>
              <a:t>«</a:t>
            </a:r>
            <a:r>
              <a:rPr lang="cs-CZ" sz="4000" b="1" i="1" dirty="0" err="1" smtClean="0">
                <a:latin typeface="Mistral" panose="03090702030407020403" pitchFamily="66" charset="0"/>
              </a:rPr>
              <a:t>Прежде</a:t>
            </a:r>
            <a:r>
              <a:rPr lang="cs-CZ" sz="4000" b="1" i="1" dirty="0" smtClean="0">
                <a:latin typeface="Mistral" panose="03090702030407020403" pitchFamily="66" charset="0"/>
              </a:rPr>
              <a:t> </a:t>
            </a:r>
            <a:r>
              <a:rPr lang="cs-CZ" sz="4000" b="1" i="1" dirty="0" err="1">
                <a:latin typeface="Mistral" panose="03090702030407020403" pitchFamily="66" charset="0"/>
              </a:rPr>
              <a:t>всего</a:t>
            </a:r>
            <a:r>
              <a:rPr lang="cs-CZ" sz="4000" b="1" i="1" dirty="0">
                <a:latin typeface="Mistral" panose="03090702030407020403" pitchFamily="66" charset="0"/>
              </a:rPr>
              <a:t> я </a:t>
            </a:r>
            <a:r>
              <a:rPr lang="cs-CZ" sz="4000" b="1" i="1" dirty="0" err="1">
                <a:latin typeface="Mistral" panose="03090702030407020403" pitchFamily="66" charset="0"/>
              </a:rPr>
              <a:t>не</a:t>
            </a:r>
            <a:r>
              <a:rPr lang="cs-CZ" sz="4000" b="1" i="1" dirty="0">
                <a:latin typeface="Mistral" panose="03090702030407020403" pitchFamily="66" charset="0"/>
              </a:rPr>
              <a:t> </a:t>
            </a:r>
            <a:r>
              <a:rPr lang="cs-CZ" sz="4000" b="1" i="1" dirty="0" err="1">
                <a:latin typeface="Mistral" panose="03090702030407020403" pitchFamily="66" charset="0"/>
              </a:rPr>
              <a:t>эмигрант</a:t>
            </a:r>
            <a:r>
              <a:rPr lang="cs-CZ" sz="4000" b="1" i="1" dirty="0">
                <a:latin typeface="Mistral" panose="03090702030407020403" pitchFamily="66" charset="0"/>
              </a:rPr>
              <a:t>. </a:t>
            </a:r>
            <a:r>
              <a:rPr lang="cs-CZ" sz="4000" b="1" i="1" dirty="0" smtClean="0">
                <a:latin typeface="Mistral" panose="03090702030407020403" pitchFamily="66" charset="0"/>
              </a:rPr>
              <a:t>И </a:t>
            </a:r>
            <a:r>
              <a:rPr lang="cs-CZ" sz="4000" b="1" i="1" dirty="0" err="1" smtClean="0">
                <a:latin typeface="Mistral" panose="03090702030407020403" pitchFamily="66" charset="0"/>
              </a:rPr>
              <a:t>не</a:t>
            </a:r>
            <a:r>
              <a:rPr lang="cs-CZ" sz="4000" b="1" i="1" dirty="0">
                <a:latin typeface="Mistral" panose="03090702030407020403" pitchFamily="66" charset="0"/>
              </a:rPr>
              <a:t> </a:t>
            </a:r>
            <a:r>
              <a:rPr lang="cs-CZ" sz="4000" b="1" i="1" dirty="0" err="1">
                <a:latin typeface="Mistral" panose="03090702030407020403" pitchFamily="66" charset="0"/>
              </a:rPr>
              <a:t>беженец</a:t>
            </a:r>
            <a:r>
              <a:rPr lang="cs-CZ" sz="4000" b="1" i="1" dirty="0">
                <a:latin typeface="Mistral" panose="03090702030407020403" pitchFamily="66" charset="0"/>
              </a:rPr>
              <a:t>. </a:t>
            </a:r>
            <a:r>
              <a:rPr lang="cs-CZ" sz="4000" b="1" i="1" dirty="0" smtClean="0">
                <a:latin typeface="Mistral" panose="03090702030407020403" pitchFamily="66" charset="0"/>
              </a:rPr>
              <a:t>Я</a:t>
            </a:r>
            <a:r>
              <a:rPr lang="cs-CZ" sz="4000" b="1" i="1" dirty="0">
                <a:latin typeface="Mistral" panose="03090702030407020403" pitchFamily="66" charset="0"/>
              </a:rPr>
              <a:t> </a:t>
            </a:r>
            <a:r>
              <a:rPr lang="cs-CZ" sz="4000" b="1" i="1" dirty="0" err="1">
                <a:latin typeface="Mistral" panose="03090702030407020403" pitchFamily="66" charset="0"/>
              </a:rPr>
              <a:t>просто</a:t>
            </a:r>
            <a:r>
              <a:rPr lang="cs-CZ" sz="4000" b="1" i="1" dirty="0">
                <a:latin typeface="Mistral" panose="03090702030407020403" pitchFamily="66" charset="0"/>
              </a:rPr>
              <a:t> </a:t>
            </a:r>
            <a:r>
              <a:rPr lang="cs-CZ" sz="4000" b="1" i="1" dirty="0" err="1" smtClean="0">
                <a:latin typeface="Mistral" panose="03090702030407020403" pitchFamily="66" charset="0"/>
              </a:rPr>
              <a:t>дачник</a:t>
            </a:r>
            <a:r>
              <a:rPr lang="cs-CZ" sz="4000" b="1" i="1" dirty="0" smtClean="0">
                <a:latin typeface="Mistral" panose="03090702030407020403" pitchFamily="66" charset="0"/>
              </a:rPr>
              <a:t>»</a:t>
            </a:r>
            <a:endParaRPr lang="cs-CZ" sz="4000" b="1" i="1" dirty="0">
              <a:latin typeface="Mistral" panose="03090702030407020403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219</Words>
  <Application>Microsoft Office PowerPoint</Application>
  <PresentationFormat>Předvádění na obrazovce (4:3)</PresentationFormat>
  <Paragraphs>123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Эгофутуризм</vt:lpstr>
      <vt:lpstr>Эгофутуризм  (с 1911 до начала 1914 г.) </vt:lpstr>
      <vt:lpstr>Эгофутуризм</vt:lpstr>
      <vt:lpstr>Эгофутуризм</vt:lpstr>
      <vt:lpstr>Эгофутуризм</vt:lpstr>
      <vt:lpstr>И́горь Северя́нин  (настоящее имя — И́горь Васи́льевич Лотарёв)</vt:lpstr>
      <vt:lpstr>И́горь Северя́нин </vt:lpstr>
      <vt:lpstr>И́горь Северя́нин </vt:lpstr>
      <vt:lpstr>И́горь Северя́нин </vt:lpstr>
      <vt:lpstr>И́горь Северя́нин </vt:lpstr>
      <vt:lpstr>И́горь Северя́нин </vt:lpstr>
      <vt:lpstr>Творчество поэта </vt:lpstr>
      <vt:lpstr>Творчество поэта </vt:lpstr>
      <vt:lpstr>Творчество поэта </vt:lpstr>
      <vt:lpstr>Творчество поэта </vt:lpstr>
      <vt:lpstr>Произведения</vt:lpstr>
      <vt:lpstr>Литературные источники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Эгофутуризм</dc:title>
  <dc:creator>Kristyna</dc:creator>
  <cp:lastModifiedBy>Kristyna</cp:lastModifiedBy>
  <cp:revision>12</cp:revision>
  <dcterms:created xsi:type="dcterms:W3CDTF">2014-03-30T12:17:45Z</dcterms:created>
  <dcterms:modified xsi:type="dcterms:W3CDTF">2014-04-03T15:24:57Z</dcterms:modified>
</cp:coreProperties>
</file>