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62"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22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B858EC7-2BD7-4E17-BCB5-C1C3136341F7}" type="datetimeFigureOut">
              <a:rPr lang="cs-CZ" smtClean="0"/>
              <a:pPr/>
              <a:t>30.4.2014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B858EC7-2BD7-4E17-BCB5-C1C3136341F7}" type="datetimeFigureOut">
              <a:rPr lang="cs-CZ" smtClean="0"/>
              <a:pPr/>
              <a:t>30.4.2014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B858EC7-2BD7-4E17-BCB5-C1C3136341F7}" type="datetimeFigureOut">
              <a:rPr lang="cs-CZ" smtClean="0"/>
              <a:pPr/>
              <a:t>30.4.2014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B858EC7-2BD7-4E17-BCB5-C1C3136341F7}" type="datetimeFigureOut">
              <a:rPr lang="cs-CZ" smtClean="0"/>
              <a:pPr/>
              <a:t>30.4.2014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B858EC7-2BD7-4E17-BCB5-C1C3136341F7}" type="datetimeFigureOut">
              <a:rPr lang="cs-CZ" smtClean="0"/>
              <a:pPr/>
              <a:t>30.4.2014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B858EC7-2BD7-4E17-BCB5-C1C3136341F7}" type="datetimeFigureOut">
              <a:rPr lang="cs-CZ" smtClean="0"/>
              <a:pPr/>
              <a:t>30.4.2014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B858EC7-2BD7-4E17-BCB5-C1C3136341F7}" type="datetimeFigureOut">
              <a:rPr lang="cs-CZ" smtClean="0"/>
              <a:pPr/>
              <a:t>30.4.2014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B858EC7-2BD7-4E17-BCB5-C1C3136341F7}" type="datetimeFigureOut">
              <a:rPr lang="cs-CZ" smtClean="0"/>
              <a:pPr/>
              <a:t>30.4.2014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B858EC7-2BD7-4E17-BCB5-C1C3136341F7}" type="datetimeFigureOut">
              <a:rPr lang="cs-CZ" smtClean="0"/>
              <a:pPr/>
              <a:t>30.4.2014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B858EC7-2BD7-4E17-BCB5-C1C3136341F7}" type="datetimeFigureOut">
              <a:rPr lang="cs-CZ" smtClean="0"/>
              <a:pPr/>
              <a:t>30.4.2014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B858EC7-2BD7-4E17-BCB5-C1C3136341F7}" type="datetimeFigureOut">
              <a:rPr lang="cs-CZ" smtClean="0"/>
              <a:pPr/>
              <a:t>30.4.2014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58EC7-2BD7-4E17-BCB5-C1C3136341F7}" type="datetimeFigureOut">
              <a:rPr lang="cs-CZ" smtClean="0"/>
              <a:pPr/>
              <a:t>30.4.2014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F0F22-3272-4A9B-8703-1765357F1CE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Prameny práva České republiky</a:t>
            </a:r>
            <a:endParaRPr lang="cs-CZ" dirty="0"/>
          </a:p>
        </p:txBody>
      </p:sp>
      <p:sp>
        <p:nvSpPr>
          <p:cNvPr id="3" name="Podnadpis 2"/>
          <p:cNvSpPr>
            <a:spLocks noGrp="1"/>
          </p:cNvSpPr>
          <p:nvPr>
            <p:ph type="subTitle" idx="1"/>
          </p:nvPr>
        </p:nvSpPr>
        <p:spPr/>
        <p:txBody>
          <a:bodyPr>
            <a:normAutofit fontScale="92500"/>
          </a:bodyPr>
          <a:lstStyle/>
          <a:p>
            <a:r>
              <a:rPr lang="cs-CZ" dirty="0" smtClean="0"/>
              <a:t>                                                            </a:t>
            </a:r>
          </a:p>
          <a:p>
            <a:endParaRPr lang="cs-CZ" dirty="0" smtClean="0"/>
          </a:p>
          <a:p>
            <a:r>
              <a:rPr lang="cs-CZ" smtClean="0"/>
              <a:t>                                                     Brno 2014</a:t>
            </a:r>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a:t>
            </a:r>
            <a:endParaRPr lang="cs-CZ" dirty="0"/>
          </a:p>
        </p:txBody>
      </p:sp>
      <p:sp>
        <p:nvSpPr>
          <p:cNvPr id="3" name="Zástupný symbol pro obsah 2"/>
          <p:cNvSpPr>
            <a:spLocks noGrp="1"/>
          </p:cNvSpPr>
          <p:nvPr>
            <p:ph idx="1"/>
          </p:nvPr>
        </p:nvSpPr>
        <p:spPr/>
        <p:txBody>
          <a:bodyPr/>
          <a:lstStyle/>
          <a:p>
            <a:r>
              <a:rPr lang="cs-CZ" dirty="0" smtClean="0"/>
              <a:t>Právo je soubor pravidel lidského chování, jejich dodržování je vynutitelné státní mocí. Usměrňuje chování lidí. Všechny tyto systémy vytvořily množství pravidel chování.</a:t>
            </a:r>
          </a:p>
          <a:p>
            <a:pPr>
              <a:buNone/>
            </a:pPr>
            <a:r>
              <a:rPr lang="cs-CZ" dirty="0" smtClean="0"/>
              <a:t> </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Společenské normativní systémy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Morálka</a:t>
            </a:r>
          </a:p>
          <a:p>
            <a:r>
              <a:rPr lang="cs-CZ" dirty="0" smtClean="0"/>
              <a:t>Náboženské normy</a:t>
            </a:r>
          </a:p>
          <a:p>
            <a:r>
              <a:rPr lang="cs-CZ" dirty="0" smtClean="0"/>
              <a:t>Estetické normy</a:t>
            </a:r>
          </a:p>
          <a:p>
            <a:r>
              <a:rPr lang="cs-CZ" dirty="0" smtClean="0"/>
              <a:t>Sportovní pravidla</a:t>
            </a:r>
          </a:p>
          <a:p>
            <a:r>
              <a:rPr lang="cs-CZ" dirty="0" smtClean="0"/>
              <a:t>PRÁVO</a:t>
            </a:r>
          </a:p>
          <a:p>
            <a:endParaRPr lang="cs-CZ" dirty="0"/>
          </a:p>
          <a:p>
            <a:r>
              <a:rPr lang="cs-CZ" dirty="0" smtClean="0"/>
              <a:t>Dodržování právních norem vynucuje stát sankcí – trest odnětí svobody, peněžitá pokuta</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Platnost právní normy</a:t>
            </a:r>
            <a:br>
              <a:rPr lang="cs-CZ" dirty="0" smtClean="0"/>
            </a:br>
            <a:endParaRPr lang="cs-CZ" dirty="0"/>
          </a:p>
        </p:txBody>
      </p:sp>
      <p:sp>
        <p:nvSpPr>
          <p:cNvPr id="3" name="Zástupný symbol pro obsah 2"/>
          <p:cNvSpPr>
            <a:spLocks noGrp="1"/>
          </p:cNvSpPr>
          <p:nvPr>
            <p:ph idx="1"/>
          </p:nvPr>
        </p:nvSpPr>
        <p:spPr/>
        <p:txBody>
          <a:bodyPr/>
          <a:lstStyle/>
          <a:p>
            <a:r>
              <a:rPr lang="cs-CZ" dirty="0" smtClean="0"/>
              <a:t>Platnost</a:t>
            </a:r>
          </a:p>
          <a:p>
            <a:pPr>
              <a:buNone/>
            </a:pPr>
            <a:r>
              <a:rPr lang="cs-CZ" dirty="0" smtClean="0"/>
              <a:t>Právní předpisy nabývají platnost dnem vyhlášení ve Sbírce zákonů. Datum platnosti je uvedeno v záhlaví.</a:t>
            </a:r>
          </a:p>
          <a:p>
            <a:pPr>
              <a:buNone/>
            </a:pPr>
            <a:r>
              <a:rPr lang="cs-CZ" dirty="0" smtClean="0"/>
              <a:t>Od okamžiku platnosti musíme odlišovat okamžik účinnosti právní normy. Právní norma může být platná, ale ještě se jí v praxi neřídíme.</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Účinnost právní normy</a:t>
            </a:r>
            <a:endParaRPr lang="cs-CZ" dirty="0"/>
          </a:p>
        </p:txBody>
      </p:sp>
      <p:sp>
        <p:nvSpPr>
          <p:cNvPr id="3" name="Zástupný symbol pro obsah 2"/>
          <p:cNvSpPr>
            <a:spLocks noGrp="1"/>
          </p:cNvSpPr>
          <p:nvPr>
            <p:ph idx="1"/>
          </p:nvPr>
        </p:nvSpPr>
        <p:spPr/>
        <p:txBody>
          <a:bodyPr/>
          <a:lstStyle/>
          <a:p>
            <a:r>
              <a:rPr lang="cs-CZ" dirty="0" smtClean="0"/>
              <a:t>Účinnost obecně označuje, od které doby je nutno podle právní normy postupovat. Datum nabytí účinnosti je zpravidla uvedeno v posledním paragrafu právního předpisu. Pokud není stanoveno jinak, nabývají právní předpisy účinnost patnáctým dnem po vyhlášení.</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Sbírka zákonů</a:t>
            </a:r>
            <a:endParaRPr lang="cs-CZ" dirty="0"/>
          </a:p>
        </p:txBody>
      </p:sp>
      <p:sp>
        <p:nvSpPr>
          <p:cNvPr id="3" name="Zástupný symbol pro obsah 2"/>
          <p:cNvSpPr>
            <a:spLocks noGrp="1"/>
          </p:cNvSpPr>
          <p:nvPr>
            <p:ph idx="1"/>
          </p:nvPr>
        </p:nvSpPr>
        <p:spPr/>
        <p:txBody>
          <a:bodyPr/>
          <a:lstStyle/>
          <a:p>
            <a:r>
              <a:rPr lang="cs-CZ" dirty="0" smtClean="0"/>
              <a:t>Ve Sbírce zákonů se vyhlašují v plném znění ústavní zákony, </a:t>
            </a:r>
            <a:r>
              <a:rPr lang="cs-CZ" dirty="0" err="1" smtClean="0"/>
              <a:t>zákony</a:t>
            </a:r>
            <a:r>
              <a:rPr lang="cs-CZ" dirty="0" smtClean="0"/>
              <a:t>, zákonná opatření Senátu, nařízení vlády a vyhlášky vydávané ministerstvy a jinými ústředními správními úřady a Českou národní bankou.</a:t>
            </a:r>
          </a:p>
          <a:p>
            <a:r>
              <a:rPr lang="cs-CZ" dirty="0" smtClean="0"/>
              <a:t>Některé další podzákonné prováděcí předpisy jsou zveřejňovány ve Věstnících jednotlivých ministerstev.</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vztahy</a:t>
            </a:r>
            <a:endParaRPr lang="cs-CZ" dirty="0"/>
          </a:p>
        </p:txBody>
      </p:sp>
      <p:sp>
        <p:nvSpPr>
          <p:cNvPr id="3" name="Zástupný symbol pro obsah 2"/>
          <p:cNvSpPr>
            <a:spLocks noGrp="1"/>
          </p:cNvSpPr>
          <p:nvPr>
            <p:ph idx="1"/>
          </p:nvPr>
        </p:nvSpPr>
        <p:spPr/>
        <p:txBody>
          <a:bodyPr/>
          <a:lstStyle/>
          <a:p>
            <a:r>
              <a:rPr lang="cs-CZ" dirty="0" smtClean="0"/>
              <a:t>Jsou společenské vztahy upravené právními předpisy.</a:t>
            </a:r>
          </a:p>
          <a:p>
            <a:r>
              <a:rPr lang="cs-CZ" dirty="0" smtClean="0"/>
              <a:t>V občanském právu – dědění majetku, smlouvy o půjčce ….</a:t>
            </a:r>
          </a:p>
          <a:p>
            <a:r>
              <a:rPr lang="cs-CZ" dirty="0" smtClean="0"/>
              <a:t>V rodinném právu – vztahy mezi rodiči a dětmi…</a:t>
            </a:r>
          </a:p>
          <a:p>
            <a:r>
              <a:rPr lang="cs-CZ" dirty="0" smtClean="0"/>
              <a:t>Ve finančním právu – daňové vztahy vůči státu …</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Objekty právního vztahu-jsou tím, k čemu směřují práva a povinnosti subjektu</a:t>
            </a:r>
            <a:endParaRPr lang="cs-CZ" dirty="0"/>
          </a:p>
        </p:txBody>
      </p:sp>
      <p:sp>
        <p:nvSpPr>
          <p:cNvPr id="3" name="Zástupný symbol pro obsah 2"/>
          <p:cNvSpPr>
            <a:spLocks noGrp="1"/>
          </p:cNvSpPr>
          <p:nvPr>
            <p:ph idx="1"/>
          </p:nvPr>
        </p:nvSpPr>
        <p:spPr/>
        <p:txBody>
          <a:bodyPr>
            <a:normAutofit fontScale="92500"/>
          </a:bodyPr>
          <a:lstStyle/>
          <a:p>
            <a:r>
              <a:rPr lang="cs-CZ" dirty="0" smtClean="0"/>
              <a:t>Věci – právní normy vymezují, které věci mohou být objektem určitého druhu právních vztahů (movité – automobil, nemovité – pozemek)</a:t>
            </a:r>
          </a:p>
          <a:p>
            <a:r>
              <a:rPr lang="cs-CZ" dirty="0" smtClean="0"/>
              <a:t>Výsledky tvůrčí duševní činnosti (vynálezy, umělecká díla)</a:t>
            </a:r>
          </a:p>
          <a:p>
            <a:r>
              <a:rPr lang="cs-CZ" dirty="0" smtClean="0"/>
              <a:t>Hodnoty lidské osobnosti (hodnoty nemajetkové povahy – čest, zdraví)</a:t>
            </a:r>
          </a:p>
          <a:p>
            <a:r>
              <a:rPr lang="cs-CZ" dirty="0" smtClean="0"/>
              <a:t>Chování a výsledky určitého chování (předložení dokladů kontrolnímu orgánu)</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Oprávněnými státními orgány jsou:</a:t>
            </a:r>
            <a:br>
              <a:rPr lang="cs-CZ" dirty="0" smtClean="0"/>
            </a:b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Orgány soudní</a:t>
            </a:r>
          </a:p>
          <a:p>
            <a:r>
              <a:rPr lang="cs-CZ" dirty="0" smtClean="0"/>
              <a:t>Orgány veřejné správy</a:t>
            </a:r>
          </a:p>
          <a:p>
            <a:r>
              <a:rPr lang="cs-CZ" smtClean="0"/>
              <a:t>Náležitosti individuálního </a:t>
            </a:r>
            <a:r>
              <a:rPr lang="cs-CZ" dirty="0" smtClean="0"/>
              <a:t>právního aktu (předepsané)</a:t>
            </a:r>
          </a:p>
          <a:p>
            <a:r>
              <a:rPr lang="cs-CZ" dirty="0" smtClean="0"/>
              <a:t>Záhlaví – který orgán a v jaké věci rozhodl</a:t>
            </a:r>
          </a:p>
          <a:p>
            <a:r>
              <a:rPr lang="cs-CZ" dirty="0" smtClean="0"/>
              <a:t>Výrok – vlastní rozhodnutí</a:t>
            </a:r>
          </a:p>
          <a:p>
            <a:r>
              <a:rPr lang="cs-CZ" dirty="0" smtClean="0"/>
              <a:t>Odůvodnění – podle kterých právních norem a na základě jakých skutečností bylo rozhodnuto</a:t>
            </a:r>
          </a:p>
          <a:p>
            <a:r>
              <a:rPr lang="cs-CZ" dirty="0" smtClean="0"/>
              <a:t>Poučení – o možnosti opravného prostředku, tj. kam a ke komu , v jaké lhůtě se lze odvolat</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buNone/>
            </a:pPr>
            <a:r>
              <a:rPr lang="cs-CZ" dirty="0" smtClean="0"/>
              <a:t>                       </a:t>
            </a:r>
          </a:p>
          <a:p>
            <a:pPr>
              <a:buNone/>
            </a:pPr>
            <a:endParaRPr lang="cs-CZ" dirty="0" smtClean="0"/>
          </a:p>
          <a:p>
            <a:pPr>
              <a:buNone/>
            </a:pPr>
            <a:endParaRPr lang="cs-CZ" dirty="0" smtClean="0"/>
          </a:p>
          <a:p>
            <a:pPr>
              <a:buNone/>
            </a:pPr>
            <a:r>
              <a:rPr lang="cs-CZ" dirty="0" smtClean="0"/>
              <a:t>                        Děkuji za pozornost</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dokumentů</a:t>
            </a:r>
            <a:endParaRPr lang="cs-CZ" dirty="0"/>
          </a:p>
        </p:txBody>
      </p:sp>
      <p:sp>
        <p:nvSpPr>
          <p:cNvPr id="3" name="Zástupný symbol pro obsah 2"/>
          <p:cNvSpPr>
            <a:spLocks noGrp="1"/>
          </p:cNvSpPr>
          <p:nvPr>
            <p:ph idx="1"/>
          </p:nvPr>
        </p:nvSpPr>
        <p:spPr/>
        <p:txBody>
          <a:bodyPr/>
          <a:lstStyle/>
          <a:p>
            <a:r>
              <a:rPr lang="cs-CZ" dirty="0" smtClean="0"/>
              <a:t>Normativní právní akty – tj. právní předpisy, které tvoří hlavní a zásadní pramen</a:t>
            </a:r>
          </a:p>
          <a:p>
            <a:r>
              <a:rPr lang="cs-CZ" dirty="0" smtClean="0"/>
              <a:t>Určité mezinárodní smlouvy, které mají přímou závaznost</a:t>
            </a:r>
          </a:p>
          <a:p>
            <a:r>
              <a:rPr lang="cs-CZ" dirty="0" smtClean="0"/>
              <a:t>Rozhodnutí Ústavního soudu mající specifickou zákonodárnou funkci</a:t>
            </a:r>
          </a:p>
          <a:p>
            <a:r>
              <a:rPr lang="cs-CZ" dirty="0" smtClean="0"/>
              <a:t>Právo EU</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Druhy normativních právních aktů</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Zákonodárné akty – tj. zákony včetně ústavních – vydává je parlament</a:t>
            </a:r>
          </a:p>
          <a:p>
            <a:r>
              <a:rPr lang="cs-CZ" dirty="0" smtClean="0"/>
              <a:t>Normativní akty orgánů výkonné moci</a:t>
            </a:r>
          </a:p>
          <a:p>
            <a:r>
              <a:rPr lang="cs-CZ" dirty="0" smtClean="0"/>
              <a:t>- určitá rozhodnutí prezidenta republiky v mezích, které jsou mu přiznány Ústavou</a:t>
            </a:r>
          </a:p>
          <a:p>
            <a:r>
              <a:rPr lang="cs-CZ" dirty="0" smtClean="0"/>
              <a:t>Udílení amnestie – podmínkou platnosti je spolupodpis předsedy vlády – Vyhlašuje se ve Sbírce zákonů, má zásadně retroaktivní působnost – vztahuje se na činy uskutečněné před vyhlášením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rozhodnutí prezidenta obecné povahy, týkající se přenesení pravomoci sjednávat mezinárodní smlouvy</a:t>
            </a:r>
          </a:p>
          <a:p>
            <a:endParaRPr lang="cs-CZ" dirty="0"/>
          </a:p>
          <a:p>
            <a:r>
              <a:rPr lang="cs-CZ" dirty="0" smtClean="0"/>
              <a:t>nařízení vlády – lze vydat k provedení určitého zákona a v jeho mezích. K jeho přijetí je potřeba souhlasu nadpoloviční většiny všech členů vlády</a:t>
            </a:r>
          </a:p>
          <a:p>
            <a:pPr>
              <a:buNone/>
            </a:pP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právní předpisy ministerstev a jiných správních úřadů – lze je vydat jen na základě a v mezích zákona a je-li k tomu příslušný orgán zákonem zmocněn</a:t>
            </a:r>
          </a:p>
          <a:p>
            <a:endParaRPr lang="cs-CZ" dirty="0"/>
          </a:p>
          <a:p>
            <a:r>
              <a:rPr lang="cs-CZ" dirty="0" smtClean="0"/>
              <a:t>Obecně závazné vyhlášky orgánů územních samosprávních celků</a:t>
            </a:r>
          </a:p>
          <a:p>
            <a:r>
              <a:rPr lang="cs-CZ" dirty="0" smtClean="0"/>
              <a:t>obecně závazné vyhlášky krajů</a:t>
            </a:r>
          </a:p>
          <a:p>
            <a:r>
              <a:rPr lang="cs-CZ" dirty="0" smtClean="0"/>
              <a:t>obecně závazné vyhlášky obcí</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Mezinárodní smlouvy v ČR</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Mezinárodní smlouva je mezinárodním pramenem práva, aby zavazovala ČR musí být</a:t>
            </a:r>
          </a:p>
          <a:p>
            <a:r>
              <a:rPr lang="cs-CZ" dirty="0" smtClean="0"/>
              <a:t>- sjednána</a:t>
            </a:r>
          </a:p>
          <a:p>
            <a:r>
              <a:rPr lang="cs-CZ" dirty="0" smtClean="0"/>
              <a:t>- ratifikována</a:t>
            </a:r>
          </a:p>
          <a:p>
            <a:r>
              <a:rPr lang="cs-CZ" dirty="0" smtClean="0"/>
              <a:t>- schválena</a:t>
            </a:r>
          </a:p>
          <a:p>
            <a:r>
              <a:rPr lang="cs-CZ" dirty="0" smtClean="0"/>
              <a:t>- vyhlášena</a:t>
            </a:r>
          </a:p>
          <a:p>
            <a:r>
              <a:rPr lang="cs-CZ" dirty="0" smtClean="0"/>
              <a:t>V Parlamentu se mezinárodní smlouvy schvalují stejným postupem jako běžné zákony. Vyhlašují se ve Sbírce zákonů. Vyhlášením se stávají pro ČR závazné.</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Rozhodnutí Ústavního soudu</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V kontinentálním evropském typu právní kultury platí, že soud právo netvoří, je vázán zákonem, který vykládá a aplikuje. Určitou výjimku z tohoto představují některá rozhodnutí Ústavního soudu, která mají povahu pramene práva:</a:t>
            </a:r>
          </a:p>
          <a:p>
            <a:r>
              <a:rPr lang="cs-CZ" dirty="0" smtClean="0"/>
              <a:t>Nálezy, jimiž Ústavní soud rozhoduje o zrušení zákonů a jiných právních předpisů</a:t>
            </a:r>
          </a:p>
          <a:p>
            <a:r>
              <a:rPr lang="cs-CZ" dirty="0" smtClean="0"/>
              <a:t>Ostatní nálezy, případně usnesení  ÚS</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Evropské unie</a:t>
            </a:r>
            <a:endParaRPr lang="cs-CZ" dirty="0"/>
          </a:p>
        </p:txBody>
      </p:sp>
      <p:sp>
        <p:nvSpPr>
          <p:cNvPr id="3" name="Zástupný symbol pro obsah 2"/>
          <p:cNvSpPr>
            <a:spLocks noGrp="1"/>
          </p:cNvSpPr>
          <p:nvPr>
            <p:ph idx="1"/>
          </p:nvPr>
        </p:nvSpPr>
        <p:spPr/>
        <p:txBody>
          <a:bodyPr/>
          <a:lstStyle/>
          <a:p>
            <a:r>
              <a:rPr lang="cs-CZ" dirty="0" smtClean="0"/>
              <a:t>Vstupem ČR do Evropské unie dne 1.5.2004 se pro ni stávají závaznými veškeré evropské právní předpisy včetně zakladatelských smluv z roku 1951 a 1957 a jsou fakticky i pramenem práva ČR</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Normativní systém</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Život každé společnosti je řízen různými normami</a:t>
            </a:r>
          </a:p>
          <a:p>
            <a:r>
              <a:rPr lang="cs-CZ" dirty="0" smtClean="0"/>
              <a:t>- právními</a:t>
            </a:r>
          </a:p>
          <a:p>
            <a:r>
              <a:rPr lang="cs-CZ" dirty="0" smtClean="0"/>
              <a:t>- náboženskými</a:t>
            </a:r>
          </a:p>
          <a:p>
            <a:r>
              <a:rPr lang="cs-CZ" dirty="0" smtClean="0"/>
              <a:t>- morálními</a:t>
            </a:r>
          </a:p>
          <a:p>
            <a:r>
              <a:rPr lang="cs-CZ" dirty="0" smtClean="0"/>
              <a:t>Nejdůležitější jsou normy právní, jako všeobecně závazná pravidla chování. Mají státem stanovenou a uznanou formu a jejich dodržování je vynutitelné státní mocí. Právě formou a vynutitelností lze právní normy, které upravují jen některé společenské vztahy, odlišit od jiných normativních systémů. Ty jsou ovlivňovány především morálními hodnotami, které nejsou vynutitelné státní mocí. Jejich nedodržování má za následek zpravidla morální odsouzení.</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768</Words>
  <Application>Microsoft Office PowerPoint</Application>
  <PresentationFormat>Předvádění na obrazovce (4:3)</PresentationFormat>
  <Paragraphs>83</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sady Office</vt:lpstr>
      <vt:lpstr>Prameny práva České republiky</vt:lpstr>
      <vt:lpstr>Druhy dokumentů</vt:lpstr>
      <vt:lpstr>Druhy normativních právních aktů </vt:lpstr>
      <vt:lpstr>Prezentace aplikace PowerPoint</vt:lpstr>
      <vt:lpstr>Prezentace aplikace PowerPoint</vt:lpstr>
      <vt:lpstr>Mezinárodní smlouvy v ČR</vt:lpstr>
      <vt:lpstr>Rozhodnutí Ústavního soudu</vt:lpstr>
      <vt:lpstr>Právo Evropské unie</vt:lpstr>
      <vt:lpstr>Normativní systém</vt:lpstr>
      <vt:lpstr>Právo</vt:lpstr>
      <vt:lpstr>Společenské normativní systémy</vt:lpstr>
      <vt:lpstr> Platnost právní normy </vt:lpstr>
      <vt:lpstr>Účinnost právní normy</vt:lpstr>
      <vt:lpstr>Sbírka zákonů</vt:lpstr>
      <vt:lpstr>Právní vztahy</vt:lpstr>
      <vt:lpstr>Objekty právního vztahu-jsou tím, k čemu směřují práva a povinnosti subjektu</vt:lpstr>
      <vt:lpstr>Oprávněnými státními orgány jsou: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Prameny práva České republiky</dc:title>
  <dc:creator>IMS</dc:creator>
  <cp:lastModifiedBy>Hřivnová Michaela</cp:lastModifiedBy>
  <cp:revision>9</cp:revision>
  <dcterms:created xsi:type="dcterms:W3CDTF">2013-04-08T10:07:52Z</dcterms:created>
  <dcterms:modified xsi:type="dcterms:W3CDTF">2014-04-30T12:57:34Z</dcterms:modified>
</cp:coreProperties>
</file>