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2"/>
  </p:notesMasterIdLst>
  <p:sldIdLst>
    <p:sldId id="256" r:id="rId2"/>
    <p:sldId id="280" r:id="rId3"/>
    <p:sldId id="296" r:id="rId4"/>
    <p:sldId id="266" r:id="rId5"/>
    <p:sldId id="293" r:id="rId6"/>
    <p:sldId id="259" r:id="rId7"/>
    <p:sldId id="295" r:id="rId8"/>
    <p:sldId id="265" r:id="rId9"/>
    <p:sldId id="282" r:id="rId10"/>
    <p:sldId id="294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267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76" r:id="rId38"/>
    <p:sldId id="277" r:id="rId39"/>
    <p:sldId id="278" r:id="rId40"/>
    <p:sldId id="279" r:id="rId41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>
      <p:cViewPr varScale="1">
        <p:scale>
          <a:sx n="115" d="100"/>
          <a:sy n="115" d="100"/>
        </p:scale>
        <p:origin x="-306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19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xmlns="" val="1325244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2EDE42-6C0D-4C40-9B23-1E39FED530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62C04-B3E3-429C-9428-EEFE45FEAA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050B-3993-4045-9CA8-F2C331222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FE15-FF02-4E6C-B991-C29C0178D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91791-0E74-422A-8048-07DA7F087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7EB5AB-CE69-4060-AF02-C7F138B210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9B2F91-C1DD-438C-A646-3E7022D99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5AFF2-2651-49A8-A1FB-29B7D1CFA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6DC6910-D59F-45B6-8F56-30A1E02F0E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F4783-6436-4C7B-8F97-3C7AF32F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B1E3A0A0-96FF-494B-98AD-65C3DA3E4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513E82-A93D-40BA-9B0B-50000D1C0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8" r:id="rId2"/>
    <p:sldLayoutId id="2147483793" r:id="rId3"/>
    <p:sldLayoutId id="2147483794" r:id="rId4"/>
    <p:sldLayoutId id="2147483795" r:id="rId5"/>
    <p:sldLayoutId id="2147483789" r:id="rId6"/>
    <p:sldLayoutId id="2147483796" r:id="rId7"/>
    <p:sldLayoutId id="2147483790" r:id="rId8"/>
    <p:sldLayoutId id="2147483797" r:id="rId9"/>
    <p:sldLayoutId id="2147483791" r:id="rId10"/>
    <p:sldLayoutId id="21474837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arli.org/" TargetMode="External"/><Relationship Id="rId4" Type="http://schemas.openxmlformats.org/officeDocument/2006/relationships/hyperlink" Target="http://www.apa.org/ed/lcp2/lcp14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pp.cz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mps.ecn.cz/?page=pedagpsych" TargetMode="External"/><Relationship Id="rId5" Type="http://schemas.openxmlformats.org/officeDocument/2006/relationships/hyperlink" Target="http://www.phil.muni.cz/wapv/" TargetMode="External"/><Relationship Id="rId4" Type="http://schemas.openxmlformats.org/officeDocument/2006/relationships/hyperlink" Target="http://www.school-psychology.cz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skaskola.cz/" TargetMode="External"/><Relationship Id="rId3" Type="http://schemas.openxmlformats.org/officeDocument/2006/relationships/hyperlink" Target="http://moodlinka.ped.muni.cz/course/view.php?id=2079" TargetMode="External"/><Relationship Id="rId7" Type="http://schemas.openxmlformats.org/officeDocument/2006/relationships/hyperlink" Target="http://site.ebrary.com/lib/masary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dfweb.truni.sk/jop/index.html" TargetMode="External"/><Relationship Id="rId5" Type="http://schemas.openxmlformats.org/officeDocument/2006/relationships/hyperlink" Target="http://www.phil.muni.cz/wupv/home/casopis" TargetMode="External"/><Relationship Id="rId10" Type="http://schemas.openxmlformats.org/officeDocument/2006/relationships/hyperlink" Target="http://www.nadanedeti.cz/" TargetMode="External"/><Relationship Id="rId4" Type="http://schemas.openxmlformats.org/officeDocument/2006/relationships/hyperlink" Target="http://www.ped.muni.cz/wlib/neweb/index.php?sekce=3" TargetMode="External"/><Relationship Id="rId9" Type="http://schemas.openxmlformats.org/officeDocument/2006/relationships/hyperlink" Target="http://psychclassics.asu.edu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changing_education_paradigm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/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dirty="0" smtClean="0"/>
              <a:t>pedagogická </a:t>
            </a:r>
            <a:r>
              <a:rPr lang="cs-CZ" dirty="0"/>
              <a:t>psychologie</a:t>
            </a:r>
            <a:endParaRPr lang="en-GB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informace, o vědním oboru a téma autoregulace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různé významy pojmu!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Pedagogická psychologie může být chápána jako:</a:t>
            </a:r>
          </a:p>
          <a:p>
            <a:pPr lvl="1"/>
            <a:r>
              <a:rPr lang="cs-CZ" dirty="0" smtClean="0"/>
              <a:t>Individuální zkušenost</a:t>
            </a:r>
          </a:p>
          <a:p>
            <a:pPr lvl="1"/>
            <a:r>
              <a:rPr lang="cs-CZ" dirty="0" smtClean="0"/>
              <a:t>Kulturní a mediální fenomén (soubor témat)</a:t>
            </a:r>
          </a:p>
          <a:p>
            <a:pPr lvl="1"/>
            <a:r>
              <a:rPr lang="cs-CZ" dirty="0" smtClean="0"/>
              <a:t>Vyučovací předmět(y) pro různé </a:t>
            </a:r>
            <a:r>
              <a:rPr lang="cs-CZ" dirty="0" smtClean="0"/>
              <a:t>profesní skupiny</a:t>
            </a:r>
          </a:p>
          <a:p>
            <a:pPr lvl="2"/>
            <a:r>
              <a:rPr lang="cs-CZ" dirty="0" smtClean="0"/>
              <a:t> (učitelé, sociální pracovníci, psychologové, kurzy pedagogického minima aj.)</a:t>
            </a:r>
            <a:endParaRPr lang="cs-CZ" dirty="0" smtClean="0"/>
          </a:p>
          <a:p>
            <a:pPr lvl="1"/>
            <a:r>
              <a:rPr lang="cs-CZ" dirty="0" smtClean="0"/>
              <a:t>Soubor </a:t>
            </a:r>
            <a:r>
              <a:rPr lang="cs-CZ" dirty="0" smtClean="0"/>
              <a:t>profesí </a:t>
            </a:r>
          </a:p>
          <a:p>
            <a:pPr lvl="2"/>
            <a:r>
              <a:rPr lang="cs-CZ" dirty="0" smtClean="0"/>
              <a:t>(součást profesní kompetence a komunikace o jednotlivých žácích, studentech či zaměstnancích)</a:t>
            </a:r>
            <a:endParaRPr lang="cs-CZ" dirty="0" smtClean="0"/>
          </a:p>
          <a:p>
            <a:pPr lvl="1"/>
            <a:r>
              <a:rPr lang="cs-CZ" dirty="0" smtClean="0"/>
              <a:t>Vědní </a:t>
            </a:r>
            <a:r>
              <a:rPr lang="cs-CZ" dirty="0" smtClean="0"/>
              <a:t>obor</a:t>
            </a:r>
          </a:p>
          <a:p>
            <a:pPr lvl="1"/>
            <a:endParaRPr lang="cs-CZ" dirty="0" smtClean="0"/>
          </a:p>
          <a:p>
            <a:pPr lvl="1" algn="r">
              <a:buNone/>
            </a:pPr>
            <a:r>
              <a:rPr lang="cs-CZ" dirty="0" smtClean="0"/>
              <a:t>…a je potřeba je umět rozlišovat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smtClean="0"/>
              <a:t>leží na </a:t>
            </a:r>
            <a:r>
              <a:rPr lang="cs-CZ" sz="2200" b="1" smtClean="0"/>
              <a:t>průniku řady věd</a:t>
            </a:r>
            <a:r>
              <a:rPr lang="cs-CZ" sz="220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psychologie</a:t>
            </a:r>
            <a:r>
              <a:rPr lang="cs-CZ" sz="200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pedagogiky</a:t>
            </a:r>
            <a:r>
              <a:rPr lang="cs-CZ" sz="2000" smtClean="0"/>
              <a:t> ji ovlivňují didaktika (o společných a rozdílných oblastech viz Kansanen,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smtClean="0"/>
              <a:t>Situování</a:t>
            </a:r>
            <a:r>
              <a:rPr lang="cs-CZ" sz="2200" smtClean="0"/>
              <a:t> pedagogické psychologie </a:t>
            </a:r>
            <a:r>
              <a:rPr lang="cs-CZ" sz="2200" b="1" smtClean="0"/>
              <a:t>v rámci humanitních věd je ovlivněno historickou tradicí</a:t>
            </a:r>
            <a:r>
              <a:rPr lang="cs-CZ" sz="220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ve většině evropských států, v USA, Kanadě, Austrálii je řazena mezi </a:t>
            </a:r>
            <a:r>
              <a:rPr lang="cs-CZ" sz="2000" b="1" smtClean="0"/>
              <a:t>psychologické vědy</a:t>
            </a:r>
            <a:r>
              <a:rPr lang="cs-CZ" sz="20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 Německu a ve skandinávských zemích bývá počítána mezi </a:t>
            </a:r>
            <a:r>
              <a:rPr lang="cs-CZ" sz="2000" b="1" smtClean="0"/>
              <a:t>vědy pedagogické</a:t>
            </a:r>
            <a:r>
              <a:rPr lang="cs-CZ" sz="20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učitelské přípravě</a:t>
            </a:r>
            <a:r>
              <a:rPr lang="cs-CZ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samostatná učebnice (např. Příhoda, 1956; Jiránek, 1968, Ďurič, 1974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tvoří podstatnou část témat v souhrnné učebnici psychologie pro učitele (např. Čáp, 1976, 1993; Ďurič a Štefanovič,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přípravě odborných psychologů</a:t>
            </a:r>
            <a:r>
              <a:rPr lang="cs-CZ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541180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v</a:t>
            </a:r>
            <a:r>
              <a:rPr lang="cs-CZ" dirty="0" smtClean="0"/>
              <a:t>edoucí Katedry psychologie na </a:t>
            </a:r>
            <a:r>
              <a:rPr lang="cs-CZ" dirty="0" err="1" smtClean="0"/>
              <a:t>PedF</a:t>
            </a:r>
            <a:r>
              <a:rPr lang="cs-CZ" dirty="0" smtClean="0"/>
              <a:t> MU</a:t>
            </a:r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odborný asistent na </a:t>
            </a:r>
            <a:r>
              <a:rPr lang="cs-CZ" dirty="0" err="1" smtClean="0"/>
              <a:t>Kpsych</a:t>
            </a:r>
            <a:r>
              <a:rPr lang="cs-CZ" dirty="0" smtClean="0"/>
              <a:t> FSS MU a IVDMR FSS MU </a:t>
            </a:r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</a:t>
            </a:r>
            <a:r>
              <a:rPr lang="cs-CZ" dirty="0" smtClean="0">
                <a:solidFill>
                  <a:srgbClr val="FF0000"/>
                </a:solidFill>
              </a:rPr>
              <a:t>emailu kód předmětu!</a:t>
            </a:r>
            <a:endParaRPr lang="cs-CZ" dirty="0" smtClean="0">
              <a:solidFill>
                <a:srgbClr val="FF0000"/>
              </a:solidFill>
            </a:endParaRP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endParaRPr lang="cs-CZ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i="1" smtClean="0"/>
              <a:t>bude </a:t>
            </a:r>
            <a:r>
              <a:rPr lang="cs-CZ" i="1" dirty="0" smtClean="0"/>
              <a:t>upřesněno</a:t>
            </a:r>
            <a:r>
              <a:rPr lang="en-GB" i="1" dirty="0" smtClean="0"/>
              <a:t> </a:t>
            </a:r>
            <a:r>
              <a:rPr lang="cs-CZ" i="1" dirty="0" smtClean="0"/>
              <a:t>na stránkách </a:t>
            </a:r>
            <a:r>
              <a:rPr lang="cs-CZ" i="1" dirty="0" err="1" smtClean="0"/>
              <a:t>Kpsych</a:t>
            </a:r>
            <a:r>
              <a:rPr lang="cs-CZ" i="1" dirty="0" smtClean="0"/>
              <a:t> </a:t>
            </a:r>
            <a:r>
              <a:rPr lang="cs-CZ" i="1" dirty="0" err="1" smtClean="0"/>
              <a:t>PedF</a:t>
            </a:r>
            <a:r>
              <a:rPr lang="cs-CZ" i="1" dirty="0" smtClean="0"/>
              <a:t> MU</a:t>
            </a:r>
            <a:endParaRPr lang="cs-CZ" i="1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r>
              <a:rPr lang="cs-CZ" dirty="0" smtClean="0"/>
              <a:t> e-mailem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Změny v oboru v minulém století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Z počátku šlo o ulici s jednosměrným provozem – podněty mířily od psychologie k pedagogice. </a:t>
            </a:r>
            <a:r>
              <a:rPr lang="cs-CZ" sz="2200" b="1" smtClean="0"/>
              <a:t>Psychologie</a:t>
            </a:r>
            <a:r>
              <a:rPr lang="cs-CZ" sz="2200" smtClean="0"/>
              <a:t> se snažila formulovat </a:t>
            </a:r>
            <a:r>
              <a:rPr lang="cs-CZ" sz="2200" b="1" smtClean="0"/>
              <a:t>nové teorie učení a vyučování</a:t>
            </a:r>
            <a:r>
              <a:rPr lang="cs-CZ" sz="2200" smtClean="0"/>
              <a:t>, zatímco </a:t>
            </a:r>
            <a:r>
              <a:rPr lang="cs-CZ" sz="2200" b="1" smtClean="0"/>
              <a:t>pedagogika</a:t>
            </a:r>
            <a:r>
              <a:rPr lang="cs-CZ" sz="2200" smtClean="0"/>
              <a:t> se je </a:t>
            </a:r>
            <a:r>
              <a:rPr lang="cs-CZ" sz="2200" b="1" smtClean="0"/>
              <a:t>snažila aplikovat</a:t>
            </a:r>
            <a:r>
              <a:rPr lang="cs-CZ" sz="2200" smtClean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poslední době byl naštěstí nastolen „obousměrný provoz“ mezi psychologií a pedagogikou (viz dále)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Současné trendy v oboru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Kognitivistický přístup (pokračování „revoluce“)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Konstruktivistický pohled na učení a vyučování v praxi </a:t>
            </a:r>
            <a:r>
              <a:rPr lang="cs-CZ" sz="2000" i="1" smtClean="0"/>
              <a:t>(Piaget)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Učení se přestalo chápat jako ryze individuální záležitost a stoupá zájem o jeho sociální a kulturní determinanty </a:t>
            </a:r>
            <a:r>
              <a:rPr lang="cs-CZ" sz="2000" i="1" smtClean="0"/>
              <a:t>(Vygotskij)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 pedagogické psychologii se pozornost badatelů nezaměřuje jen na učení a vyučování lidí, ale též na problémy výchovné. Badatelé zkoumají vývoj morálního usuzování dětí, dospívajících a dospělých a souběžně s tím i jejich morální či nemorální jednání v konkrétních situacích. (Výchova k občanství, polit. postoje)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Psychologie motivace </a:t>
            </a:r>
            <a:r>
              <a:rPr lang="cs-CZ" sz="2000" i="1" smtClean="0"/>
              <a:t>(Weiner, Ames, Dwecková, Deci...)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Rozdíly mezi lidmi (inteligence...) </a:t>
            </a:r>
            <a:r>
              <a:rPr lang="cs-CZ" sz="2000" i="1" smtClean="0"/>
              <a:t>Sternberg, Gardner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Psychologický pohled na učivo (žákovo pojetí učiva, záměrná konceptuální změna - </a:t>
            </a:r>
            <a:r>
              <a:rPr lang="cs-CZ" sz="2000" i="1" smtClean="0"/>
              <a:t>Sinatra, Pintrich</a:t>
            </a:r>
            <a:r>
              <a:rPr lang="cs-CZ" sz="2000" smtClean="0"/>
              <a:t>, 2003)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Učitelovy postoje vůči jednotlivým žákům (postoje kladné, neutrální, záporné) i učitelovy postoje k celým třídám (</a:t>
            </a:r>
            <a:r>
              <a:rPr lang="cs-CZ" sz="2000" i="1" smtClean="0"/>
              <a:t>Good, Nichols</a:t>
            </a:r>
            <a:r>
              <a:rPr lang="cs-CZ" sz="2000" smtClean="0"/>
              <a:t>, 2001).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Technická edukační média (</a:t>
            </a:r>
            <a:r>
              <a:rPr lang="cs-CZ" sz="2000" i="1" smtClean="0"/>
              <a:t>Hadwin</a:t>
            </a:r>
            <a:r>
              <a:rPr lang="cs-CZ" sz="2000" smtClean="0"/>
              <a:t> et al., 2005)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Kritika pedagogické psychologie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Kritika přichází ze tří zdrojů: od laické veřejnosti, od učitelské veřejnosti, od přestavitelů jiných psychologických oborů.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Laická veřejnost (a zčásti i učitelská veřejnost) tvrdí, že obor toho málo nabízí reálné praxi.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b="1" smtClean="0"/>
              <a:t>Veřejnost očekává</a:t>
            </a:r>
            <a:r>
              <a:rPr lang="cs-CZ" sz="1500" smtClean="0"/>
              <a:t>, že dostane </a:t>
            </a:r>
            <a:r>
              <a:rPr lang="cs-CZ" sz="1500" b="1" smtClean="0"/>
              <a:t>jednoduché návody </a:t>
            </a:r>
            <a:r>
              <a:rPr lang="cs-CZ" sz="1500" smtClean="0"/>
              <a:t>typu: jak nejlépe postupovat, když… Protože je nedostává (a nemůže v této podobě dostat), mívá výhrady.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Někteří učitelé (i někteří rodiče) v diskusích s odborníky argumentují jednotlivými „</a:t>
            </a:r>
            <a:r>
              <a:rPr lang="cs-CZ" sz="1500" b="1" smtClean="0"/>
              <a:t>případy ze života</a:t>
            </a:r>
            <a:r>
              <a:rPr lang="cs-CZ" sz="1500" smtClean="0"/>
              <a:t>“, které znají a současně se odvolávají na své osobní pedagogické zkušenostmi s dětmi a dospívajícími.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100" smtClean="0"/>
              <a:t>Good a Levin (2001), když je příběh ze života použit jako náhražka za seriózní výzkum, když je kasuistikou argumentováno místo teoretického rozboru a zobecnění empirických nálezů, vzbuzuje to vážné odborné výhrady.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Někteří představitelé jiných psychologických oborů se domnívají, že pedagogická psychologie je aplikační obor, který jen „převádí“ poznatky jiných psychologických disciplin do oblasti učení, vzdělávání, výchovy a výcviku lidí.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Kritizují pedagogickou psychologii  za to, že se málo zabývá laboratorním výzkumem, tedy výzkumem za přísně kontrolovatelných podmínek.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Neuvědomují si, že psychické procesy jsou spoluurčovány obsahem (např. zvláštnostmi učiva), zaměřeností (např. výchovně-vzdělávacími cíli školy, osobními cíli učícího se jedince), způsobem řízení (nelze přenášet poznatky získané např. spontánním učení na situace pedagogického typu), sociálním kontextem, v němž se vše odehrává.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smtClean="0"/>
              <a:t>Kritika pedagogické psychologie „zevnitř“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Obor si jasně </a:t>
            </a:r>
            <a:r>
              <a:rPr lang="cs-CZ" sz="1800" b="1" smtClean="0"/>
              <a:t>nevymezil svůj vztah k jiným psychologickým oborům</a:t>
            </a:r>
            <a:r>
              <a:rPr lang="cs-CZ" sz="1800" smtClean="0"/>
              <a:t>, zejména k základním. Pedagogická psychologie je příkladem aplikačního oboru, který používá psychologické pojmy a psychologickou metodologii k hlubšímu poznávání edukačních jevů, ale musí doložit svoji svébytnost (Wittrock, 1992).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smtClean="0"/>
              <a:t>Vztah oboru a pedagogické reality není vztahem vnějším</a:t>
            </a:r>
            <a:r>
              <a:rPr lang="cs-CZ" sz="1800" smtClean="0"/>
              <a:t>, nejde o jeden z mnoha „aplikačních terénů“ psychologického přístupu. Sama edukace a její jevy obsahují svébytné procesy a specifické zákonitosti. Odtud plyne, že si vynucují svébytnou výzkumnou metodologii a kategoriální aparát (</a:t>
            </a:r>
            <a:r>
              <a:rPr lang="cs-CZ" sz="1800" i="1" smtClean="0"/>
              <a:t>pojmy; terminologie</a:t>
            </a:r>
            <a:r>
              <a:rPr lang="cs-CZ" sz="1800" smtClean="0"/>
              <a:t>); nevystačíme s jednoduchou aplikací či „přetlumočením“ poznatků psychologických věd pro potřeby edukace (Štech, 2000).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Obor si jasně nevymezil svou podstatu. Stále existuje </a:t>
            </a:r>
            <a:r>
              <a:rPr lang="cs-CZ" sz="1800" b="1" smtClean="0"/>
              <a:t>napětí mezi linií vědeckou, </a:t>
            </a:r>
            <a:r>
              <a:rPr lang="cs-CZ" sz="1800" smtClean="0"/>
              <a:t>rigorózní, ryze badatelskou </a:t>
            </a:r>
            <a:r>
              <a:rPr lang="cs-CZ" sz="1800" b="1" smtClean="0"/>
              <a:t>a linií praktickou</a:t>
            </a:r>
            <a:r>
              <a:rPr lang="cs-CZ" sz="1800" smtClean="0"/>
              <a:t>, jejíž výsledky slouží výchovně-vzdělávací praxi (Berliner, 1992, Mayer, 1992, Wittrock, 1992). Obor nemá jasný společný základ (Grinnder, 1989).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Svébytnost oboru lze nejlépe doložit jeho vědeckostí. Badatelé musí </a:t>
            </a:r>
            <a:r>
              <a:rPr lang="cs-CZ" sz="1800" b="1" smtClean="0"/>
              <a:t>důkladněji poznat podstatu edukačních jevů a dospět k jejich hlubšímu vysvětlení</a:t>
            </a:r>
            <a:r>
              <a:rPr lang="cs-CZ" sz="1800" smtClean="0"/>
              <a:t>. Proto se musí orientovat především na experimenty, na zjednodušení složitých vztahů; musí jevy zkoumat za přísně kontrolovaných podmínek (Wittrock, 1992).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287338" y="611188"/>
            <a:ext cx="9290050" cy="2305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250825"/>
            <a:ext cx="9431338" cy="71294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b="1" smtClean="0"/>
              <a:t>Příklon</a:t>
            </a:r>
            <a:r>
              <a:rPr lang="cs-CZ" sz="1900" smtClean="0"/>
              <a:t> </a:t>
            </a:r>
            <a:r>
              <a:rPr lang="cs-CZ" sz="1900" b="1" smtClean="0"/>
              <a:t>oboru k přírodním vědám a tzv. tvrdým datům má svá vážná rizika</a:t>
            </a:r>
            <a:r>
              <a:rPr lang="cs-CZ" sz="1900" smtClean="0"/>
              <a:t>, neboť logicky vede ke dvěma důsledkům: máme-li složité edukační jevy přesněji měřit a sledovat jejich vztahovou strukturu, musíme je zjednodušit, tedy zredukovat na vybrané, odlišitelné, izolované složky; má-li zkoumání probíhat za přísně kontrolovatelných podmínek, je třeba kontext, v němž lidé žijí, učí se a pracují, značně zjednodušit. To vše vzdaluje naše poznání realitě, vede k vážným zkreslením a zabraňuje využití výsledků v praxi (Salomon, 2000).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Obor, ve snaze o přesnost, převzal z kognitivní psychologie řadu nových pojmů a postupů, např. pojem „informace“ a „zpracování informací“. Tím ovšem zbavil jedince reálných kontextů, rezignoval na typicky lidské kategorie typu „význam“, „smysl“, „konstruování poznatků“. Obor se nejen </a:t>
            </a:r>
            <a:r>
              <a:rPr lang="cs-CZ" sz="1900" b="1" smtClean="0"/>
              <a:t>vystavil riziku technizace, ale též trivializace</a:t>
            </a:r>
            <a:r>
              <a:rPr lang="cs-CZ" sz="1900" smtClean="0"/>
              <a:t> (Bruner, 1991).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Obor příliš nezkoumá, jak skutečně probíhá edukace ve škole i mimo školu</a:t>
            </a:r>
            <a:r>
              <a:rPr lang="cs-CZ" sz="1900" smtClean="0"/>
              <a:t>; soustřeďuje se na problémy, které jsou okrajové, drobné a pro praxi irelevantní (Grinnder, 1989). Je třeba obor „vrátit do školy“, zkoumat reálný kontext, rozvíjet strategii akčních výzkumů.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Vidět a zkoumat jedince v kontextu</a:t>
            </a:r>
            <a:r>
              <a:rPr lang="cs-CZ" sz="1900" smtClean="0"/>
              <a:t> má přinejmenším dva významy. První upozorňuje na vzájemné působení sociálních, kulturních, etnických systémů a jedince, který v jejich rámci žije a funguje. Druhý  říká, že dovednosti, strategie, procesy učení nejsou něčím „neutrálním“, obecně psychologickým, obecně použitelným, ale jsou vázány na historický kontext, na sociální kontext, na učivo a jeho zvláštnosti, jsou tedy „situované“. Přesněji řečeno: některé učení a poznávání je za určitých okolností situované, je řízeno více aktuální situací, než tradičně zkoumanými proměnnými, je ovlivněno sociálně či technicky. Právě poznání těchto souvislostí je důležité pro edukaci a přispívá též k ekologické validitě výsledků výzkumu  (Salomon, 2000).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360363" y="323850"/>
            <a:ext cx="9359900" cy="29511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07950"/>
            <a:ext cx="9431338" cy="7200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smtClean="0"/>
              <a:t>Obor by si měl </a:t>
            </a:r>
            <a:r>
              <a:rPr lang="cs-CZ" sz="1900" b="1" smtClean="0"/>
              <a:t>přesněji definovat vhodnou jednotku analýzy edukační reality</a:t>
            </a:r>
            <a:r>
              <a:rPr lang="cs-CZ" sz="1900" smtClean="0"/>
              <a:t>. Jinak hrozí nebezpečí, že se buď budou zkoumat přílišné detaily či naopak příliš rozsáhlé, nedostatečně diferencované celky. Možný řešením jsou tzv. kompozitní proměnné (Salomon, 2000). Jde o to nalézt vhodnou úroveň zkoumání problému: pod ní, ale ani nad ní už nejde o pedagogicko-psychologické téma. Někdy je zdrojem chyb už nevhodné, zavádějící pojmenování zkoumaných proměnných, která pak badatele směřuje do jiné úrovně, do jiného vědního oboru (Štech, 2000).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Poznatky, jež pedagogická psychologie předkládá veřejnosti, nejsou ovlivněny pouze zvoleným výzkumným paradigmatem či epistemologickým přístupem. Způsob zkoumání je výrazně determinován metodologickými postupy, které jsou v daném období dostupné i diagnostickými metodami, které jsou na trhu k dispozici. Zatím </a:t>
            </a:r>
            <a:r>
              <a:rPr lang="cs-CZ" sz="1900" b="1" smtClean="0"/>
              <a:t>chybí nástroje, které by dovolovaly zkoumání edukačních jevů v přirozených kontextech</a:t>
            </a:r>
            <a:r>
              <a:rPr lang="cs-CZ" sz="1900" smtClean="0"/>
              <a:t>, tedy zkoumání tzv. kompozitních proměnných (Salomon, 2000).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Pedagogická psychologie má plnit tři funkce: 1. explanační, tedy vysvětlující i predikční, dovolující hlouběji porozumět edukačním jevům (Salomon, 2000), 2. usměrňující, tedy ovlivňující stávající praxi (Berliner, 1992), 3. projektující, navrhující a výzkumně ověřující vhodné projekty (Salomon, 2000).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Výsledky bádání nejsou příliš akceptovány ze strany klíčových uživatelů</a:t>
            </a:r>
            <a:r>
              <a:rPr lang="cs-CZ" sz="1900" smtClean="0"/>
              <a:t> (učitelů, rodičů, žáků, pracovníků školské správy), neboť vznikají zjednodušení složitých dějů, jsou zbaveny přirozeného kontextu a jsou formulovány nesrozumitelným jazykem. Způsob prezentování výsledků se musí změnit. Vhodnější je spíše vyprávění; poznatky by měly být zasazeny do příběhů, které nesou prakticky využitelné poselství, srozumitelný význam a tím jsou snadněji využitelné (Berliner, 1992). </a:t>
            </a:r>
          </a:p>
          <a:p>
            <a:pPr eaLnBrk="1" hangingPunct="1">
              <a:lnSpc>
                <a:spcPct val="80000"/>
              </a:lnSpc>
            </a:pPr>
            <a:endParaRPr lang="cs-CZ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Reakce na kritiku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 b="1" smtClean="0"/>
              <a:t>Americká psychologická asociace </a:t>
            </a:r>
            <a:r>
              <a:rPr lang="cs-CZ" sz="2200" smtClean="0"/>
              <a:t>(APA) začala vydávat novou ediční řadu s názvem Psychologie ve škole. (</a:t>
            </a:r>
            <a:r>
              <a:rPr lang="cs-CZ" sz="2200" smtClean="0">
                <a:hlinkClick r:id="rId3"/>
              </a:rPr>
              <a:t>http://www.apa.org/</a:t>
            </a:r>
            <a:r>
              <a:rPr lang="cs-CZ" sz="2200" smtClean="0"/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700" smtClean="0"/>
              <a:t>Tým amerických expertů vypracoval pro praxi soubor psychologických principů, které akcentují roli žáka při učení a vzdělávání (Learner-Centered Psychological Principles, 1997). (</a:t>
            </a:r>
            <a:r>
              <a:rPr lang="cs-CZ" sz="1700" smtClean="0">
                <a:hlinkClick r:id="rId4"/>
              </a:rPr>
              <a:t>http://www.apa.org/ed/lcp2/lcp14.html</a:t>
            </a:r>
            <a:r>
              <a:rPr lang="cs-CZ" sz="17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b="1" smtClean="0"/>
              <a:t>V Evropě </a:t>
            </a:r>
            <a:r>
              <a:rPr lang="cs-CZ" sz="2200" smtClean="0"/>
              <a:t>vznikla a úspěšně funguje mezinárodní Asociace pro výzkum učení a výuky - EARLI (European Association for Learning and Instruction), která prostřednictvím vlastních časopisů a každoročních konferencí stimuluje rozvoj oboru v evropských zemích.(</a:t>
            </a:r>
            <a:r>
              <a:rPr lang="cs-CZ" sz="2200" smtClean="0">
                <a:hlinkClick r:id="rId5"/>
              </a:rPr>
              <a:t>http://www.earli.org/</a:t>
            </a:r>
            <a:r>
              <a:rPr lang="cs-CZ" sz="22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U nás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NUV – divize IPPP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>
                <a:hlinkClick r:id="rId3"/>
              </a:rPr>
              <a:t>http://www.nuv.cz ; http://www.ippp.cz/</a:t>
            </a:r>
            <a:r>
              <a:rPr lang="cs-CZ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AŠP SR a ČR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>
                <a:hlinkClick r:id="rId4"/>
              </a:rPr>
              <a:t>http://www.school-psychology.cz/</a:t>
            </a:r>
            <a:r>
              <a:rPr lang="cs-CZ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Česká asociace pedagogického výzkumu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>
                <a:hlinkClick r:id="rId5"/>
              </a:rPr>
              <a:t>http://www.phil.muni.cz/wapv/</a:t>
            </a:r>
            <a:r>
              <a:rPr lang="cs-CZ" smtClean="0"/>
              <a:t> 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pl-PL" smtClean="0"/>
              <a:t>Sekce pedagogické psychologie při ČMPS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>
                <a:hlinkClick r:id="rId6"/>
              </a:rPr>
              <a:t>http://cmps.ecn.cz/?page=pedagpsych</a:t>
            </a:r>
            <a:r>
              <a:rPr lang="cs-CZ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(...)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 lIns="0" tIns="0" rIns="0" bIns="0" anchor="ctr">
            <a:norm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en-GB" b="1" dirty="0" err="1" smtClean="0"/>
              <a:t>Autoregulace</a:t>
            </a:r>
            <a:r>
              <a:rPr lang="en-GB" b="1" dirty="0" smtClean="0"/>
              <a:t> </a:t>
            </a:r>
            <a:r>
              <a:rPr lang="en-GB" b="1" dirty="0" err="1" smtClean="0"/>
              <a:t>učení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cs-CZ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Terminologie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>
            <a:normAutofit fontScale="92500" lnSpcReduction="2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b="1"/>
              <a:t>učení se</a:t>
            </a:r>
            <a:r>
              <a:rPr lang="en-GB"/>
              <a:t> vs. </a:t>
            </a:r>
            <a:r>
              <a:rPr lang="en-GB" b="1"/>
              <a:t>řízení vlastního učení</a:t>
            </a:r>
            <a:r>
              <a:rPr lang="en-GB"/>
              <a:t> </a:t>
            </a:r>
            <a:endParaRPr lang="cs-CZ"/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/>
              <a:t>	</a:t>
            </a:r>
            <a:r>
              <a:rPr lang="en-GB"/>
              <a:t>(Kulič, 1992)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/>
              <a:t>řízení učení</a:t>
            </a:r>
            <a:r>
              <a:rPr lang="cs-CZ"/>
              <a:t>:</a:t>
            </a:r>
            <a:r>
              <a:rPr lang="en-GB"/>
              <a:t> </a:t>
            </a:r>
            <a:endParaRPr lang="cs-CZ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vnější </a:t>
            </a:r>
            <a:endParaRPr lang="cs-CZ" i="1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(více rozpracováno</a:t>
            </a:r>
            <a:r>
              <a:rPr lang="cs-CZ" i="1"/>
              <a:t> – pedagogika, psychologie</a:t>
            </a:r>
            <a:r>
              <a:rPr lang="en-GB" i="1"/>
              <a:t>), </a:t>
            </a:r>
            <a:endParaRPr lang="cs-CZ" i="1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vnitřní</a:t>
            </a:r>
            <a:endParaRPr lang="cs-CZ" i="1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i="1"/>
              <a:t>autoregulace</a:t>
            </a:r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000" i="1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000" i="1"/>
              <a:t>„Jsme odpovědní za své vlastní učení, ale je otázkou, jestli všichni mohou být odpovědni za řízení svého učení“ </a:t>
            </a:r>
          </a:p>
          <a:p>
            <a:pPr marL="352780" indent="-352780" algn="r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000" i="1"/>
              <a:t>(Candy, 1987, Garrison, 1992)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altLang="cs-CZ" smtClean="0"/>
              <a:t>Pedagogická p</a:t>
            </a:r>
            <a:r>
              <a:rPr lang="en-GB" altLang="cs-CZ" smtClean="0"/>
              <a:t>sychologie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 lIns="0" tIns="0" rIns="0" bIns="0">
            <a:norm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b="1" dirty="0" err="1" smtClean="0"/>
              <a:t>Požadavky</a:t>
            </a:r>
            <a:r>
              <a:rPr lang="en-GB" b="1" dirty="0" smtClean="0"/>
              <a:t>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Písemný test </a:t>
            </a:r>
            <a:r>
              <a:rPr lang="cs-CZ" dirty="0" smtClean="0"/>
              <a:t>(70</a:t>
            </a:r>
            <a:r>
              <a:rPr lang="cs-CZ" dirty="0" smtClean="0"/>
              <a:t>% minimum)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Ve </a:t>
            </a:r>
            <a:r>
              <a:rPr lang="cs-CZ" dirty="0" smtClean="0"/>
              <a:t>zkouškovém období (termíny budou upřesněny a vypsány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889200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946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autoregulace </a:t>
            </a:r>
            <a:r>
              <a:rPr lang="en-GB" sz="2400" i="1" smtClean="0"/>
              <a:t>(sebepojetí, sebehodnocení)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zdroje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vnější </a:t>
            </a:r>
            <a:r>
              <a:rPr lang="en-GB" sz="2100" i="1" smtClean="0"/>
              <a:t>(rodiče, učitelé, kamarádi)</a:t>
            </a:r>
            <a:r>
              <a:rPr lang="en-GB" sz="21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vnitřní </a:t>
            </a:r>
            <a:r>
              <a:rPr lang="en-GB" sz="2100" i="1" smtClean="0"/>
              <a:t>(vč. tzv. osobnostní autoregulace)</a:t>
            </a:r>
            <a:endParaRPr lang="cs-CZ" sz="2100" i="1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100" i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autoregulace učení</a:t>
            </a:r>
            <a:r>
              <a:rPr lang="en-GB" sz="2400" smtClean="0"/>
              <a:t> – aktivita v procesu učení po stránce činnostní, motivační i metakognitivní; stanovuje si cíle, iniciuje a řídí své úsilí a používá specifických strategií s ohledem na kontext učení</a:t>
            </a:r>
          </a:p>
          <a:p>
            <a:pPr algn="r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i="1" smtClean="0"/>
              <a:t>(Zimmerman, 1998)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- předpoklady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2525" cy="4883150"/>
          </a:xfrm>
        </p:spPr>
        <p:txBody>
          <a:bodyPr lIns="0" tIns="0" rIns="0" bIns="0">
            <a:normAutofit lnSpcReduction="1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potencialita každého žáka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výuka musí umožnit získat dovednost „jak se učit“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vnější řízení má stimulovat autoregulaci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 prepubertě rozvoj metakognitivních strategií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postupným zdokonalování se žák stává nezávislým na vnějším řízení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může postupně lépe zvládat své emoce při učení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postupně aktivní přístup k prostředí pro učení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rozvoj vázán na rozvoj „já“ (self)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není ryze individuální proces; utváří se ve spolupráci s druhými </a:t>
            </a:r>
            <a:r>
              <a:rPr lang="en-GB" sz="1600" i="1"/>
              <a:t>(párové, skupinové, vrstevnické učení...)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je to aktivní proces; nelze „předat návod“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rozvíjí se více při souladu s vnějším řízením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celoživotní proces</a:t>
            </a:r>
            <a:r>
              <a:rPr lang="cs-CZ" sz="1600"/>
              <a:t> </a:t>
            </a:r>
            <a:r>
              <a:rPr lang="cs-CZ" sz="1600" i="1"/>
              <a:t>(vývojové změny a jejich integrace)</a:t>
            </a:r>
            <a:r>
              <a:rPr lang="en-GB" sz="1600"/>
              <a:t> </a:t>
            </a:r>
          </a:p>
          <a:p>
            <a:pPr marL="352780" indent="-352780" algn="r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 i="1"/>
              <a:t>(Mareš, 1998)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584325" y="3708400"/>
            <a:ext cx="7705725" cy="3455988"/>
          </a:xfrm>
          <a:prstGeom prst="rect">
            <a:avLst/>
          </a:prstGeom>
          <a:solidFill>
            <a:srgbClr val="FFCC99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Teorie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008063" y="1763713"/>
            <a:ext cx="8928100" cy="1146175"/>
          </a:xfrm>
        </p:spPr>
        <p:txBody>
          <a:bodyPr lIns="0" tIns="0" rIns="0" bIns="0">
            <a:normAutofit lnSpcReduction="1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/>
              <a:t>přehled </a:t>
            </a:r>
            <a:r>
              <a:rPr lang="cs-CZ"/>
              <a:t>vlivných </a:t>
            </a:r>
            <a:r>
              <a:rPr lang="en-GB"/>
              <a:t>teorií – Čáp, Mareš, s. 508</a:t>
            </a:r>
            <a:r>
              <a:rPr lang="cs-CZ"/>
              <a:t> (...)</a:t>
            </a:r>
            <a:endParaRPr lang="en-GB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/>
              <a:t>př. </a:t>
            </a:r>
            <a:r>
              <a:rPr lang="en-GB"/>
              <a:t>teorie cyklických fází (Zimmerman, 1998)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4252913" y="4065588"/>
            <a:ext cx="2212975" cy="820737"/>
          </a:xfrm>
          <a:prstGeom prst="roundRect">
            <a:avLst>
              <a:gd name="adj" fmla="val 190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2670175" y="5530850"/>
            <a:ext cx="2066925" cy="820738"/>
          </a:xfrm>
          <a:prstGeom prst="roundRect">
            <a:avLst>
              <a:gd name="adj" fmla="val 190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6289675" y="5516563"/>
            <a:ext cx="2036763" cy="806450"/>
          </a:xfrm>
          <a:prstGeom prst="roundRect">
            <a:avLst>
              <a:gd name="adj" fmla="val 194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549650" y="4575175"/>
            <a:ext cx="674688" cy="9588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4718050" y="5956300"/>
            <a:ext cx="1574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465888" y="4460875"/>
            <a:ext cx="908050" cy="10398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295775" y="4065588"/>
            <a:ext cx="2066925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Provádění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 volní kontrola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2617788" y="5549900"/>
            <a:ext cx="2066925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Uvažován</a:t>
            </a: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í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cíle, strategie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6275388" y="5548313"/>
            <a:ext cx="2095500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Sebereflexe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bilancování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-19050"/>
            <a:ext cx="8842375" cy="18669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v praxi - </a:t>
            </a:r>
            <a:r>
              <a:rPr lang="en-GB" b="1" i="1" smtClean="0"/>
              <a:t>uvažování</a:t>
            </a:r>
            <a:r>
              <a:rPr lang="en-GB" i="1" smtClean="0"/>
              <a:t> </a:t>
            </a:r>
            <a:r>
              <a:rPr lang="cs-CZ" smtClean="0"/>
              <a:t/>
            </a:r>
            <a:br>
              <a:rPr lang="cs-CZ" smtClean="0"/>
            </a:br>
            <a:r>
              <a:rPr lang="en-GB" sz="3100" smtClean="0"/>
              <a:t>(Zimmerman, Schunk)</a:t>
            </a:r>
            <a:br>
              <a:rPr lang="en-GB" sz="3100" smtClean="0"/>
            </a:br>
            <a:endParaRPr lang="en-GB" sz="31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3911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u="sng" smtClean="0"/>
              <a:t>Začátečníci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cíle chaotické, nespecifické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 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orientace na výkon, výsledek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nízké self-efficacy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nezájem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611688" cy="5405437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u="sng" smtClean="0"/>
              <a:t>Pokročilí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cíle hirarchické, spcifické i perspektivní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orientace na proces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dostatečně vysoké self-efficacy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vnitřní motivace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0"/>
            <a:ext cx="9004300" cy="1654175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en-GB" sz="4500" dirty="0" err="1"/>
              <a:t>Autoregulace</a:t>
            </a:r>
            <a:r>
              <a:rPr lang="en-GB" sz="4500" dirty="0"/>
              <a:t> v </a:t>
            </a:r>
            <a:r>
              <a:rPr lang="en-GB" sz="4500" dirty="0" err="1"/>
              <a:t>praxi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pt-BR" sz="4500" dirty="0"/>
              <a:t>- </a:t>
            </a:r>
            <a:r>
              <a:rPr lang="pt-BR" sz="4500" b="1" i="1" dirty="0"/>
              <a:t>provádění a volní kontrola</a:t>
            </a:r>
            <a:r>
              <a:rPr lang="en-GB" sz="4500" i="1" dirty="0"/>
              <a:t> </a:t>
            </a:r>
            <a:r>
              <a:rPr lang="en-GB" sz="2700" dirty="0" smtClean="0"/>
              <a:t>(</a:t>
            </a:r>
            <a:r>
              <a:rPr lang="en-GB" sz="2700" dirty="0"/>
              <a:t>Zimmerman, </a:t>
            </a:r>
            <a:r>
              <a:rPr lang="en-GB" sz="2700" dirty="0" err="1"/>
              <a:t>Schunk</a:t>
            </a:r>
            <a:r>
              <a:rPr lang="en-GB" sz="2700" dirty="0"/>
              <a:t>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2163763"/>
            <a:ext cx="4429125" cy="459740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u="sng" smtClean="0"/>
              <a:t>Začátečníci</a:t>
            </a:r>
            <a:endParaRPr lang="en-GB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mají nejasný plán 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nedůvěřují si, používají sebesnižování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kontrolují jen výsledky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35575" y="2300288"/>
            <a:ext cx="4281488" cy="460057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u="sng" smtClean="0"/>
              <a:t>Pokročilí</a:t>
            </a:r>
            <a:endParaRPr lang="en-GB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mají jasný plán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věří si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kontrolují průběh i výsledky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-19050"/>
            <a:ext cx="9339262" cy="18669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v praxi </a:t>
            </a:r>
            <a:r>
              <a:rPr lang="cs-CZ" smtClean="0"/>
              <a:t>- </a:t>
            </a:r>
            <a:r>
              <a:rPr lang="cs-CZ" b="1" i="1" smtClean="0"/>
              <a:t>sebereflexe</a:t>
            </a:r>
            <a:r>
              <a:rPr lang="cs-CZ" sz="3100" smtClean="0"/>
              <a:t/>
            </a:r>
            <a:br>
              <a:rPr lang="cs-CZ" sz="3100" smtClean="0"/>
            </a:br>
            <a:r>
              <a:rPr lang="en-GB" sz="3100" smtClean="0"/>
              <a:t>(Zimmerman, Schunk)</a:t>
            </a:r>
            <a:br>
              <a:rPr lang="en-GB" sz="3100" smtClean="0"/>
            </a:br>
            <a:endParaRPr lang="en-GB" sz="31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08063" y="1908175"/>
            <a:ext cx="4103687" cy="518477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b="1" u="sng" smtClean="0"/>
              <a:t>Začátečníci</a:t>
            </a:r>
            <a:endParaRPr lang="en-GB" sz="22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vyhýbají se sebehodnocení 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příčiny úspěchu a neúspěchu hledají ve svých schopnostech (neovl.)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reagují na sebe negativně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v měnících se podmínkách zmatení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56213" y="1908175"/>
            <a:ext cx="4321175" cy="5327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Pokročilí</a:t>
            </a: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snaží se o sebehodnocení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příčiny úspěchu a neúspěchu hledají v použité strategii (ovlivnitelné)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reagují na sebe pozitivně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dobrá adaptace i měnícím se prostředí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Výkon a jeho souvislosti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cíle, které si žák stanovuje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autoregulace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výkon (průběh)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motivace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algn="ctr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i="1" smtClean="0"/>
              <a:t>ovlivněny i kontextem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Vedení k autoregulaci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není možný pouhý „nácvik“; nutný rozvoj „já“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zdroje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sociální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osobnostní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situační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cílený nácvik: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vyučování strategiím, praktické provádění a. strategií, zpětná vazba o účinnosti a. strategie, monitorování sebe samého, sociální opora, sebereflexe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Metody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2163" y="1763713"/>
            <a:ext cx="4281487" cy="5513387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Pod vedení učitele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verbální instruování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předvedení vzoru </a:t>
            </a:r>
            <a:r>
              <a:rPr lang="en-GB" sz="2000" i="1" smtClean="0"/>
              <a:t>(nápodoba)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supervize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reciproční vyučování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podpůrné vyučování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transakční vyučování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S vrstevníky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vrstevnické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kooperativní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skupinové učení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927600" y="1763713"/>
            <a:ext cx="4532313" cy="493712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Využití techniky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CAL systémy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smtClean="0"/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Pod vedením sebe samého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sebemonitorovací protokoly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žákovský deník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domácí příprava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samostatná praxe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4000" smtClean="0"/>
              <a:t>Možnosti při diagnostice – </a:t>
            </a:r>
            <a:r>
              <a:rPr lang="cs-CZ" sz="4000" smtClean="0"/>
              <a:t/>
            </a:r>
            <a:br>
              <a:rPr lang="cs-CZ" sz="4000" smtClean="0"/>
            </a:br>
            <a:r>
              <a:rPr lang="cs-CZ" sz="4000" i="1" smtClean="0"/>
              <a:t>můžeme</a:t>
            </a:r>
            <a:r>
              <a:rPr lang="cs-CZ" sz="4000" smtClean="0"/>
              <a:t> </a:t>
            </a:r>
            <a:r>
              <a:rPr lang="en-GB" sz="4000" b="1" smtClean="0"/>
              <a:t>sle</a:t>
            </a:r>
            <a:r>
              <a:rPr lang="cs-CZ" sz="4000" b="1" smtClean="0"/>
              <a:t>dovat</a:t>
            </a:r>
            <a:r>
              <a:rPr lang="en-GB" sz="4000" b="1" smtClean="0"/>
              <a:t>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Kognitivní učební strategie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Metakognitivní strategie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Strategie vedoucí k poznání sebe samého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Motivační strategie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i="1" smtClean="0"/>
              <a:t>nejlepší</a:t>
            </a:r>
            <a:r>
              <a:rPr lang="cs-CZ" i="1" smtClean="0"/>
              <a:t>m empirickým postupem</a:t>
            </a:r>
            <a:r>
              <a:rPr lang="en-GB" i="1" smtClean="0"/>
              <a:t> je </a:t>
            </a:r>
            <a:r>
              <a:rPr lang="en-GB" b="1" i="1" smtClean="0"/>
              <a:t>kombinace kvantitativního a kvalitativního</a:t>
            </a:r>
            <a:r>
              <a:rPr lang="en-GB" i="1" smtClean="0"/>
              <a:t> přístupu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2"/>
          <p:cNvSpPr>
            <a:spLocks noChangeArrowheads="1"/>
          </p:cNvSpPr>
          <p:nvPr/>
        </p:nvSpPr>
        <p:spPr bwMode="auto">
          <a:xfrm>
            <a:off x="908050" y="2109788"/>
            <a:ext cx="8807450" cy="4587875"/>
          </a:xfrm>
          <a:prstGeom prst="roundRect">
            <a:avLst>
              <a:gd name="adj" fmla="val 32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Záznamový arch (Lan, 1998)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042988" y="2320925"/>
          <a:ext cx="8942387" cy="4140200"/>
        </p:xfrm>
        <a:graphic>
          <a:graphicData uri="http://schemas.openxmlformats.org/presentationml/2006/ole">
            <p:oleObj spid="_x0000_s1027" r:id="rId4" imgW="10337040" imgH="5171400" progId="opendocument.CalcDocument.1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dirty="0" smtClean="0"/>
              <a:t>Jak se pozná odborná informace(vědecky ověřená) ?</a:t>
            </a:r>
          </a:p>
          <a:p>
            <a:r>
              <a:rPr lang="cs-CZ" dirty="0" smtClean="0"/>
              <a:t>Čím se liší od informace získané od autority?</a:t>
            </a:r>
          </a:p>
          <a:p>
            <a:r>
              <a:rPr lang="cs-CZ" dirty="0" smtClean="0"/>
              <a:t>Čím se liší od praktické zkušenosti?</a:t>
            </a:r>
          </a:p>
          <a:p>
            <a:r>
              <a:rPr lang="cs-CZ" dirty="0" smtClean="0"/>
              <a:t>Jakým způsobem je možné tyto zdroje informací v odborném životě využívat?</a:t>
            </a:r>
          </a:p>
          <a:p>
            <a:endParaRPr lang="cs-CZ" dirty="0" smtClean="0"/>
          </a:p>
          <a:p>
            <a:r>
              <a:rPr lang="cs-CZ" dirty="0" smtClean="0"/>
              <a:t>Co je cílem práce s odbornými informacemi? Nestačí talent a zkušenost?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760936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Doporučená</a:t>
            </a:r>
            <a:r>
              <a:rPr lang="en-GB" sz="1600" dirty="0" smtClean="0"/>
              <a:t> </a:t>
            </a:r>
            <a:r>
              <a:rPr lang="en-GB" sz="1600" dirty="0" err="1" smtClean="0"/>
              <a:t>literatura</a:t>
            </a:r>
            <a:r>
              <a:rPr lang="cs-CZ" sz="1600" dirty="0" smtClean="0"/>
              <a:t> (vč. přednášek a odkazů v </a:t>
            </a:r>
            <a:r>
              <a:rPr lang="cs-CZ" sz="1600" dirty="0" err="1" smtClean="0"/>
              <a:t>ISu</a:t>
            </a:r>
            <a:r>
              <a:rPr lang="cs-CZ" sz="1600" dirty="0" smtClean="0"/>
              <a:t>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/>
              <a:t>Studijní materiály kurzu v </a:t>
            </a:r>
            <a:r>
              <a:rPr lang="cs-CZ" sz="1600" dirty="0" err="1" smtClean="0"/>
              <a:t>moodlince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moodlinka.ped.muni.cz/course/view.php?id=2079</a:t>
            </a:r>
            <a:r>
              <a:rPr lang="cs-CZ" sz="1600" dirty="0" smtClean="0"/>
              <a:t> </a:t>
            </a:r>
            <a:endParaRPr lang="en-GB" sz="14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Odborná</a:t>
            </a:r>
            <a:r>
              <a:rPr lang="en-GB" sz="1600" dirty="0" smtClean="0"/>
              <a:t> </a:t>
            </a:r>
            <a:r>
              <a:rPr lang="en-GB" sz="1600" dirty="0" err="1" smtClean="0"/>
              <a:t>periodika</a:t>
            </a:r>
            <a:r>
              <a:rPr lang="cs-CZ" sz="1600" dirty="0" smtClean="0"/>
              <a:t> (obvyklá s důrazem na)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dirty="0" smtClean="0">
                <a:hlinkClick r:id="rId4"/>
              </a:rPr>
              <a:t>http://www.</a:t>
            </a:r>
            <a:r>
              <a:rPr lang="cs-CZ" sz="1400" dirty="0" err="1" smtClean="0">
                <a:hlinkClick r:id="rId4"/>
              </a:rPr>
              <a:t>ped.muni.cz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wlib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neweb</a:t>
            </a:r>
            <a:r>
              <a:rPr lang="cs-CZ" sz="1400" dirty="0" smtClean="0">
                <a:hlinkClick r:id="rId4"/>
              </a:rPr>
              <a:t>/index.</a:t>
            </a:r>
            <a:r>
              <a:rPr lang="cs-CZ" sz="1400" dirty="0" err="1" smtClean="0">
                <a:hlinkClick r:id="rId4"/>
              </a:rPr>
              <a:t>php</a:t>
            </a:r>
            <a:r>
              <a:rPr lang="cs-CZ" sz="1400" dirty="0" smtClean="0">
                <a:hlinkClick r:id="rId4"/>
              </a:rPr>
              <a:t>?sekce=3</a:t>
            </a:r>
            <a:r>
              <a:rPr lang="cs-CZ" sz="14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Pedagogika</a:t>
            </a:r>
            <a:endParaRPr lang="en-GB" sz="14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Psychológia</a:t>
            </a:r>
            <a:r>
              <a:rPr lang="en-GB" sz="1400" dirty="0" smtClean="0"/>
              <a:t> a </a:t>
            </a:r>
            <a:r>
              <a:rPr lang="en-GB" sz="1400" dirty="0" err="1" smtClean="0"/>
              <a:t>pato</a:t>
            </a:r>
            <a:r>
              <a:rPr lang="en-GB" sz="1400" dirty="0" smtClean="0"/>
              <a:t> </a:t>
            </a:r>
            <a:r>
              <a:rPr lang="en-GB" sz="1400" dirty="0" err="1" smtClean="0"/>
              <a:t>psychológia</a:t>
            </a:r>
            <a:r>
              <a:rPr lang="en-GB" sz="1400" dirty="0" smtClean="0"/>
              <a:t> </a:t>
            </a:r>
            <a:r>
              <a:rPr lang="en-GB" sz="1400" dirty="0" err="1" smtClean="0"/>
              <a:t>dieťaťa</a:t>
            </a:r>
            <a:endParaRPr lang="cs-CZ" sz="14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dirty="0" smtClean="0"/>
              <a:t>Studia </a:t>
            </a:r>
            <a:r>
              <a:rPr lang="cs-CZ" sz="1400" dirty="0" err="1" smtClean="0"/>
              <a:t>Paedagogica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5"/>
              </a:rPr>
              <a:t>http://www.</a:t>
            </a:r>
            <a:r>
              <a:rPr lang="cs-CZ" sz="1400" dirty="0" err="1" smtClean="0">
                <a:hlinkClick r:id="rId5"/>
              </a:rPr>
              <a:t>phil.muni.cz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wupv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home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casopis</a:t>
            </a:r>
            <a:r>
              <a:rPr lang="cs-CZ" sz="14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dirty="0" smtClean="0"/>
              <a:t>Orbis </a:t>
            </a:r>
            <a:r>
              <a:rPr lang="cs-CZ" sz="1400" dirty="0" err="1" smtClean="0"/>
              <a:t>Scholae</a:t>
            </a:r>
            <a:r>
              <a:rPr lang="cs-CZ" sz="1400" dirty="0" smtClean="0"/>
              <a:t>, Pedagogická orientace, </a:t>
            </a:r>
            <a:r>
              <a:rPr lang="en-US" sz="1400" dirty="0" err="1" smtClean="0">
                <a:hlinkClick r:id="rId6"/>
              </a:rPr>
              <a:t>Pedagogický</a:t>
            </a:r>
            <a:r>
              <a:rPr lang="en-US" sz="1400" dirty="0" smtClean="0">
                <a:hlinkClick r:id="rId6"/>
              </a:rPr>
              <a:t> </a:t>
            </a:r>
            <a:r>
              <a:rPr lang="en-US" sz="1400" dirty="0" err="1" smtClean="0">
                <a:hlinkClick r:id="rId6"/>
              </a:rPr>
              <a:t>časopis</a:t>
            </a:r>
            <a:r>
              <a:rPr lang="en-US" sz="1400" dirty="0" smtClean="0">
                <a:hlinkClick r:id="rId6"/>
              </a:rPr>
              <a:t> / Journal of Pedagogy</a:t>
            </a:r>
            <a:r>
              <a:rPr lang="cs-CZ" sz="1400" dirty="0" smtClean="0"/>
              <a:t> (…)</a:t>
            </a:r>
            <a:endParaRPr lang="en-GB" sz="14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Populární</a:t>
            </a:r>
            <a:r>
              <a:rPr lang="en-GB" sz="1600" dirty="0" smtClean="0"/>
              <a:t> </a:t>
            </a:r>
            <a:r>
              <a:rPr lang="en-GB" sz="1600" dirty="0" err="1" smtClean="0"/>
              <a:t>periodika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Moderní</a:t>
            </a:r>
            <a:r>
              <a:rPr lang="en-GB" sz="1400" dirty="0" smtClean="0"/>
              <a:t> </a:t>
            </a:r>
            <a:r>
              <a:rPr lang="en-GB" sz="1400" dirty="0" err="1" smtClean="0"/>
              <a:t>vyučování</a:t>
            </a:r>
            <a:endParaRPr lang="en-GB" sz="14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Učitelské</a:t>
            </a:r>
            <a:r>
              <a:rPr lang="en-GB" sz="1400" dirty="0" smtClean="0"/>
              <a:t> </a:t>
            </a:r>
            <a:r>
              <a:rPr lang="en-GB" sz="1400" dirty="0" err="1" smtClean="0"/>
              <a:t>noviny</a:t>
            </a:r>
            <a:r>
              <a:rPr lang="en-GB" sz="14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Internetové</a:t>
            </a:r>
            <a:r>
              <a:rPr lang="en-GB" sz="1600" dirty="0" smtClean="0"/>
              <a:t> </a:t>
            </a:r>
            <a:r>
              <a:rPr lang="en-GB" sz="1600" dirty="0" err="1" smtClean="0"/>
              <a:t>zdroje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dirty="0" err="1" smtClean="0"/>
              <a:t>eBrary</a:t>
            </a:r>
            <a:r>
              <a:rPr lang="cs-CZ" sz="1400" dirty="0" smtClean="0"/>
              <a:t> </a:t>
            </a:r>
            <a:r>
              <a:rPr lang="cs-CZ" sz="1400" dirty="0" smtClean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site.ebrary.com/lib/masaryk</a:t>
            </a:r>
            <a:r>
              <a:rPr lang="cs-CZ" sz="1400" dirty="0" smtClean="0"/>
              <a:t> </a:t>
            </a:r>
            <a:endParaRPr lang="cs-CZ" sz="14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Stránky</a:t>
            </a:r>
            <a:r>
              <a:rPr lang="en-GB" sz="1400" dirty="0" smtClean="0"/>
              <a:t> </a:t>
            </a:r>
            <a:r>
              <a:rPr lang="en-GB" sz="1400" dirty="0" err="1" smtClean="0"/>
              <a:t>např</a:t>
            </a:r>
            <a:r>
              <a:rPr lang="en-GB" sz="1400" dirty="0" smtClean="0"/>
              <a:t>. </a:t>
            </a:r>
            <a:r>
              <a:rPr lang="en-GB" sz="1400" dirty="0" smtClean="0">
                <a:solidFill>
                  <a:srgbClr val="CCCCFF"/>
                </a:solidFill>
                <a:hlinkClick r:id="rId8"/>
              </a:rPr>
              <a:t>www.ceskaskola.cz</a:t>
            </a:r>
            <a:r>
              <a:rPr lang="en-GB" sz="14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US" sz="1400" dirty="0" smtClean="0"/>
              <a:t>Classics in the History of Psychology</a:t>
            </a:r>
            <a:r>
              <a:rPr lang="cs-CZ" sz="1400" dirty="0" smtClean="0"/>
              <a:t> </a:t>
            </a:r>
            <a:r>
              <a:rPr lang="cs-CZ" sz="1400" dirty="0" smtClean="0">
                <a:hlinkClick r:id="rId9"/>
              </a:rPr>
              <a:t>http://psychclassics.asu.edu/</a:t>
            </a:r>
            <a:r>
              <a:rPr lang="cs-CZ" sz="1400" dirty="0" smtClean="0"/>
              <a:t> </a:t>
            </a:r>
            <a:endParaRPr lang="en-GB" sz="14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Databáze</a:t>
            </a:r>
            <a:r>
              <a:rPr lang="en-GB" sz="1400" dirty="0" smtClean="0"/>
              <a:t> </a:t>
            </a:r>
            <a:r>
              <a:rPr lang="en-GB" sz="1400" dirty="0" smtClean="0"/>
              <a:t>(ERIC, JSTOR</a:t>
            </a:r>
            <a:r>
              <a:rPr lang="cs-CZ" sz="1400" dirty="0" smtClean="0"/>
              <a:t>…</a:t>
            </a:r>
            <a:r>
              <a:rPr lang="en-GB" sz="14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Svépomocné</a:t>
            </a:r>
            <a:r>
              <a:rPr lang="en-GB" sz="1400" dirty="0" smtClean="0"/>
              <a:t> </a:t>
            </a:r>
            <a:r>
              <a:rPr lang="en-GB" sz="1400" dirty="0" err="1" smtClean="0"/>
              <a:t>skupiny</a:t>
            </a:r>
            <a:r>
              <a:rPr lang="cs-CZ" sz="1400" dirty="0" smtClean="0"/>
              <a:t> </a:t>
            </a:r>
            <a:r>
              <a:rPr lang="cs-CZ" sz="1400" dirty="0" smtClean="0">
                <a:hlinkClick r:id="rId10"/>
              </a:rPr>
              <a:t>http://www.</a:t>
            </a:r>
            <a:r>
              <a:rPr lang="cs-CZ" sz="1400" dirty="0" err="1" smtClean="0">
                <a:hlinkClick r:id="rId10"/>
              </a:rPr>
              <a:t>nadanedeti.cz</a:t>
            </a:r>
            <a:r>
              <a:rPr lang="cs-CZ" sz="1400" dirty="0" smtClean="0">
                <a:hlinkClick r:id="rId10"/>
              </a:rPr>
              <a:t>/</a:t>
            </a:r>
            <a:r>
              <a:rPr lang="cs-CZ" sz="1400" dirty="0" smtClean="0"/>
              <a:t> </a:t>
            </a:r>
            <a:endParaRPr lang="en-GB" sz="1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403" y="1763924"/>
            <a:ext cx="5877078" cy="4955787"/>
          </a:xfrm>
        </p:spPr>
        <p:txBody>
          <a:bodyPr/>
          <a:lstStyle/>
          <a:p>
            <a:r>
              <a:rPr lang="cs-CZ" i="1" dirty="0" smtClean="0"/>
              <a:t>V průběhu semestru jsou k dispozici studijní </a:t>
            </a:r>
            <a:r>
              <a:rPr lang="cs-CZ" i="1" dirty="0" err="1" smtClean="0"/>
              <a:t>elearningové</a:t>
            </a:r>
            <a:r>
              <a:rPr lang="cs-CZ" i="1" dirty="0" smtClean="0"/>
              <a:t> opory (texty, otázky…) vzniklé v rámci projektu OPVK CZ.1.07/2.2.00/28.0040 Tvorba a inovace vzdělávacích programů a profesních praxí</a:t>
            </a:r>
            <a:endParaRPr lang="cs-CZ" i="1" dirty="0"/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6576" y="0"/>
            <a:ext cx="2664049" cy="744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výkladu v seminářích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ted.com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talks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ken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robinson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changing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education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paradigms.html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 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380</TotalTime>
  <Words>3462</Words>
  <Application>Microsoft Office PowerPoint</Application>
  <PresentationFormat>Vlastní</PresentationFormat>
  <Paragraphs>319</Paragraphs>
  <Slides>40</Slides>
  <Notes>35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2" baseType="lpstr">
      <vt:lpstr>Medián</vt:lpstr>
      <vt:lpstr>Sešit OpenDocument</vt:lpstr>
      <vt:lpstr>pedagogická psychologie</vt:lpstr>
      <vt:lpstr>Kontakt</vt:lpstr>
      <vt:lpstr>Pedagogická psychologie</vt:lpstr>
      <vt:lpstr>Koncepce kurzu</vt:lpstr>
      <vt:lpstr>Literatura</vt:lpstr>
      <vt:lpstr>Literatura</vt:lpstr>
      <vt:lpstr>Elearning</vt:lpstr>
      <vt:lpstr>Pedagogická psychologie – perspektivy výkladu v seminářích</vt:lpstr>
      <vt:lpstr>Pedagogická psychologie</vt:lpstr>
      <vt:lpstr>Pozor na různé významy pojmu!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Změny v oboru v minulém století</vt:lpstr>
      <vt:lpstr>Současné trendy v oboru</vt:lpstr>
      <vt:lpstr>Kritika pedagogické psychologie</vt:lpstr>
      <vt:lpstr>Kritika pedagogické psychologie „zevnitř“</vt:lpstr>
      <vt:lpstr>Snímek 24</vt:lpstr>
      <vt:lpstr>Snímek 25</vt:lpstr>
      <vt:lpstr>Reakce na kritiku</vt:lpstr>
      <vt:lpstr>U nás</vt:lpstr>
      <vt:lpstr>Autoregulace učení </vt:lpstr>
      <vt:lpstr>Terminologie</vt:lpstr>
      <vt:lpstr>Autoregulace</vt:lpstr>
      <vt:lpstr>Autoregulace - předpoklady</vt:lpstr>
      <vt:lpstr>Teorie</vt:lpstr>
      <vt:lpstr>Autoregulace v praxi - uvažování  (Zimmerman, Schunk) </vt:lpstr>
      <vt:lpstr>Autoregulace v praxi - provádění a volní kontrola (Zimmerman, Schunk)</vt:lpstr>
      <vt:lpstr>Autoregulace v praxi - sebereflexe (Zimmerman, Schunk) </vt:lpstr>
      <vt:lpstr>Výkon a jeho souvislosti</vt:lpstr>
      <vt:lpstr>Vedení k autoregulaci</vt:lpstr>
      <vt:lpstr>Metody</vt:lpstr>
      <vt:lpstr>Možnosti při diagnostice –  můžeme sledovat:</vt:lpstr>
      <vt:lpstr>Záznamový arch (Lan, 1998)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Jan Mareš</dc:creator>
  <cp:lastModifiedBy>Jan Mareš</cp:lastModifiedBy>
  <cp:revision>32</cp:revision>
  <dcterms:modified xsi:type="dcterms:W3CDTF">2014-02-07T10:30:34Z</dcterms:modified>
</cp:coreProperties>
</file>