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2" r:id="rId9"/>
    <p:sldId id="266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25D88C-2D30-4B71-960F-5D3995855256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DAC759-4D95-4498-8C0C-A498B214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i_4Cg34Rb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pozornosti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ADD/ADHD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ve třídě pracovat s hyperaktivním dítětem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Snažte se pochopit problém, kterým dítě trpí.</a:t>
            </a:r>
          </a:p>
          <a:p>
            <a:pPr lvl="0"/>
            <a:r>
              <a:rPr lang="cs-CZ" dirty="0" smtClean="0"/>
              <a:t>Při realizaci programů používejte jednoduché, jasné a důsledné postupy.</a:t>
            </a:r>
          </a:p>
          <a:p>
            <a:pPr lvl="0"/>
            <a:r>
              <a:rPr lang="cs-CZ" dirty="0" smtClean="0"/>
              <a:t>Dítě musí vědět, že úsilí, které vykonává, mu pomáhá.</a:t>
            </a:r>
          </a:p>
          <a:p>
            <a:pPr lvl="0"/>
            <a:r>
              <a:rPr lang="cs-CZ" dirty="0" smtClean="0"/>
              <a:t>Mějte dítě co nejvíce na očích. Sledujte jeho chování.</a:t>
            </a:r>
          </a:p>
          <a:p>
            <a:pPr lvl="0"/>
            <a:r>
              <a:rPr lang="cs-CZ" dirty="0" smtClean="0"/>
              <a:t>Neusazujte dítě s ADHD u okna.</a:t>
            </a:r>
          </a:p>
          <a:p>
            <a:pPr lvl="0"/>
            <a:r>
              <a:rPr lang="cs-CZ" dirty="0" smtClean="0"/>
              <a:t>Jak při zadávání instrukcí dítěti, tak při běžné komunikaci udržujte oční kontakt. </a:t>
            </a:r>
          </a:p>
          <a:p>
            <a:pPr lvl="0"/>
            <a:r>
              <a:rPr lang="cs-CZ" dirty="0" smtClean="0"/>
              <a:t>Nechte dítě vaše instrukce zopakovat.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ve třídě pracovat s hyperaktivním dítětem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Dávejte mu  jednoduché, krátké a krátkodobé úkoly (v ideálním případě pouze po jednom). Dlouhodobé úkoly raději rozfázujte.</a:t>
            </a:r>
          </a:p>
          <a:p>
            <a:pPr lvl="0"/>
            <a:r>
              <a:rPr lang="cs-CZ" dirty="0" smtClean="0"/>
              <a:t>Pokud má dítě úkol plnit, umístěte ho mimo rozptylující vlivy (dveře, okno, rádio...)</a:t>
            </a:r>
          </a:p>
          <a:p>
            <a:pPr lvl="0"/>
            <a:r>
              <a:rPr lang="cs-CZ" dirty="0" smtClean="0"/>
              <a:t>Když dítě s ADHD udělá něco správně, odměňte ho. Pokud možno často a bezprostředně. Odměna by ale měla mít pro dítě smysl.</a:t>
            </a:r>
          </a:p>
          <a:p>
            <a:pPr lvl="0"/>
            <a:r>
              <a:rPr lang="cs-CZ" dirty="0" smtClean="0"/>
              <a:t>Pokud musíte řešit s dítětem kázeňské přestupky, je potřeba, aby dítě vědělo, že se o něj staráte a máte ho rádi jako osobnost. A to i v případě, že se vám nelíbí, jak se právě zachovalo.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ve třídě pracovat s hyperaktivním dítětem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92500"/>
          </a:bodyPr>
          <a:lstStyle/>
          <a:p>
            <a:pPr lvl="0"/>
            <a:r>
              <a:rPr lang="cs-CZ" sz="2500" dirty="0" smtClean="0"/>
              <a:t>Musíte-li dítě opravovat a napomínat, zaměřte se na konkrétní projevy jeho chování a ne na příčiny. Dítě s ADHD totiž neví, proč se chová tak, jak se chová.</a:t>
            </a:r>
          </a:p>
          <a:p>
            <a:pPr lvl="0"/>
            <a:r>
              <a:rPr lang="cs-CZ" sz="2500" dirty="0" smtClean="0"/>
              <a:t>Napomínejte dítě v soukromí, ne před celou třídou.</a:t>
            </a:r>
          </a:p>
          <a:p>
            <a:pPr lvl="0"/>
            <a:r>
              <a:rPr lang="cs-CZ" sz="2500" dirty="0" smtClean="0"/>
              <a:t>Připomínky dávejte v maximální možné míře v klidu.</a:t>
            </a:r>
          </a:p>
          <a:p>
            <a:pPr lvl="0"/>
            <a:r>
              <a:rPr lang="cs-CZ" sz="2500" dirty="0" smtClean="0"/>
              <a:t>Není vhodné příliš zvyšovat hlas, případně na dítě s ADHD křičet. Trestejte vlídně a pokud možno krátkodobě.  V otázce, co je a co není vhodné chování, buďte důslední. Všechna vaše rozhodnutí musí dítě vnímat jako shodná, stálá a správná. Výchovné postupy proto musejí být jednotné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ve třídě pracovat s hyperaktivním dítětem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Pokuste se zajistit dítěti kamaráda s vhodným modelem chování. Je však potřeba nepoukazovat na rozdíly mezi chováním, neboť předhazování úspěchů ostatních snižuje dítěti sebedůvěru.</a:t>
            </a:r>
          </a:p>
          <a:p>
            <a:pPr lvl="0"/>
            <a:r>
              <a:rPr lang="cs-CZ" dirty="0" smtClean="0"/>
              <a:t>Pokuste se pomoci dítěti zařadit se do kolektivu vrstevníků.</a:t>
            </a:r>
          </a:p>
          <a:p>
            <a:pPr lvl="0"/>
            <a:r>
              <a:rPr lang="cs-CZ" b="1" dirty="0" smtClean="0"/>
              <a:t>Buďte realisté. Dítě s ADHD nebude nikdy „perfektní“, „dokonalé“, bez chyb.</a:t>
            </a:r>
            <a:endParaRPr lang="cs-CZ" dirty="0" smtClean="0"/>
          </a:p>
          <a:p>
            <a:r>
              <a:rPr lang="cs-CZ" b="1" dirty="0" smtClean="0"/>
              <a:t>Chce to čas!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ADD a ADHD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ADD (</a:t>
            </a:r>
            <a:r>
              <a:rPr lang="cs-CZ" dirty="0" err="1"/>
              <a:t>attention</a:t>
            </a:r>
            <a:r>
              <a:rPr lang="cs-CZ" dirty="0"/>
              <a:t> deficit </a:t>
            </a:r>
            <a:r>
              <a:rPr lang="cs-CZ" dirty="0" err="1"/>
              <a:t>disorder</a:t>
            </a:r>
            <a:r>
              <a:rPr lang="cs-CZ" dirty="0"/>
              <a:t>, porucha pozornosti) </a:t>
            </a:r>
          </a:p>
          <a:p>
            <a:r>
              <a:rPr lang="cs-CZ" dirty="0" smtClean="0"/>
              <a:t>ADHD </a:t>
            </a:r>
            <a:r>
              <a:rPr lang="cs-CZ" dirty="0"/>
              <a:t>(</a:t>
            </a:r>
            <a:r>
              <a:rPr lang="cs-CZ" dirty="0" err="1"/>
              <a:t>attention</a:t>
            </a:r>
            <a:r>
              <a:rPr lang="cs-CZ" dirty="0"/>
              <a:t> deficit </a:t>
            </a:r>
            <a:r>
              <a:rPr lang="cs-CZ" dirty="0" err="1"/>
              <a:t>hyperactivity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, porucha pozornosti s hyperaktivitou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výskyt ADD a ADHD v dětské populaci se odhaduje v rozmezí 3-10 % dětí školního věku</a:t>
            </a:r>
          </a:p>
          <a:p>
            <a:r>
              <a:rPr lang="cs-CZ" dirty="0" smtClean="0"/>
              <a:t>u chlapců je výskyt poruchy častější než u děvčat (nejčastěji udávaný poměr 6:2), u děvčat bývají zpravidla projevy poruchy méně nápadné</a:t>
            </a:r>
          </a:p>
          <a:p>
            <a:r>
              <a:rPr lang="cs-CZ" dirty="0" smtClean="0"/>
              <a:t>příčiny nejsou zcela jednoznačně objasněny</a:t>
            </a:r>
          </a:p>
          <a:p>
            <a:r>
              <a:rPr lang="cs-CZ" dirty="0" err="1" smtClean="0"/>
              <a:t>multifaktorový</a:t>
            </a:r>
            <a:r>
              <a:rPr lang="cs-CZ" dirty="0" smtClean="0"/>
              <a:t> jev zahrnující dědičnost, biologické a fyziologické příčiny (neurologická porucha zpracování nervových impulsů), zdravotní komplikace v těhotenství nebo při porodu, znečištěné životní prostředí, nevhodnou strava, užívání alkoholu a drog v těhotenství a další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Obvyklé projevy v chování dítěte s ADD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Má problémy se samostatnou prací a má nevyrovnaný výkon v práci ve škole, neudrží pozornost při úkolu nebo hře.</a:t>
            </a:r>
          </a:p>
          <a:p>
            <a:pPr lvl="0"/>
            <a:r>
              <a:rPr lang="cs-CZ" dirty="0" smtClean="0"/>
              <a:t>Nesoustředí se na okrajové detaily, pracuje ledabyle, s chybami, zabývá se při jednom úkolu ještě jinými aktivitami. </a:t>
            </a:r>
          </a:p>
          <a:p>
            <a:pPr lvl="0"/>
            <a:r>
              <a:rPr lang="cs-CZ" dirty="0" smtClean="0"/>
              <a:t>Neposlouchá instrukce, dělá zbrklé, chybné závěry.</a:t>
            </a:r>
          </a:p>
          <a:p>
            <a:pPr lvl="0"/>
            <a:r>
              <a:rPr lang="cs-CZ" dirty="0" smtClean="0"/>
              <a:t>Neumí si uspořádat školní práci a svoje pracovní místo, není schopno udržet pořádek.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Obvyklé projevy v chování dítěte s ADD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Zdá se být duchem nepřítomné, i když mluvíme přímo k němu. </a:t>
            </a:r>
          </a:p>
          <a:p>
            <a:pPr lvl="0"/>
            <a:r>
              <a:rPr lang="cs-CZ" dirty="0" smtClean="0"/>
              <a:t>Často ztrácí nebo nemůže včas najít potřebné školní pomůcky, sešity, hračky, sportovní potřeby aj. </a:t>
            </a:r>
          </a:p>
          <a:p>
            <a:pPr lvl="0"/>
            <a:r>
              <a:rPr lang="cs-CZ" dirty="0" smtClean="0"/>
              <a:t>Okamžitě reaguje na zevní podněty, nechá se jimi rozptylovat. </a:t>
            </a:r>
          </a:p>
          <a:p>
            <a:pPr lvl="0"/>
            <a:r>
              <a:rPr lang="cs-CZ" dirty="0" smtClean="0"/>
              <a:t>Zapomíná na denní aktivity či povinnosti, které má plnit.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Obvyklé projevy v chování dítěte s ADHD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Má vysokou míru neuspořádané aktivity, vypadá, že je v neustálém pohybu.</a:t>
            </a:r>
          </a:p>
          <a:p>
            <a:pPr lvl="0"/>
            <a:r>
              <a:rPr lang="cs-CZ" dirty="0" smtClean="0"/>
              <a:t>Nenechá v klidu ruce, nohy, vrtí se na židli, vyhledává blízké předměty, s nimiž si hraje, vkládá do úst apod.</a:t>
            </a:r>
          </a:p>
          <a:p>
            <a:pPr lvl="0"/>
            <a:r>
              <a:rPr lang="cs-CZ" dirty="0" smtClean="0"/>
              <a:t>Je impulzivní s malým sebeovládáním, často něco nevhodně vyhrkne.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Obvyklé projevy v chování dítěte s ADHD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Nemůže se dočkat, až na něj přijde řada, často skáče do řeči ostatním nebo je ruší.</a:t>
            </a:r>
          </a:p>
          <a:p>
            <a:pPr lvl="0"/>
            <a:r>
              <a:rPr lang="cs-CZ" dirty="0" smtClean="0"/>
              <a:t>Má potíže s přechodem k jiné činnosti. </a:t>
            </a:r>
          </a:p>
          <a:p>
            <a:pPr lvl="0"/>
            <a:r>
              <a:rPr lang="cs-CZ" dirty="0" smtClean="0"/>
              <a:t>Má nepřiměřeně silné emoční reakce i na drobné podněty. </a:t>
            </a:r>
          </a:p>
          <a:p>
            <a:pPr lvl="0"/>
            <a:r>
              <a:rPr lang="cs-CZ" dirty="0" smtClean="0"/>
              <a:t>Je často sociálně nevyzrálé, má komunikační obtíže.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ADHD v dospělosti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Dokument Nepozorní</a:t>
            </a:r>
            <a:endParaRPr lang="cs-CZ" dirty="0" smtClean="0">
              <a:hlinkClick r:id="rId2"/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://www.youtube.com/watch?v=Wi_4Cg34RbA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ve třídě pracovat s hyperaktivním dítětem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máte podezření, že ve třídě pracujete s hyperaktivním dítětem, je potřeba si o tom v první řadě promluvit s jeho rodiči (aby u dítěte mohlo být ADHD diagnostikováno, musí projevovat příznaky ve více než jednom prostředí, tedy například ve škole i doma).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Když se nejedná o ADHD</a:t>
            </a:r>
            <a:endParaRPr lang="en-US" dirty="0"/>
          </a:p>
        </p:txBody>
      </p:sp>
      <p:pic>
        <p:nvPicPr>
          <p:cNvPr id="4" name="Zástupný symbol pro obsah 3" descr="sk03201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66159" y="1124744"/>
            <a:ext cx="7220583" cy="525658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512</Words>
  <Application>Microsoft Office PowerPoint</Application>
  <PresentationFormat>Předvádění na obrazovce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Poruchy pozornosti</vt:lpstr>
      <vt:lpstr>ADD a ADHD</vt:lpstr>
      <vt:lpstr>Obvyklé projevy v chování dítěte s ADD </vt:lpstr>
      <vt:lpstr>Obvyklé projevy v chování dítěte s ADD</vt:lpstr>
      <vt:lpstr>Obvyklé projevy v chování dítěte s ADHD </vt:lpstr>
      <vt:lpstr>Obvyklé projevy v chování dítěte s ADHD </vt:lpstr>
      <vt:lpstr>ADHD v dospělosti</vt:lpstr>
      <vt:lpstr>jak ve třídě pracovat s hyperaktivním dítětem</vt:lpstr>
      <vt:lpstr>Když se nejedná o ADHD</vt:lpstr>
      <vt:lpstr>jak ve třídě pracovat s hyperaktivním dítětem</vt:lpstr>
      <vt:lpstr>jak ve třídě pracovat s hyperaktivním dítětem</vt:lpstr>
      <vt:lpstr>jak ve třídě pracovat s hyperaktivním dítětem</vt:lpstr>
      <vt:lpstr>jak ve třídě pracovat s hyperaktivním dítětem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pozornosti</dc:title>
  <dc:creator>Your User Name</dc:creator>
  <cp:lastModifiedBy>Your User Name</cp:lastModifiedBy>
  <cp:revision>2</cp:revision>
  <dcterms:created xsi:type="dcterms:W3CDTF">2014-04-02T13:27:41Z</dcterms:created>
  <dcterms:modified xsi:type="dcterms:W3CDTF">2014-04-02T14:08:50Z</dcterms:modified>
</cp:coreProperties>
</file>