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DDE07-7894-414A-BF50-F1D8276C0A1D}" type="datetimeFigureOut">
              <a:rPr lang="cs-CZ" smtClean="0"/>
              <a:pPr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7704-3B61-410F-9DB1-59DC35DD5C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cs/8" TargetMode="External"/><Relationship Id="rId2" Type="http://schemas.openxmlformats.org/officeDocument/2006/relationships/hyperlink" Target="http://www.dobromysl.cz/scripts/detail.php?id=4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zamestnatmp.czweb.org/diplomprac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Péče o osoby s mentálním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4221088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cs-CZ" dirty="0" smtClean="0">
                <a:solidFill>
                  <a:schemeClr val="tx1"/>
                </a:solidFill>
              </a:rPr>
              <a:t>Jana Chalupová, 419180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Marie Zezulová, 407107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Klára </a:t>
            </a:r>
            <a:r>
              <a:rPr lang="cs-CZ" dirty="0" err="1" smtClean="0">
                <a:solidFill>
                  <a:schemeClr val="tx1"/>
                </a:solidFill>
              </a:rPr>
              <a:t>Michalicová</a:t>
            </a:r>
            <a:r>
              <a:rPr lang="cs-CZ" dirty="0" smtClean="0">
                <a:solidFill>
                  <a:schemeClr val="tx1"/>
                </a:solidFill>
              </a:rPr>
              <a:t>, 406878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Klára Mikulášková, 417822</a:t>
            </a: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Andrea Tašnerová, 417794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Právo a lidé s postižením. In: [online]. [cit. 2014-03-22]. Dostupné z: </a:t>
            </a:r>
            <a:r>
              <a:rPr lang="cs-CZ" u="sng" dirty="0" smtClean="0">
                <a:hlinkClick r:id="rId2"/>
              </a:rPr>
              <a:t>http://www.dobromysl.</a:t>
            </a:r>
            <a:r>
              <a:rPr lang="cs-CZ" u="sng" dirty="0" err="1" smtClean="0">
                <a:hlinkClick r:id="rId2"/>
              </a:rPr>
              <a:t>cz</a:t>
            </a:r>
            <a:r>
              <a:rPr lang="cs-CZ" u="sng" dirty="0" smtClean="0">
                <a:hlinkClick r:id="rId2"/>
              </a:rPr>
              <a:t>/</a:t>
            </a:r>
            <a:r>
              <a:rPr lang="cs-CZ" u="sng" dirty="0" err="1" smtClean="0">
                <a:hlinkClick r:id="rId2"/>
              </a:rPr>
              <a:t>scripts</a:t>
            </a:r>
            <a:r>
              <a:rPr lang="cs-CZ" u="sng" dirty="0" smtClean="0">
                <a:hlinkClick r:id="rId2"/>
              </a:rPr>
              <a:t>/detail.</a:t>
            </a:r>
            <a:r>
              <a:rPr lang="cs-CZ" u="sng" dirty="0" err="1" smtClean="0">
                <a:hlinkClick r:id="rId2"/>
              </a:rPr>
              <a:t>php</a:t>
            </a:r>
            <a:r>
              <a:rPr lang="cs-CZ" u="sng" dirty="0" smtClean="0">
                <a:hlinkClick r:id="rId2"/>
              </a:rPr>
              <a:t>?id=481</a:t>
            </a:r>
            <a:endParaRPr lang="cs-CZ" dirty="0" smtClean="0"/>
          </a:p>
          <a:p>
            <a:r>
              <a:rPr lang="cs-CZ" dirty="0" smtClean="0"/>
              <a:t>Co je to občanská advokacie. In: [online]. [cit. 2014-03-22]. Dostupné z: http://www.dobromysl.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scripts</a:t>
            </a:r>
            <a:r>
              <a:rPr lang="cs-CZ" dirty="0" smtClean="0"/>
              <a:t>/detail.</a:t>
            </a:r>
            <a:r>
              <a:rPr lang="cs-CZ" dirty="0" err="1" smtClean="0"/>
              <a:t>php</a:t>
            </a:r>
            <a:r>
              <a:rPr lang="cs-CZ" dirty="0" smtClean="0"/>
              <a:t>?id=272</a:t>
            </a:r>
          </a:p>
          <a:p>
            <a:r>
              <a:rPr lang="cs-CZ" dirty="0" smtClean="0"/>
              <a:t>Zdravotní postižení. In: [online]. [cit. 2014-03-22]. Dostupné z: </a:t>
            </a:r>
            <a:r>
              <a:rPr lang="cs-CZ" u="sng" dirty="0" smtClean="0">
                <a:hlinkClick r:id="rId3"/>
              </a:rPr>
              <a:t>http://www.</a:t>
            </a:r>
            <a:r>
              <a:rPr lang="cs-CZ" u="sng" dirty="0" err="1" smtClean="0">
                <a:hlinkClick r:id="rId3"/>
              </a:rPr>
              <a:t>mpsv.cz</a:t>
            </a:r>
            <a:r>
              <a:rPr lang="cs-CZ" u="sng" dirty="0" smtClean="0">
                <a:hlinkClick r:id="rId3"/>
              </a:rPr>
              <a:t>/</a:t>
            </a:r>
            <a:r>
              <a:rPr lang="cs-CZ" u="sng" dirty="0" err="1" smtClean="0">
                <a:hlinkClick r:id="rId3"/>
              </a:rPr>
              <a:t>cs</a:t>
            </a:r>
            <a:r>
              <a:rPr lang="cs-CZ" u="sng" dirty="0" smtClean="0">
                <a:hlinkClick r:id="rId3"/>
              </a:rPr>
              <a:t>/8#</a:t>
            </a:r>
            <a:r>
              <a:rPr lang="cs-CZ" u="sng" dirty="0" err="1" smtClean="0">
                <a:hlinkClick r:id="rId3"/>
              </a:rPr>
              <a:t>pp</a:t>
            </a:r>
            <a:endParaRPr lang="cs-CZ" dirty="0" smtClean="0"/>
          </a:p>
          <a:p>
            <a:r>
              <a:rPr lang="cs-CZ" u="sng" dirty="0" smtClean="0">
                <a:hlinkClick r:id="rId4"/>
              </a:rPr>
              <a:t>http://zamestnatmp.czweb.org/diplomprace.pdf</a:t>
            </a:r>
            <a:endParaRPr lang="cs-CZ" u="sng" dirty="0" smtClean="0"/>
          </a:p>
          <a:p>
            <a:r>
              <a:rPr lang="cs-CZ" dirty="0" smtClean="0"/>
              <a:t>KOTOUS, Jan, MUNKOVÁ, Gabriela, ŠTEFKO, Martin. </a:t>
            </a:r>
            <a:r>
              <a:rPr lang="cs-CZ" i="1" dirty="0" smtClean="0"/>
              <a:t>Obecné otázky sociální politiky. </a:t>
            </a:r>
            <a:r>
              <a:rPr lang="cs-CZ" dirty="0" smtClean="0"/>
              <a:t>Praha: Ústav státu a práva AV ČR, 2013. 169 s. ISBN 978-80-87439-08-1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cíle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a péče o osoby s mentálním postižením</a:t>
            </a:r>
          </a:p>
          <a:p>
            <a:r>
              <a:rPr lang="cs-CZ" dirty="0" smtClean="0"/>
              <a:t>Integrace do společnosti</a:t>
            </a:r>
          </a:p>
          <a:p>
            <a:r>
              <a:rPr lang="cs-CZ" dirty="0" smtClean="0"/>
              <a:t>Rovný přístup ke vzdělávání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Direktivní – politické, právní</a:t>
            </a:r>
          </a:p>
          <a:p>
            <a:pPr>
              <a:buNone/>
            </a:pPr>
            <a:r>
              <a:rPr lang="cs-CZ" b="1" dirty="0" smtClean="0"/>
              <a:t>	Mezinárodní dokumenty</a:t>
            </a:r>
            <a:endParaRPr lang="cs-CZ" u="sng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Všeobecná deklarace lidských práv (1948)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Evropská konvence o ochraně lidských práv a základních svobod (1950)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Evropská sociální charta (1961)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Deklarace práv mentálně postižených osob (1971)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Deklarace práv zdravotně postižených osob (1975)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Úmluva č. 159 o pracovní rehabilitaci a zaměstnávání zdravotně postižených (1985)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Úmluva o právech dítěte (</a:t>
            </a:r>
            <a:r>
              <a:rPr lang="en-US" dirty="0" smtClean="0"/>
              <a:t>1989</a:t>
            </a:r>
            <a:r>
              <a:rPr lang="cs-CZ" dirty="0" smtClean="0"/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Standardní pravidla pro vyrovnávání příležitostí pro osoby se zdravotním postižením (1993)</a:t>
            </a:r>
          </a:p>
          <a:p>
            <a:pPr lvl="1">
              <a:buFont typeface="Courier New" pitchFamily="49" charset="0"/>
              <a:buChar char="o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Direktivní – politické, právní</a:t>
            </a:r>
          </a:p>
          <a:p>
            <a:pPr>
              <a:buNone/>
            </a:pPr>
            <a:r>
              <a:rPr lang="cs-CZ" b="1" dirty="0" smtClean="0"/>
              <a:t>	Legislativa ČR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Listina základních práv a svobod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Národní plán pomoci zdravotně postiženým občanům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Národní plán opatření pro snížení negativních důsledků zdravotního postižení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Národní plán vyrovnávání příležitostí pro osoby se zdravotním postižením</a:t>
            </a:r>
          </a:p>
          <a:p>
            <a:pPr lvl="1">
              <a:buFont typeface="Courier New" pitchFamily="49" charset="0"/>
              <a:buChar char="o"/>
            </a:pP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Nedirektivní – politické, právní</a:t>
            </a:r>
          </a:p>
          <a:p>
            <a:pPr>
              <a:buNone/>
            </a:pPr>
            <a:endParaRPr lang="cs-CZ" u="sng" dirty="0" smtClean="0"/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Občanská advokacie</a:t>
            </a:r>
          </a:p>
          <a:p>
            <a:endParaRPr lang="cs-CZ" u="sng" dirty="0" smtClean="0"/>
          </a:p>
          <a:p>
            <a:endParaRPr lang="cs-CZ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Direktivní – ekonomické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Příspěvky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Příspěvek na péči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Příspěvek na mobilitu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Příspěvek na zvláštní pomůcku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Průkaz osoby se zdravotním postižením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Nedirektivní – institucionální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Zaměstnávání osob se zdravotním postižením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Pracovní rehabilitace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Příprava k práci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Specializované rekvalifikační kurzy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Chráněné pracovní místo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Příspěvky pro zaměstnavatele</a:t>
            </a:r>
          </a:p>
          <a:p>
            <a:pPr lvl="2">
              <a:buFont typeface="Courier New" pitchFamily="49" charset="0"/>
              <a:buChar char="o"/>
            </a:pPr>
            <a:r>
              <a:rPr lang="cs-CZ" dirty="0" smtClean="0"/>
              <a:t>Povinný podíl zaměstnávání osob se zdravotním postižením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 blahobytu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Podpora osob s mentálním postižením podle politiky „</a:t>
            </a:r>
            <a:r>
              <a:rPr lang="cs-CZ" dirty="0" err="1" smtClean="0"/>
              <a:t>walfare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 sociálním státu by osoby s mentálním postižením neměly být zvýhodňovány nebo příliš odlišovány, ale měly by být podporovány tak, aby jejich role ve společnosti byla rovnocenná s osobami intaktní společnosti</a:t>
            </a:r>
          </a:p>
          <a:p>
            <a:r>
              <a:rPr lang="cs-CZ" dirty="0" smtClean="0"/>
              <a:t>Informovanost veřejnosti – integrovat „odlišnost“ od toho, co je pojímáno jako „normální“</a:t>
            </a:r>
          </a:p>
          <a:p>
            <a:r>
              <a:rPr lang="cs-CZ" dirty="0" smtClean="0"/>
              <a:t>Finanční podpora jedince</a:t>
            </a:r>
          </a:p>
          <a:p>
            <a:r>
              <a:rPr lang="cs-CZ" dirty="0" smtClean="0"/>
              <a:t>Zaměstnanost – úprava pracovních pozic, rozšíření podpory a motivace společností zaměstnávajících osoby s mentálním postižením</a:t>
            </a:r>
          </a:p>
          <a:p>
            <a:r>
              <a:rPr lang="cs-CZ" dirty="0" smtClean="0"/>
              <a:t>Vzdělávání a sociální služby – zvýšit ohodnocení zaměstnanců z tohoto oboru a tímto pozdvihnout celkovou úroveň a atraktivitu tohoto oboru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Hodnocení politiky z pohledu její účinnosti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Korupce politických špiček</a:t>
            </a:r>
          </a:p>
          <a:p>
            <a:r>
              <a:rPr lang="cs-CZ" dirty="0" smtClean="0"/>
              <a:t>Opakující se skandály (např. výplata dávek prostřednictvím </a:t>
            </a:r>
            <a:r>
              <a:rPr lang="cs-CZ" dirty="0" err="1" smtClean="0"/>
              <a:t>sKarty</a:t>
            </a:r>
            <a:r>
              <a:rPr lang="cs-CZ" dirty="0" smtClean="0"/>
              <a:t>)</a:t>
            </a:r>
          </a:p>
          <a:p>
            <a:r>
              <a:rPr lang="cs-CZ" dirty="0" smtClean="0"/>
              <a:t>Nedostatek služeb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349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Péče o osoby s mentálním postižením</vt:lpstr>
      <vt:lpstr>Klíčové cíle sociální politiky</vt:lpstr>
      <vt:lpstr>Nástroje sociální politiky</vt:lpstr>
      <vt:lpstr>Nástroje sociální politiky</vt:lpstr>
      <vt:lpstr>Nástroje sociální politiky</vt:lpstr>
      <vt:lpstr>Nástroje sociální politiky</vt:lpstr>
      <vt:lpstr>Nástroje sociální politiky</vt:lpstr>
      <vt:lpstr>Stát blahobytu</vt:lpstr>
      <vt:lpstr>Hodnocení politiky z pohledu její účinnosti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osoby s mentálním postižením</dc:title>
  <dc:creator>Andrea</dc:creator>
  <cp:lastModifiedBy>Victoria</cp:lastModifiedBy>
  <cp:revision>10</cp:revision>
  <dcterms:created xsi:type="dcterms:W3CDTF">2014-03-23T09:12:23Z</dcterms:created>
  <dcterms:modified xsi:type="dcterms:W3CDTF">2014-03-24T14:19:57Z</dcterms:modified>
</cp:coreProperties>
</file>