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4" r:id="rId4"/>
    <p:sldId id="266" r:id="rId5"/>
    <p:sldId id="267" r:id="rId6"/>
    <p:sldId id="257" r:id="rId7"/>
    <p:sldId id="258" r:id="rId8"/>
    <p:sldId id="259" r:id="rId9"/>
    <p:sldId id="261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36AF4-DC51-40BC-9DD7-BC61ED7A4920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00304-B240-4F3F-8311-8489A61709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46530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00304-B240-4F3F-8311-8489A6170900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00304-B240-4F3F-8311-8489A6170900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78383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Číslovky v ČZJ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</a:t>
            </a:r>
          </a:p>
          <a:p>
            <a:r>
              <a:rPr lang="cs-CZ" dirty="0" smtClean="0"/>
              <a:t>Řadové</a:t>
            </a:r>
          </a:p>
          <a:p>
            <a:r>
              <a:rPr lang="cs-CZ" dirty="0" smtClean="0"/>
              <a:t>Násobné</a:t>
            </a:r>
          </a:p>
        </p:txBody>
      </p:sp>
    </p:spTree>
    <p:extLst>
      <p:ext uri="{BB962C8B-B14F-4D97-AF65-F5344CB8AC3E}">
        <p14:creationId xmlns:p14="http://schemas.microsoft.com/office/powerpoint/2010/main" xmlns="" val="2795867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 násobné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/>
              <a:t>Typ II.</a:t>
            </a:r>
            <a:r>
              <a:rPr lang="cs-CZ" i="1" dirty="0"/>
              <a:t> </a:t>
            </a:r>
            <a:r>
              <a:rPr lang="cs-CZ" i="1" dirty="0" smtClean="0"/>
              <a:t>		</a:t>
            </a:r>
            <a:r>
              <a:rPr lang="cs-CZ" dirty="0" smtClean="0"/>
              <a:t>Vyjádření frekvence děje </a:t>
            </a:r>
            <a:r>
              <a:rPr lang="cs-CZ" dirty="0"/>
              <a:t>v </a:t>
            </a:r>
            <a:r>
              <a:rPr lang="cs-CZ" dirty="0" smtClean="0"/>
              <a:t>				rámci určitého časového úseku. 			(měsíčně, týdně, …)</a:t>
            </a:r>
          </a:p>
          <a:p>
            <a:endParaRPr lang="cs-CZ" dirty="0" smtClean="0"/>
          </a:p>
          <a:p>
            <a:r>
              <a:rPr lang="cs-CZ" dirty="0" smtClean="0"/>
              <a:t>Artikulace na dlani </a:t>
            </a:r>
            <a:r>
              <a:rPr lang="cs-CZ" dirty="0"/>
              <a:t>pasivní </a:t>
            </a:r>
            <a:r>
              <a:rPr lang="cs-CZ" dirty="0" smtClean="0"/>
              <a:t>ruky s prsty vpřed.</a:t>
            </a:r>
          </a:p>
          <a:p>
            <a:r>
              <a:rPr lang="cs-CZ" dirty="0"/>
              <a:t>1x, 2x, 3x, 4x, </a:t>
            </a:r>
            <a:r>
              <a:rPr lang="cs-CZ" dirty="0" smtClean="0"/>
              <a:t>5x	dominantní </a:t>
            </a:r>
            <a:r>
              <a:rPr lang="cs-CZ" dirty="0"/>
              <a:t>ruka </a:t>
            </a:r>
            <a:r>
              <a:rPr lang="cs-CZ" dirty="0" smtClean="0"/>
              <a:t>					orientovaná </a:t>
            </a:r>
            <a:r>
              <a:rPr lang="cs-CZ" dirty="0"/>
              <a:t>k zemi </a:t>
            </a:r>
            <a:r>
              <a:rPr lang="cs-CZ" dirty="0" smtClean="0"/>
              <a:t>po ní 				sklouzne dolů</a:t>
            </a:r>
          </a:p>
          <a:p>
            <a:r>
              <a:rPr lang="cs-CZ" dirty="0" smtClean="0"/>
              <a:t>6x </a:t>
            </a:r>
            <a:r>
              <a:rPr lang="cs-CZ" dirty="0"/>
              <a:t>a výše </a:t>
            </a:r>
            <a:r>
              <a:rPr lang="cs-CZ" dirty="0" smtClean="0"/>
              <a:t>		základní číslovka </a:t>
            </a:r>
            <a:r>
              <a:rPr lang="cs-CZ" dirty="0"/>
              <a:t>a </a:t>
            </a:r>
            <a:r>
              <a:rPr lang="cs-CZ" dirty="0" smtClean="0"/>
              <a:t>znak x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75173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 násobné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i="1" dirty="0"/>
              <a:t>Typ III.</a:t>
            </a:r>
            <a:r>
              <a:rPr lang="cs-CZ" i="1" dirty="0"/>
              <a:t> </a:t>
            </a:r>
            <a:r>
              <a:rPr lang="cs-CZ" i="1" dirty="0" smtClean="0"/>
              <a:t>		</a:t>
            </a:r>
            <a:r>
              <a:rPr lang="cs-CZ" dirty="0" smtClean="0"/>
              <a:t>Vyjádření, </a:t>
            </a:r>
            <a:r>
              <a:rPr lang="cs-CZ" dirty="0"/>
              <a:t>kolikrát je něčeho víc.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Artikulace </a:t>
            </a:r>
            <a:r>
              <a:rPr lang="cs-CZ" dirty="0"/>
              <a:t>na dlani pasivní ruky. </a:t>
            </a:r>
            <a:endParaRPr lang="cs-CZ" dirty="0" smtClean="0"/>
          </a:p>
          <a:p>
            <a:r>
              <a:rPr lang="cs-CZ" dirty="0" smtClean="0"/>
              <a:t>2x tolik		tvar ruky V směřující mírně 				nahoru po ní sklouzne nahoru </a:t>
            </a:r>
          </a:p>
          <a:p>
            <a:r>
              <a:rPr lang="cs-CZ" dirty="0" smtClean="0"/>
              <a:t>3x až 5x tolik	dominantní </a:t>
            </a:r>
            <a:r>
              <a:rPr lang="cs-CZ" dirty="0"/>
              <a:t>ruka ve tvaru </a:t>
            </a:r>
            <a:r>
              <a:rPr lang="cs-CZ" dirty="0" smtClean="0"/>
              <a:t>základní 			číslovky </a:t>
            </a:r>
            <a:r>
              <a:rPr lang="cs-CZ" dirty="0"/>
              <a:t>směřující </a:t>
            </a:r>
            <a:r>
              <a:rPr lang="cs-CZ" dirty="0" smtClean="0"/>
              <a:t>mírně nahoru 			po ní sklouzne nahoru</a:t>
            </a:r>
          </a:p>
          <a:p>
            <a:r>
              <a:rPr lang="cs-CZ" dirty="0" smtClean="0"/>
              <a:t>6x tolik a více 	kombinace základní číslovky, 				znaku pro krát </a:t>
            </a:r>
            <a:r>
              <a:rPr lang="cs-CZ" dirty="0"/>
              <a:t>a znaku pro </a:t>
            </a:r>
            <a:r>
              <a:rPr lang="cs-CZ" dirty="0" smtClean="0"/>
              <a:t>víc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19626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 násobné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i="1" dirty="0"/>
              <a:t>Typ IV.</a:t>
            </a:r>
            <a:r>
              <a:rPr lang="cs-CZ" i="1" dirty="0"/>
              <a:t> </a:t>
            </a:r>
            <a:r>
              <a:rPr lang="cs-CZ" i="1" dirty="0" smtClean="0"/>
              <a:t>		</a:t>
            </a:r>
            <a:r>
              <a:rPr lang="cs-CZ" dirty="0" smtClean="0"/>
              <a:t>Označuje pořadí (např. 					narozeného dítěte, věci) a pořadí 			opakování nějakého děje.</a:t>
            </a:r>
          </a:p>
          <a:p>
            <a:endParaRPr lang="cs-CZ" dirty="0" smtClean="0"/>
          </a:p>
          <a:p>
            <a:r>
              <a:rPr lang="cs-CZ" dirty="0" smtClean="0"/>
              <a:t>neutrální </a:t>
            </a:r>
            <a:r>
              <a:rPr lang="cs-CZ" dirty="0"/>
              <a:t>prostoru před </a:t>
            </a:r>
            <a:r>
              <a:rPr lang="cs-CZ" dirty="0" smtClean="0"/>
              <a:t>tělem</a:t>
            </a:r>
          </a:p>
          <a:p>
            <a:endParaRPr lang="cs-CZ" dirty="0" smtClean="0"/>
          </a:p>
          <a:p>
            <a:r>
              <a:rPr lang="cs-CZ" dirty="0"/>
              <a:t>poprvé </a:t>
            </a:r>
            <a:r>
              <a:rPr lang="cs-CZ" dirty="0" smtClean="0"/>
              <a:t>(děj), první </a:t>
            </a:r>
            <a:r>
              <a:rPr lang="cs-CZ" dirty="0"/>
              <a:t>(dítě, </a:t>
            </a:r>
            <a:r>
              <a:rPr lang="cs-CZ" dirty="0" smtClean="0"/>
              <a:t>věc)	jako </a:t>
            </a:r>
            <a:r>
              <a:rPr lang="cs-CZ" dirty="0"/>
              <a:t>číslovky </a:t>
            </a:r>
            <a:r>
              <a:rPr lang="cs-CZ" dirty="0" smtClean="0"/>
              <a:t>						řadové </a:t>
            </a:r>
            <a:r>
              <a:rPr lang="cs-CZ" dirty="0"/>
              <a:t>typu I. </a:t>
            </a:r>
          </a:p>
          <a:p>
            <a:r>
              <a:rPr lang="cs-CZ" dirty="0" smtClean="0"/>
              <a:t>2.-10. 		ruce se </a:t>
            </a:r>
            <a:r>
              <a:rPr lang="cs-CZ" dirty="0"/>
              <a:t>pohybují rychle směrem </a:t>
            </a:r>
            <a:r>
              <a:rPr lang="cs-CZ" dirty="0" smtClean="0"/>
              <a:t>			dopředu </a:t>
            </a:r>
            <a:r>
              <a:rPr lang="cs-CZ" dirty="0"/>
              <a:t>a potom </a:t>
            </a:r>
            <a:r>
              <a:rPr lang="cs-CZ" dirty="0" smtClean="0"/>
              <a:t>dolů</a:t>
            </a:r>
          </a:p>
        </p:txBody>
      </p:sp>
    </p:spTree>
    <p:extLst>
      <p:ext uri="{BB962C8B-B14F-4D97-AF65-F5344CB8AC3E}">
        <p14:creationId xmlns:p14="http://schemas.microsoft.com/office/powerpoint/2010/main" xmlns="" val="118945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Číslovky základní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neutrální prostor před tělem</a:t>
            </a:r>
          </a:p>
          <a:p>
            <a:endParaRPr lang="cs-CZ" dirty="0"/>
          </a:p>
          <a:p>
            <a:r>
              <a:rPr lang="cs-CZ" dirty="0" smtClean="0"/>
              <a:t>1, 2, 3, 4, 5		dominantní ruka</a:t>
            </a:r>
          </a:p>
          <a:p>
            <a:endParaRPr lang="cs-CZ" dirty="0"/>
          </a:p>
          <a:p>
            <a:r>
              <a:rPr lang="cs-CZ" dirty="0" smtClean="0"/>
              <a:t>6, 7, 8, 9, 10		obě ruce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13904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11, 12, 13, 14, 15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16, 17, 18, 19, </a:t>
            </a:r>
            <a:r>
              <a:rPr lang="cs-CZ" b="1" dirty="0" smtClean="0"/>
              <a:t>20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21, </a:t>
            </a:r>
            <a:r>
              <a:rPr lang="cs-CZ" b="1" dirty="0" smtClean="0"/>
              <a:t>22</a:t>
            </a:r>
            <a:r>
              <a:rPr lang="cs-CZ" dirty="0" smtClean="0"/>
              <a:t>, 23, 24, 25, 26, 27, 28, 29, 30</a:t>
            </a:r>
          </a:p>
          <a:p>
            <a:pPr marL="0" indent="0">
              <a:buNone/>
            </a:pPr>
            <a:r>
              <a:rPr lang="cs-CZ" dirty="0" smtClean="0"/>
              <a:t>31, 32, </a:t>
            </a:r>
            <a:r>
              <a:rPr lang="cs-CZ" b="1" dirty="0" smtClean="0"/>
              <a:t>33</a:t>
            </a:r>
            <a:r>
              <a:rPr lang="cs-CZ" dirty="0" smtClean="0"/>
              <a:t> 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86945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… 40</a:t>
            </a:r>
          </a:p>
          <a:p>
            <a:r>
              <a:rPr lang="cs-CZ" dirty="0" smtClean="0"/>
              <a:t>50, 60, 70, 80</a:t>
            </a:r>
          </a:p>
          <a:p>
            <a:r>
              <a:rPr lang="cs-CZ" dirty="0" smtClean="0"/>
              <a:t>81, 82, 83, 84, 85, 86, 87, 88, 89, 90</a:t>
            </a:r>
          </a:p>
          <a:p>
            <a:r>
              <a:rPr lang="cs-CZ" dirty="0" smtClean="0"/>
              <a:t>91, 92, 93, 94, 95, 96, 97, 98, 99, </a:t>
            </a:r>
            <a:r>
              <a:rPr lang="cs-CZ" b="1" dirty="0" smtClean="0"/>
              <a:t>100</a:t>
            </a:r>
          </a:p>
          <a:p>
            <a:endParaRPr lang="cs-CZ" dirty="0"/>
          </a:p>
          <a:p>
            <a:r>
              <a:rPr lang="cs-CZ" dirty="0" smtClean="0"/>
              <a:t>101</a:t>
            </a:r>
          </a:p>
          <a:p>
            <a:r>
              <a:rPr lang="cs-CZ" dirty="0" smtClean="0"/>
              <a:t>111</a:t>
            </a:r>
          </a:p>
          <a:p>
            <a:r>
              <a:rPr lang="cs-CZ" dirty="0" smtClean="0"/>
              <a:t>199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3856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… </a:t>
            </a:r>
            <a:r>
              <a:rPr lang="cs-CZ" dirty="0" smtClean="0"/>
              <a:t>200, 300</a:t>
            </a:r>
            <a:r>
              <a:rPr lang="cs-CZ" dirty="0" smtClean="0"/>
              <a:t>, 400, 500</a:t>
            </a:r>
          </a:p>
          <a:p>
            <a:r>
              <a:rPr lang="cs-CZ" dirty="0" smtClean="0"/>
              <a:t>600, 700, 800, 900, </a:t>
            </a:r>
            <a:r>
              <a:rPr lang="cs-CZ" b="1" dirty="0" smtClean="0"/>
              <a:t>1 000</a:t>
            </a:r>
          </a:p>
          <a:p>
            <a:endParaRPr lang="cs-CZ" dirty="0" smtClean="0"/>
          </a:p>
          <a:p>
            <a:r>
              <a:rPr lang="cs-CZ" dirty="0" smtClean="0"/>
              <a:t>2 000, 3 000, 4 000, 5 000</a:t>
            </a:r>
          </a:p>
          <a:p>
            <a:r>
              <a:rPr lang="cs-CZ" dirty="0" smtClean="0"/>
              <a:t>6 000, 7 000 …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10 000, 20 000 … 150 000</a:t>
            </a:r>
          </a:p>
          <a:p>
            <a:r>
              <a:rPr lang="cs-CZ" b="1" dirty="0" smtClean="0"/>
              <a:t>1 000 000</a:t>
            </a:r>
          </a:p>
          <a:p>
            <a:endParaRPr lang="cs-CZ" dirty="0" smtClean="0"/>
          </a:p>
          <a:p>
            <a:r>
              <a:rPr lang="cs-CZ" b="1" dirty="0" smtClean="0"/>
              <a:t>1 000 000 000</a:t>
            </a:r>
          </a:p>
        </p:txBody>
      </p:sp>
    </p:spTree>
    <p:extLst>
      <p:ext uri="{BB962C8B-B14F-4D97-AF65-F5344CB8AC3E}">
        <p14:creationId xmlns:p14="http://schemas.microsoft.com/office/powerpoint/2010/main" xmlns="" val="3117873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Číslovky řadové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/>
              <a:t>neutrální </a:t>
            </a:r>
            <a:r>
              <a:rPr lang="cs-CZ" dirty="0" smtClean="0"/>
              <a:t>prostor před tělem</a:t>
            </a:r>
            <a:endParaRPr lang="cs-CZ" dirty="0"/>
          </a:p>
          <a:p>
            <a:r>
              <a:rPr lang="cs-CZ" dirty="0" smtClean="0"/>
              <a:t>význam nějakého pořadí, v ČZJ tři typy lišící se </a:t>
            </a:r>
            <a:r>
              <a:rPr lang="cs-CZ" dirty="0"/>
              <a:t>formou i významovými oblastmi </a:t>
            </a:r>
            <a:r>
              <a:rPr lang="cs-CZ" dirty="0" smtClean="0"/>
              <a:t>použití</a:t>
            </a:r>
            <a:endParaRPr lang="cs-CZ" dirty="0"/>
          </a:p>
          <a:p>
            <a:endParaRPr lang="cs-CZ" dirty="0"/>
          </a:p>
          <a:p>
            <a:r>
              <a:rPr lang="cs-CZ" b="1" i="1" dirty="0"/>
              <a:t>Typ I.</a:t>
            </a:r>
            <a:r>
              <a:rPr lang="cs-CZ" i="1" dirty="0"/>
              <a:t> 		</a:t>
            </a:r>
            <a:r>
              <a:rPr lang="cs-CZ" dirty="0" smtClean="0"/>
              <a:t>Vyjadřování data.</a:t>
            </a:r>
          </a:p>
          <a:p>
            <a:r>
              <a:rPr lang="cs-CZ" dirty="0" smtClean="0"/>
              <a:t>Ruce </a:t>
            </a:r>
            <a:r>
              <a:rPr lang="cs-CZ" dirty="0"/>
              <a:t>ve tvaru základní číslovky </a:t>
            </a:r>
            <a:r>
              <a:rPr lang="cs-CZ" dirty="0" smtClean="0"/>
              <a:t>do strany.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3934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 řadové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b="1" i="1" dirty="0" smtClean="0"/>
          </a:p>
          <a:p>
            <a:r>
              <a:rPr lang="cs-CZ" b="1" i="1" dirty="0" smtClean="0"/>
              <a:t>Typ </a:t>
            </a:r>
            <a:r>
              <a:rPr lang="cs-CZ" b="1" i="1" dirty="0"/>
              <a:t>II.</a:t>
            </a:r>
            <a:r>
              <a:rPr lang="cs-CZ" i="1" dirty="0"/>
              <a:t> </a:t>
            </a:r>
            <a:r>
              <a:rPr lang="cs-CZ" i="1" dirty="0" smtClean="0"/>
              <a:t>		</a:t>
            </a:r>
            <a:r>
              <a:rPr lang="cs-CZ" dirty="0" smtClean="0"/>
              <a:t>Vyjadřování umístění/pořadí.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(např. sport, soutěž, věk, …)</a:t>
            </a:r>
          </a:p>
          <a:p>
            <a:r>
              <a:rPr lang="cs-CZ" dirty="0" smtClean="0"/>
              <a:t>Tvary </a:t>
            </a:r>
            <a:r>
              <a:rPr lang="cs-CZ" dirty="0"/>
              <a:t>základní číslovky, prsty </a:t>
            </a:r>
            <a:r>
              <a:rPr lang="cs-CZ" dirty="0" smtClean="0"/>
              <a:t>směřují </a:t>
            </a:r>
            <a:r>
              <a:rPr lang="cs-CZ" dirty="0"/>
              <a:t>dolů a přidá se i pohyb dolů. </a:t>
            </a:r>
            <a:endParaRPr lang="cs-CZ" dirty="0" smtClean="0"/>
          </a:p>
          <a:p>
            <a:r>
              <a:rPr lang="cs-CZ" dirty="0" smtClean="0"/>
              <a:t>1.				klasicky jako typ I.</a:t>
            </a:r>
          </a:p>
          <a:p>
            <a:r>
              <a:rPr lang="cs-CZ" dirty="0" smtClean="0"/>
              <a:t>2., 3., 4., 5</a:t>
            </a:r>
            <a:r>
              <a:rPr lang="cs-CZ" dirty="0"/>
              <a:t>. </a:t>
            </a:r>
            <a:r>
              <a:rPr lang="cs-CZ" dirty="0" smtClean="0"/>
              <a:t>		P dlaň směřuje doleva</a:t>
            </a:r>
          </a:p>
          <a:p>
            <a:r>
              <a:rPr lang="cs-CZ" dirty="0" smtClean="0"/>
              <a:t>6., 7., 8., 9., 10</a:t>
            </a:r>
            <a:r>
              <a:rPr lang="cs-CZ" dirty="0"/>
              <a:t>. </a:t>
            </a:r>
            <a:r>
              <a:rPr lang="cs-CZ" dirty="0" smtClean="0"/>
              <a:t>	dlaně směřují k sobě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25114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 řadové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i="1" dirty="0" smtClean="0"/>
          </a:p>
          <a:p>
            <a:r>
              <a:rPr lang="cs-CZ" b="1" i="1" dirty="0" smtClean="0"/>
              <a:t>Typ </a:t>
            </a:r>
            <a:r>
              <a:rPr lang="cs-CZ" b="1" i="1" dirty="0"/>
              <a:t>III. </a:t>
            </a:r>
            <a:r>
              <a:rPr lang="cs-CZ" b="1" i="1" dirty="0" smtClean="0"/>
              <a:t>		</a:t>
            </a:r>
            <a:r>
              <a:rPr lang="cs-CZ" dirty="0" smtClean="0"/>
              <a:t>Vyjadřování </a:t>
            </a:r>
            <a:r>
              <a:rPr lang="cs-CZ" dirty="0"/>
              <a:t>ročníku ve </a:t>
            </a:r>
            <a:r>
              <a:rPr lang="cs-CZ" dirty="0" smtClean="0"/>
              <a:t>škole, 			pořadí </a:t>
            </a:r>
            <a:r>
              <a:rPr lang="cs-CZ" dirty="0"/>
              <a:t>v lavici apod.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Tvar ruky podobný jako </a:t>
            </a:r>
            <a:r>
              <a:rPr lang="cs-CZ" dirty="0"/>
              <a:t>u číslovek základních, </a:t>
            </a:r>
            <a:r>
              <a:rPr lang="cs-CZ" dirty="0" smtClean="0"/>
              <a:t>prsty </a:t>
            </a:r>
            <a:r>
              <a:rPr lang="cs-CZ" dirty="0"/>
              <a:t>se ohýbají. </a:t>
            </a:r>
          </a:p>
        </p:txBody>
      </p:sp>
    </p:spTree>
    <p:extLst>
      <p:ext uri="{BB962C8B-B14F-4D97-AF65-F5344CB8AC3E}">
        <p14:creationId xmlns:p14="http://schemas.microsoft.com/office/powerpoint/2010/main" xmlns="" val="274849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Číslovky násobné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b="1" dirty="0" smtClean="0"/>
          </a:p>
          <a:p>
            <a:r>
              <a:rPr lang="cs-CZ" dirty="0" smtClean="0"/>
              <a:t>neutrální prostor před tělem</a:t>
            </a:r>
          </a:p>
          <a:p>
            <a:r>
              <a:rPr lang="cs-CZ" dirty="0" smtClean="0"/>
              <a:t>význam násobnosti či opakování děje, čtyři typy</a:t>
            </a:r>
            <a:endParaRPr lang="cs-CZ" dirty="0"/>
          </a:p>
          <a:p>
            <a:endParaRPr lang="cs-CZ" i="1" dirty="0" smtClean="0"/>
          </a:p>
          <a:p>
            <a:r>
              <a:rPr lang="cs-CZ" b="1" i="1" dirty="0" smtClean="0"/>
              <a:t>Typ </a:t>
            </a:r>
            <a:r>
              <a:rPr lang="cs-CZ" b="1" i="1" dirty="0"/>
              <a:t>I.</a:t>
            </a:r>
            <a:r>
              <a:rPr lang="cs-CZ" i="1" dirty="0"/>
              <a:t> </a:t>
            </a:r>
            <a:r>
              <a:rPr lang="cs-CZ" i="1" dirty="0" smtClean="0"/>
              <a:t>		</a:t>
            </a:r>
            <a:r>
              <a:rPr lang="cs-CZ" dirty="0" smtClean="0"/>
              <a:t>Význam </a:t>
            </a:r>
            <a:r>
              <a:rPr lang="cs-CZ" dirty="0"/>
              <a:t>obecného opakování děje</a:t>
            </a:r>
            <a:r>
              <a:rPr lang="cs-CZ" dirty="0" smtClean="0"/>
              <a:t>.</a:t>
            </a:r>
          </a:p>
          <a:p>
            <a:r>
              <a:rPr lang="cs-CZ" dirty="0" smtClean="0"/>
              <a:t>1x (jednou)	jako </a:t>
            </a:r>
            <a:r>
              <a:rPr lang="cs-CZ" dirty="0"/>
              <a:t>číslovka násobná typu </a:t>
            </a:r>
            <a:r>
              <a:rPr lang="cs-CZ" dirty="0" smtClean="0"/>
              <a:t>II.</a:t>
            </a:r>
          </a:p>
          <a:p>
            <a:r>
              <a:rPr lang="cs-CZ" dirty="0" smtClean="0"/>
              <a:t>2x, 3x, 4x, 5x	ruka </a:t>
            </a:r>
            <a:r>
              <a:rPr lang="cs-CZ" dirty="0"/>
              <a:t>ve tvaru základní číslovky </a:t>
            </a:r>
            <a:r>
              <a:rPr lang="cs-CZ" dirty="0" smtClean="0"/>
              <a:t>				směrem od </a:t>
            </a:r>
            <a:r>
              <a:rPr lang="cs-CZ" dirty="0"/>
              <a:t>těla opíše malé řecké </a:t>
            </a:r>
            <a:r>
              <a:rPr lang="cs-CZ" dirty="0" smtClean="0"/>
              <a:t>			písmeno </a:t>
            </a:r>
            <a:r>
              <a:rPr lang="el-GR" dirty="0" smtClean="0"/>
              <a:t>α</a:t>
            </a:r>
            <a:endParaRPr lang="cs-CZ" dirty="0"/>
          </a:p>
          <a:p>
            <a:r>
              <a:rPr lang="cs-CZ" dirty="0"/>
              <a:t>6x a výše</a:t>
            </a:r>
            <a:r>
              <a:rPr lang="cs-CZ" dirty="0" smtClean="0"/>
              <a:t> 		kombinace základní číslovky </a:t>
            </a:r>
            <a:r>
              <a:rPr lang="cs-CZ" dirty="0"/>
              <a:t>a znaku </a:t>
            </a:r>
            <a:r>
              <a:rPr lang="cs-CZ" dirty="0" smtClean="0"/>
              <a:t>x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984372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233</Words>
  <Application>Microsoft Office PowerPoint</Application>
  <PresentationFormat>Předvádění na obrazovce (4:3)</PresentationFormat>
  <Paragraphs>86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Číslovky v ČZJ</vt:lpstr>
      <vt:lpstr>Číslovky základní</vt:lpstr>
      <vt:lpstr>Snímek 3</vt:lpstr>
      <vt:lpstr>Snímek 4</vt:lpstr>
      <vt:lpstr>Snímek 5</vt:lpstr>
      <vt:lpstr>Číslovky řadové</vt:lpstr>
      <vt:lpstr>Číslovky řadové</vt:lpstr>
      <vt:lpstr>Číslovky řadové</vt:lpstr>
      <vt:lpstr>Číslovky násobné</vt:lpstr>
      <vt:lpstr>Číslovky násobné</vt:lpstr>
      <vt:lpstr>Číslovky násobné</vt:lpstr>
      <vt:lpstr>Číslovky násobné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Číslovky v ČZJ</dc:title>
  <dc:creator>Hricova</dc:creator>
  <cp:lastModifiedBy>lektor</cp:lastModifiedBy>
  <cp:revision>8</cp:revision>
  <dcterms:created xsi:type="dcterms:W3CDTF">2012-10-21T19:25:49Z</dcterms:created>
  <dcterms:modified xsi:type="dcterms:W3CDTF">2012-10-22T08:16:54Z</dcterms:modified>
</cp:coreProperties>
</file>