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3" r:id="rId12"/>
    <p:sldId id="274" r:id="rId13"/>
    <p:sldId id="266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FFF0A6-394D-4AC6-9088-106630C393A8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BFB7BF-6CD3-4AC6-8106-28375C6801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926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1F52527-0F89-4242-9BD1-4558E517E791}" type="slidenum">
              <a:rPr lang="cs-CZ" altLang="cs-CZ" smtClean="0"/>
              <a:pPr eaLnBrk="1" hangingPunct="1"/>
              <a:t>2</a:t>
            </a:fld>
            <a:endParaRPr lang="cs-CZ" altLang="cs-CZ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b="1" smtClean="0">
              <a:latin typeface="Arial" charset="0"/>
            </a:endParaRPr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CBF9E23-386C-461A-AA69-871AD09A60BF}" type="slidenum">
              <a:rPr lang="cs-CZ" altLang="cs-CZ" smtClean="0"/>
              <a:pPr eaLnBrk="1" hangingPunct="1"/>
              <a:t>4</a:t>
            </a:fld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5574-DCEE-4F17-A104-FF47DCF1630C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3F943-2857-474F-B316-6AEADB343A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091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5574-DCEE-4F17-A104-FF47DCF1630C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3F943-2857-474F-B316-6AEADB343A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529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5574-DCEE-4F17-A104-FF47DCF1630C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3F943-2857-474F-B316-6AEADB343A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4822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5574-DCEE-4F17-A104-FF47DCF1630C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3F943-2857-474F-B316-6AEADB343A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073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5574-DCEE-4F17-A104-FF47DCF1630C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3F943-2857-474F-B316-6AEADB343A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398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5574-DCEE-4F17-A104-FF47DCF1630C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3F943-2857-474F-B316-6AEADB343A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306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5574-DCEE-4F17-A104-FF47DCF1630C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3F943-2857-474F-B316-6AEADB343A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1999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5574-DCEE-4F17-A104-FF47DCF1630C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3F943-2857-474F-B316-6AEADB343A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00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5574-DCEE-4F17-A104-FF47DCF1630C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3F943-2857-474F-B316-6AEADB343A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483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5574-DCEE-4F17-A104-FF47DCF1630C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3F943-2857-474F-B316-6AEADB343A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2965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5574-DCEE-4F17-A104-FF47DCF1630C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3F943-2857-474F-B316-6AEADB343A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941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5574-DCEE-4F17-A104-FF47DCF1630C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3F943-2857-474F-B316-6AEADB343A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434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Metodologie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25. 2. 2014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7082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4000" smtClean="0"/>
              <a:t>Jak plánovat výzkum?</a:t>
            </a:r>
            <a:br>
              <a:rPr lang="cs-CZ" altLang="cs-CZ" sz="4000" smtClean="0"/>
            </a:br>
            <a:r>
              <a:rPr lang="cs-CZ" altLang="cs-CZ" sz="4000" smtClean="0"/>
              <a:t>Obsah plánu výzkumu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6294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altLang="cs-CZ" dirty="0" smtClean="0"/>
              <a:t>Co</a:t>
            </a:r>
            <a:r>
              <a:rPr lang="cs-CZ" altLang="cs-CZ" dirty="0" smtClean="0"/>
              <a:t>? </a:t>
            </a:r>
            <a:endParaRPr lang="cs-CZ" altLang="cs-CZ" dirty="0" smtClean="0"/>
          </a:p>
          <a:p>
            <a:r>
              <a:rPr lang="cs-CZ" altLang="cs-CZ" dirty="0" smtClean="0"/>
              <a:t>o čem je navrhovaný výzkum</a:t>
            </a:r>
          </a:p>
          <a:p>
            <a:r>
              <a:rPr lang="cs-CZ" altLang="cs-CZ" dirty="0" smtClean="0"/>
              <a:t>co se pokouší odhalit nebo čeho chce dosáhnout</a:t>
            </a:r>
          </a:p>
          <a:p>
            <a:pPr marL="0" indent="0">
              <a:buNone/>
            </a:pPr>
            <a:endParaRPr lang="cs-CZ" altLang="cs-CZ" dirty="0" smtClean="0"/>
          </a:p>
          <a:p>
            <a:pPr marL="0" indent="0">
              <a:buNone/>
            </a:pPr>
            <a:r>
              <a:rPr lang="cs-CZ" altLang="cs-CZ" dirty="0" smtClean="0"/>
              <a:t>Proč?</a:t>
            </a:r>
          </a:p>
          <a:p>
            <a:r>
              <a:rPr lang="cs-CZ" altLang="cs-CZ" dirty="0" smtClean="0"/>
              <a:t>jaké bude ponaučení, co se dozvíme a proč to je cenné</a:t>
            </a:r>
          </a:p>
          <a:p>
            <a:pPr marL="0" indent="0">
              <a:buNone/>
            </a:pPr>
            <a:endParaRPr lang="cs-CZ" altLang="cs-CZ" dirty="0" smtClean="0"/>
          </a:p>
          <a:p>
            <a:pPr marL="0" indent="0">
              <a:buNone/>
            </a:pPr>
            <a:r>
              <a:rPr lang="cs-CZ" altLang="cs-CZ" dirty="0" smtClean="0"/>
              <a:t>Jak?</a:t>
            </a:r>
          </a:p>
          <a:p>
            <a:r>
              <a:rPr lang="cs-CZ" altLang="cs-CZ" dirty="0" smtClean="0"/>
              <a:t>jak se bude postupovat (jakou strategii použijeme, od koho získáme data – velikost vzorku a jak je vybrán, jak se data získají, jak se budou analyzovat)</a:t>
            </a:r>
          </a:p>
          <a:p>
            <a:pPr marL="0" indent="0"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39290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Co je to výzkumný problém a kde jej vzít? Příběhy geneze výzkumných problémů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Od „něco o autismu“ ke dvěma návrhům</a:t>
            </a:r>
          </a:p>
          <a:p>
            <a:pPr marL="0" indent="0">
              <a:buNone/>
            </a:pPr>
            <a:r>
              <a:rPr lang="cs-CZ" sz="2300" i="1" dirty="0"/>
              <a:t>A.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300" i="1" dirty="0"/>
              <a:t>Specifika pedagogické práce s osobami/žáky s PAS: vzdělávání jako permanentní</a:t>
            </a:r>
            <a:r>
              <a:rPr lang="cs-CZ" sz="2300" i="1" dirty="0" smtClean="0"/>
              <a:t/>
            </a:r>
            <a:br>
              <a:rPr lang="cs-CZ" sz="2300" i="1" dirty="0" smtClean="0"/>
            </a:br>
            <a:r>
              <a:rPr lang="cs-CZ" sz="2300" i="1" dirty="0"/>
              <a:t>udržování emoční stability (práce jako permanentní vyhodnocování možností a</a:t>
            </a:r>
            <a:r>
              <a:rPr lang="cs-CZ" sz="2300" i="1" dirty="0" smtClean="0"/>
              <a:t/>
            </a:r>
            <a:br>
              <a:rPr lang="cs-CZ" sz="2300" i="1" dirty="0" smtClean="0"/>
            </a:br>
            <a:r>
              <a:rPr lang="cs-CZ" sz="2300" i="1" dirty="0"/>
              <a:t>emocí)</a:t>
            </a:r>
            <a:r>
              <a:rPr lang="cs-CZ" sz="2300" i="1" dirty="0" smtClean="0"/>
              <a:t/>
            </a:r>
            <a:br>
              <a:rPr lang="cs-CZ" sz="2300" i="1" dirty="0" smtClean="0"/>
            </a:br>
            <a:r>
              <a:rPr lang="cs-CZ" sz="2300" i="1" dirty="0"/>
              <a:t>B.</a:t>
            </a:r>
            <a:r>
              <a:rPr lang="cs-CZ" sz="2300" i="1" dirty="0" smtClean="0"/>
              <a:t/>
            </a:r>
            <a:br>
              <a:rPr lang="cs-CZ" sz="2300" i="1" dirty="0" smtClean="0"/>
            </a:br>
            <a:r>
              <a:rPr lang="cs-CZ" sz="2300" i="1" dirty="0"/>
              <a:t>Dospělý jedinec s PAS jako rébus pro poskytovatele sociálních a zdravotních</a:t>
            </a:r>
            <a:r>
              <a:rPr lang="cs-CZ" sz="2300" i="1" dirty="0" smtClean="0"/>
              <a:t/>
            </a:r>
            <a:br>
              <a:rPr lang="cs-CZ" sz="2300" i="1" dirty="0" smtClean="0"/>
            </a:br>
            <a:r>
              <a:rPr lang="cs-CZ" sz="2300" i="1" dirty="0"/>
              <a:t>služeb: Co se změní s reformou psychiatrické péče?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8053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2. Od „něco o tom, jak psychologové radí“ k</a:t>
            </a:r>
          </a:p>
          <a:p>
            <a:pPr marL="0" indent="0">
              <a:buNone/>
            </a:pPr>
            <a:r>
              <a:rPr lang="cs-CZ" dirty="0" smtClean="0"/>
              <a:t>„Jak odráží populárně psychologická literatura současné trendy v rodinných a partnerských vztazích?“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3. Od „dobrovolná bezdětnost“ k „Životní dráhy dobrovolně bezdětných žen: Srovnání vyučených a vysokoškolaček“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8195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Téma, </a:t>
            </a:r>
            <a:r>
              <a:rPr lang="cs-CZ" altLang="cs-CZ" dirty="0" smtClean="0"/>
              <a:t>problém, otázka</a:t>
            </a:r>
            <a:endParaRPr lang="cs-CZ" altLang="cs-CZ" dirty="0" smtClean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dirty="0" smtClean="0"/>
              <a:t>Téma: Sebevražednost mladistvých</a:t>
            </a:r>
          </a:p>
          <a:p>
            <a:pPr>
              <a:buFontTx/>
              <a:buNone/>
            </a:pPr>
            <a:endParaRPr lang="cs-CZ" altLang="cs-CZ" b="1" dirty="0" smtClean="0"/>
          </a:p>
          <a:p>
            <a:pPr>
              <a:buFontTx/>
              <a:buNone/>
            </a:pPr>
            <a:r>
              <a:rPr lang="cs-CZ" altLang="cs-CZ" b="1" dirty="0"/>
              <a:t>M</a:t>
            </a:r>
            <a:r>
              <a:rPr lang="cs-CZ" altLang="cs-CZ" b="1" dirty="0" smtClean="0"/>
              <a:t>ožnosti </a:t>
            </a:r>
            <a:r>
              <a:rPr lang="cs-CZ" altLang="cs-CZ" b="1" dirty="0" smtClean="0"/>
              <a:t>problému</a:t>
            </a:r>
            <a:r>
              <a:rPr lang="cs-CZ" altLang="cs-CZ" b="1" dirty="0" smtClean="0"/>
              <a:t>:</a:t>
            </a:r>
            <a:endParaRPr lang="cs-CZ" altLang="cs-CZ" sz="2800" dirty="0" smtClean="0"/>
          </a:p>
          <a:p>
            <a:r>
              <a:rPr lang="cs-CZ" altLang="cs-CZ" sz="2800" dirty="0" smtClean="0"/>
              <a:t>Faktory </a:t>
            </a:r>
            <a:r>
              <a:rPr lang="cs-CZ" altLang="cs-CZ" sz="2800" dirty="0" smtClean="0"/>
              <a:t>ovlivňující sebevražednost mladistvých</a:t>
            </a:r>
          </a:p>
          <a:p>
            <a:r>
              <a:rPr lang="cs-CZ" altLang="cs-CZ" sz="2800" dirty="0" smtClean="0"/>
              <a:t>Kultura </a:t>
            </a:r>
            <a:r>
              <a:rPr lang="cs-CZ" altLang="cs-CZ" sz="2800" dirty="0" smtClean="0"/>
              <a:t>mladistvých a význam </a:t>
            </a:r>
            <a:r>
              <a:rPr lang="cs-CZ" altLang="cs-CZ" sz="2800" dirty="0" smtClean="0"/>
              <a:t>sebevražd</a:t>
            </a:r>
          </a:p>
          <a:p>
            <a:endParaRPr lang="cs-CZ" altLang="cs-CZ" sz="2800" dirty="0"/>
          </a:p>
          <a:p>
            <a:pPr marL="0" indent="0">
              <a:buNone/>
            </a:pPr>
            <a:r>
              <a:rPr lang="cs-CZ" altLang="cs-CZ" sz="2800" b="1" dirty="0" smtClean="0"/>
              <a:t>Otázka</a:t>
            </a:r>
            <a:endParaRPr lang="cs-CZ" altLang="cs-CZ" sz="2800" b="1" dirty="0" smtClean="0"/>
          </a:p>
          <a:p>
            <a:pPr>
              <a:buFontTx/>
              <a:buNone/>
            </a:pPr>
            <a:endParaRPr lang="cs-CZ" altLang="cs-CZ" dirty="0" smtClean="0"/>
          </a:p>
          <a:p>
            <a:pPr>
              <a:buFontTx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24787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Časté chyby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dirty="0" smtClean="0"/>
              <a:t>1. Na otázku lze odpovědět jen „ano/ne“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2. Není reálné na otázku výzkumem odpovědět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	</a:t>
            </a:r>
            <a:r>
              <a:rPr lang="cs-CZ" altLang="cs-CZ" sz="2000" dirty="0" smtClean="0"/>
              <a:t>Mohou záporné postoje mladých lidí k osobám s postižením ovlivnit chování budoucích generací?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/>
              <a:t>	</a:t>
            </a:r>
            <a:r>
              <a:rPr lang="cs-CZ" altLang="cs-CZ" sz="2000" dirty="0" smtClean="0"/>
              <a:t>Ovlivňuje výchova chůvou školní výsledky dítěte? </a:t>
            </a:r>
            <a:endParaRPr lang="cs-CZ" altLang="cs-CZ" sz="2000" dirty="0" smtClean="0"/>
          </a:p>
          <a:p>
            <a:pPr eaLnBrk="1" hangingPunct="1">
              <a:buFontTx/>
              <a:buNone/>
            </a:pPr>
            <a:r>
              <a:rPr lang="cs-CZ" altLang="cs-CZ" sz="2000" dirty="0" smtClean="0"/>
              <a:t>	Proč nejsou obnovitelné zdroje používány ve větším měřítku?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/>
              <a:t>	Jak ovlivňuje nedostatek mateřské lásky začlenění dítěte do společnosti?</a:t>
            </a:r>
          </a:p>
          <a:p>
            <a:pPr eaLnBrk="1" hangingPunct="1">
              <a:buFontTx/>
              <a:buNone/>
            </a:pPr>
            <a:endParaRPr lang="cs-CZ" altLang="cs-CZ" sz="2400" dirty="0" smtClean="0"/>
          </a:p>
          <a:p>
            <a:pPr eaLnBrk="1" hangingPunct="1">
              <a:buFontTx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7036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3. Otázka „objevuje Ameriku“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Navštěvují galerie častěji lidé s vysokoškolským vzděláním, středoškolským vzděláním, nebo lidé vyučení?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Souvisí dosažené vzdělání dětí se vzděláním rodičů?</a:t>
            </a:r>
          </a:p>
          <a:p>
            <a:r>
              <a:rPr lang="cs-CZ" altLang="cs-CZ" smtClean="0"/>
              <a:t>Vyskytuje se stále šikana na našich základních školách? </a:t>
            </a:r>
          </a:p>
          <a:p>
            <a:pPr>
              <a:buFontTx/>
              <a:buNone/>
            </a:pPr>
            <a:endParaRPr lang="cs-CZ" altLang="cs-CZ" smtClean="0"/>
          </a:p>
          <a:p>
            <a:pPr eaLnBrk="1" hangingPunct="1">
              <a:lnSpc>
                <a:spcPct val="90000"/>
              </a:lnSpc>
            </a:pPr>
            <a:endParaRPr lang="cs-CZ" altLang="cs-CZ" smtClean="0"/>
          </a:p>
          <a:p>
            <a:pPr eaLnBrk="1" hangingPunct="1">
              <a:buFontTx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5151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mtClean="0"/>
              <a:t>4. Otázka je etickým nebo politickým problémem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r>
              <a:rPr lang="cs-CZ" altLang="cs-CZ" smtClean="0"/>
              <a:t>Měly by být homosexuálním párům umožněny adopce?</a:t>
            </a:r>
          </a:p>
          <a:p>
            <a:r>
              <a:rPr lang="cs-CZ" altLang="cs-CZ" smtClean="0"/>
              <a:t>Je správné, aby lidé vstupovali do manželství několikrát za život?</a:t>
            </a:r>
          </a:p>
          <a:p>
            <a:r>
              <a:rPr lang="cs-CZ" altLang="cs-CZ" smtClean="0"/>
              <a:t>Proč si dnes nikdo neváží rodiny?</a:t>
            </a:r>
          </a:p>
          <a:p>
            <a:r>
              <a:rPr lang="cs-CZ" altLang="cs-CZ" smtClean="0"/>
              <a:t>Mají učitelé používat tělesné tresty?</a:t>
            </a:r>
          </a:p>
        </p:txBody>
      </p:sp>
    </p:spTree>
    <p:extLst>
      <p:ext uri="{BB962C8B-B14F-4D97-AF65-F5344CB8AC3E}">
        <p14:creationId xmlns:p14="http://schemas.microsoft.com/office/powerpoint/2010/main" val="374390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Formulace cíle výzkumu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smtClean="0"/>
              <a:t>Jakým způsobem projekt přispěje k rozšíření odborného poznání? (intelektuální cíl) </a:t>
            </a:r>
          </a:p>
          <a:p>
            <a:r>
              <a:rPr lang="cs-CZ" altLang="cs-CZ" sz="2000" smtClean="0"/>
              <a:t>Budou moci být výsledky nějakým praktickým způsobem využity (praktický cíl)?</a:t>
            </a:r>
          </a:p>
          <a:p>
            <a:pPr>
              <a:buFontTx/>
              <a:buNone/>
            </a:pPr>
            <a:r>
              <a:rPr lang="cs-CZ" altLang="cs-CZ" sz="2000" smtClean="0"/>
              <a:t>Slovník: </a:t>
            </a:r>
          </a:p>
          <a:p>
            <a:pPr>
              <a:buFontTx/>
              <a:buNone/>
            </a:pPr>
            <a:r>
              <a:rPr lang="cs-CZ" altLang="cs-CZ" sz="2000" smtClean="0"/>
              <a:t>Cílem výzkumu může být …. Analyzovat, zjistit, ukázat, porovnat, prozkoumat, vysvětlit, popsat, porozumět, odkrýt, poskytnou zpětnou vazbu, pomoci zlepšit, poskytnout vodítko ke změně, ukázat řešení</a:t>
            </a:r>
          </a:p>
          <a:p>
            <a:pPr>
              <a:buFontTx/>
              <a:buNone/>
            </a:pPr>
            <a:endParaRPr lang="cs-CZ" altLang="cs-CZ" sz="2000" smtClean="0"/>
          </a:p>
          <a:p>
            <a:pPr>
              <a:buFontTx/>
              <a:buNone/>
            </a:pPr>
            <a:r>
              <a:rPr lang="cs-CZ" altLang="cs-CZ" sz="2000" smtClean="0"/>
              <a:t>Cílem výzkumu nemůže být … poukázat na XY, dokázat, že; vyřešit situaci XY, vytvořit manuál, seznámit veřejnost, vyhledat případy, představit…., nabídnout</a:t>
            </a:r>
          </a:p>
          <a:p>
            <a:pPr>
              <a:buFontTx/>
              <a:buNone/>
            </a:pPr>
            <a:endParaRPr lang="cs-CZ" altLang="cs-CZ" sz="2800" smtClean="0"/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43603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Specifika sociální vědy</a:t>
            </a:r>
            <a:endParaRPr lang="cs-CZ" altLang="cs-CZ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</a:pPr>
            <a:r>
              <a:rPr lang="cs-CZ" altLang="cs-CZ" sz="2600" dirty="0" smtClean="0"/>
              <a:t>Rozsáhlost přirozených systémů v soc. vědách </a:t>
            </a:r>
            <a:r>
              <a:rPr lang="cs-CZ" altLang="cs-CZ" sz="2600" dirty="0" smtClean="0"/>
              <a:t>– </a:t>
            </a:r>
            <a:r>
              <a:rPr lang="cs-CZ" altLang="cs-CZ" sz="2600" dirty="0" smtClean="0"/>
              <a:t>mnoho faktorů, různé typy zkreslení</a:t>
            </a:r>
            <a:endParaRPr lang="cs-CZ" altLang="cs-CZ" sz="2600" dirty="0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cs-CZ" altLang="cs-CZ" sz="2600" dirty="0" smtClean="0"/>
              <a:t>Vliv subjektivity – zkoumaný aktér</a:t>
            </a:r>
            <a:r>
              <a:rPr lang="cs-CZ" altLang="cs-CZ" sz="2600" dirty="0" smtClean="0"/>
              <a:t>, který má své motivy, záměry, </a:t>
            </a:r>
            <a:r>
              <a:rPr lang="cs-CZ" altLang="cs-CZ" sz="2600" dirty="0" smtClean="0"/>
              <a:t>cíle; </a:t>
            </a:r>
            <a:r>
              <a:rPr lang="cs-CZ" altLang="cs-CZ" sz="2600" dirty="0"/>
              <a:t> </a:t>
            </a:r>
            <a:r>
              <a:rPr lang="cs-CZ" altLang="cs-CZ" sz="2600" dirty="0" smtClean="0"/>
              <a:t>v</a:t>
            </a:r>
            <a:r>
              <a:rPr lang="cs-CZ" altLang="cs-CZ" sz="2600" dirty="0" smtClean="0"/>
              <a:t>ýzkumník </a:t>
            </a:r>
            <a:r>
              <a:rPr lang="cs-CZ" altLang="cs-CZ" sz="2600" dirty="0" smtClean="0"/>
              <a:t>jako součást zkoumaného </a:t>
            </a:r>
            <a:r>
              <a:rPr lang="cs-CZ" altLang="cs-CZ" sz="2600" dirty="0" smtClean="0"/>
              <a:t>světa</a:t>
            </a:r>
          </a:p>
          <a:p>
            <a:r>
              <a:rPr lang="cs-CZ" sz="2600" dirty="0" smtClean="0"/>
              <a:t>   Řada zprostředkovaných informací (většinu jevů nelze      	sledovat přímo)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800" dirty="0" smtClean="0"/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cs-CZ" altLang="cs-CZ" sz="2800" b="1" dirty="0" smtClean="0"/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cs-CZ" altLang="cs-CZ" sz="2800" b="1" dirty="0" smtClean="0"/>
              <a:t>Co z toho vyplývá?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cs-CZ" altLang="cs-CZ" sz="2800" dirty="0" smtClean="0">
                <a:sym typeface="Wingdings 3" pitchFamily="18" charset="2"/>
              </a:rPr>
              <a:t>Nelze dosáhnout úplně popsaného přirozeného systému, pracujeme vždy s </a:t>
            </a:r>
            <a:r>
              <a:rPr lang="cs-CZ" altLang="cs-CZ" sz="2800" b="1" dirty="0" smtClean="0">
                <a:sym typeface="Wingdings 3" pitchFamily="18" charset="2"/>
              </a:rPr>
              <a:t>redukovaným popisem </a:t>
            </a:r>
            <a:r>
              <a:rPr lang="cs-CZ" altLang="cs-CZ" sz="2800" dirty="0" smtClean="0">
                <a:sym typeface="Wingdings 3" pitchFamily="18" charset="2"/>
              </a:rPr>
              <a:t>reality. Redukce se týká 4 prvků výzkumu (počtu pozorovaných proměnných, vztahů mezi nimi, časového kontinua na 1 bod, populace na vzorek)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cs-CZ" altLang="cs-CZ" sz="2800" dirty="0" smtClean="0">
                <a:sym typeface="Wingdings 3" pitchFamily="18" charset="2"/>
              </a:rPr>
              <a:t>	</a:t>
            </a:r>
            <a:endParaRPr lang="cs-CZ" altLang="cs-CZ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99236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Pomůže nám experiment?</a:t>
            </a:r>
            <a:endParaRPr lang="sk-SK" altLang="cs-CZ" b="1" smtClean="0">
              <a:solidFill>
                <a:srgbClr val="97221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sk-SK" altLang="cs-CZ" smtClean="0"/>
              <a:t>Experiment = jediná výzkumná metoda, která umí dokázat kauzální vztahy</a:t>
            </a:r>
          </a:p>
          <a:p>
            <a:pPr>
              <a:lnSpc>
                <a:spcPct val="90000"/>
              </a:lnSpc>
              <a:buFontTx/>
              <a:buNone/>
            </a:pPr>
            <a:endParaRPr lang="sk-SK" altLang="cs-CZ" smtClean="0"/>
          </a:p>
          <a:p>
            <a:pPr>
              <a:lnSpc>
                <a:spcPct val="90000"/>
              </a:lnSpc>
              <a:buFontTx/>
              <a:buNone/>
            </a:pPr>
            <a:r>
              <a:rPr lang="sk-SK" altLang="cs-CZ" smtClean="0"/>
              <a:t>Výzkumník manipuluje s nezávislou proměnnou </a:t>
            </a:r>
            <a:r>
              <a:rPr lang="sk-SK" altLang="cs-CZ" sz="2000" smtClean="0"/>
              <a:t>(např. metoda výuky, tréninkový plán, léčba, vystavení sledování programu s násilným obsahem, intenzita osvětlení)  </a:t>
            </a:r>
            <a:r>
              <a:rPr lang="sk-SK" altLang="cs-CZ" smtClean="0"/>
              <a:t>a zjišťuje, jaký to má důsledek na závisle proměnnou </a:t>
            </a:r>
            <a:r>
              <a:rPr lang="sk-SK" altLang="cs-CZ" sz="2000" smtClean="0"/>
              <a:t>(např. množství znalostí, uběhnutá rychlost, zdravotní stav, agresivita, pracovní výkon)</a:t>
            </a:r>
          </a:p>
          <a:p>
            <a:pPr>
              <a:lnSpc>
                <a:spcPct val="90000"/>
              </a:lnSpc>
              <a:buFontTx/>
              <a:buNone/>
            </a:pPr>
            <a:endParaRPr lang="sk-SK" altLang="cs-CZ" b="1" smtClean="0"/>
          </a:p>
          <a:p>
            <a:pPr>
              <a:lnSpc>
                <a:spcPct val="90000"/>
              </a:lnSpc>
              <a:buFontTx/>
              <a:buNone/>
            </a:pPr>
            <a:endParaRPr lang="sk-SK" altLang="cs-CZ" sz="2000" smtClean="0"/>
          </a:p>
        </p:txBody>
      </p:sp>
    </p:spTree>
    <p:extLst>
      <p:ext uri="{BB962C8B-B14F-4D97-AF65-F5344CB8AC3E}">
        <p14:creationId xmlns:p14="http://schemas.microsoft.com/office/powerpoint/2010/main" val="408777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Klasický experiment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Tx/>
              <a:buAutoNum type="arabicPeriod"/>
              <a:defRPr/>
            </a:pPr>
            <a:r>
              <a:rPr lang="cs-CZ" sz="2800" u="sng" dirty="0" smtClean="0"/>
              <a:t>Náhodné</a:t>
            </a:r>
            <a:r>
              <a:rPr lang="cs-CZ" sz="2800" dirty="0" smtClean="0"/>
              <a:t> rozdělení do experimentální a kontrolní skupiny </a:t>
            </a:r>
            <a:r>
              <a:rPr lang="cs-CZ" sz="2400" dirty="0" smtClean="0"/>
              <a:t>(experiment porovnává účinky!)</a:t>
            </a:r>
          </a:p>
          <a:p>
            <a:pPr marL="514350" indent="-514350" eaLnBrk="1" hangingPunct="1">
              <a:buFontTx/>
              <a:buAutoNum type="arabicPeriod"/>
              <a:defRPr/>
            </a:pPr>
            <a:r>
              <a:rPr lang="cs-CZ" sz="2800" dirty="0" smtClean="0"/>
              <a:t>Měření</a:t>
            </a:r>
          </a:p>
          <a:p>
            <a:pPr marL="514350" indent="-514350" eaLnBrk="1" hangingPunct="1">
              <a:buFontTx/>
              <a:buAutoNum type="arabicPeriod"/>
              <a:defRPr/>
            </a:pPr>
            <a:r>
              <a:rPr lang="cs-CZ" sz="2800" dirty="0" smtClean="0"/>
              <a:t>Vystavení experimentální skupiny experimentální proměnné (</a:t>
            </a:r>
            <a:r>
              <a:rPr lang="cs-CZ" sz="2800" u="sng" dirty="0" smtClean="0"/>
              <a:t>kontrolované výzkumníkem</a:t>
            </a:r>
            <a:r>
              <a:rPr lang="cs-CZ" sz="2800" dirty="0" smtClean="0"/>
              <a:t>)</a:t>
            </a:r>
          </a:p>
          <a:p>
            <a:pPr marL="514350" indent="-514350" eaLnBrk="1" hangingPunct="1">
              <a:buFontTx/>
              <a:buAutoNum type="arabicPeriod"/>
              <a:defRPr/>
            </a:pPr>
            <a:r>
              <a:rPr lang="cs-CZ" sz="2800" dirty="0" smtClean="0"/>
              <a:t>Měření – existuje statisticky významný rozdíl mezi skupinami?</a:t>
            </a:r>
          </a:p>
          <a:p>
            <a:pPr eaLnBrk="1" hangingPunct="1">
              <a:buFontTx/>
              <a:buNone/>
              <a:defRPr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583375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Limity experimentu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Alternativa klasického experimentu: následné pozorování na dvou skupinách; </a:t>
            </a:r>
            <a:r>
              <a:rPr lang="cs-CZ" altLang="cs-CZ" dirty="0" err="1" smtClean="0"/>
              <a:t>kvaziexperiment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Retenční </a:t>
            </a:r>
            <a:r>
              <a:rPr lang="cs-CZ" altLang="cs-CZ" dirty="0" smtClean="0"/>
              <a:t>test</a:t>
            </a:r>
            <a:endParaRPr lang="cs-CZ" altLang="cs-CZ" dirty="0" smtClean="0"/>
          </a:p>
          <a:p>
            <a:pPr eaLnBrk="1" hangingPunct="1"/>
            <a:r>
              <a:rPr lang="cs-CZ" altLang="cs-CZ" dirty="0" err="1" smtClean="0"/>
              <a:t>Hawthornský</a:t>
            </a:r>
            <a:r>
              <a:rPr lang="cs-CZ" altLang="cs-CZ" dirty="0" smtClean="0"/>
              <a:t> efekt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07978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Lze použít experiment?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Vliv dramaterapie na socializaci osob bez domova</a:t>
            </a:r>
          </a:p>
          <a:p>
            <a:r>
              <a:rPr lang="cs-CZ" altLang="cs-CZ" dirty="0" smtClean="0"/>
              <a:t>Srovnání lázeňské a medikamentózní léčby </a:t>
            </a:r>
            <a:r>
              <a:rPr lang="cs-CZ" altLang="cs-CZ" dirty="0" smtClean="0"/>
              <a:t>epilepsie</a:t>
            </a:r>
            <a:endParaRPr lang="cs-CZ" altLang="cs-CZ" dirty="0" smtClean="0"/>
          </a:p>
          <a:p>
            <a:r>
              <a:rPr lang="cs-CZ" altLang="cs-CZ" dirty="0" smtClean="0"/>
              <a:t>Co lépe působí na rozvoj vědomostí a znalostí žáků: týmové nebo tradiční vyučování</a:t>
            </a:r>
            <a:r>
              <a:rPr lang="cs-CZ" altLang="cs-CZ" dirty="0" smtClean="0"/>
              <a:t>?</a:t>
            </a:r>
          </a:p>
          <a:p>
            <a:r>
              <a:rPr lang="cs-CZ" altLang="cs-CZ" dirty="0" smtClean="0"/>
              <a:t>Jaké dítě dosahuje lepších školních výsledků, dítě vychované chůvou, nebo rodiči?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83043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dirty="0" smtClean="0"/>
              <a:t>Dělení </a:t>
            </a:r>
            <a:r>
              <a:rPr lang="cs-CZ" altLang="cs-CZ" dirty="0" smtClean="0"/>
              <a:t>výzkumu: výzkum základní a aplikovaný</a:t>
            </a:r>
            <a:endParaRPr lang="cs-CZ" altLang="cs-CZ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Základní výzkum: jeho výsledky přispívají k rozvoji samotné vědy, ať už k rozšíření jejich metodologické výbavy, či stavu teoretického poznání.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Aplikovaný výzkum: </a:t>
            </a:r>
            <a:r>
              <a:rPr lang="cs-CZ" dirty="0" smtClean="0"/>
              <a:t>zabývá se řešením otázek, které mají spíše praktický význam, zkoumá konkrétní problémy, či získává informace o problémových</a:t>
            </a:r>
          </a:p>
          <a:p>
            <a:pPr marL="0" indent="0">
              <a:buNone/>
            </a:pPr>
            <a:r>
              <a:rPr lang="cs-CZ" dirty="0" smtClean="0"/>
              <a:t>jevech.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42103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výzkumu podle účelu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  <a:defRPr/>
            </a:pPr>
            <a:endParaRPr lang="cs-CZ" dirty="0"/>
          </a:p>
          <a:p>
            <a:pPr>
              <a:defRPr/>
            </a:pPr>
            <a:r>
              <a:rPr lang="cs-CZ" dirty="0" err="1"/>
              <a:t>Exploratorní</a:t>
            </a:r>
            <a:endParaRPr lang="cs-CZ" dirty="0"/>
          </a:p>
          <a:p>
            <a:pPr>
              <a:defRPr/>
            </a:pPr>
            <a:r>
              <a:rPr lang="cs-CZ" dirty="0" err="1"/>
              <a:t>Elaboratorní</a:t>
            </a:r>
            <a:endParaRPr lang="cs-CZ" dirty="0"/>
          </a:p>
          <a:p>
            <a:pPr>
              <a:defRPr/>
            </a:pPr>
            <a:r>
              <a:rPr lang="cs-CZ" dirty="0"/>
              <a:t>Deskriptivní</a:t>
            </a:r>
          </a:p>
          <a:p>
            <a:pPr>
              <a:defRPr/>
            </a:pPr>
            <a:r>
              <a:rPr lang="cs-CZ" dirty="0"/>
              <a:t>Explanační</a:t>
            </a:r>
          </a:p>
          <a:p>
            <a:pPr>
              <a:defRPr/>
            </a:pPr>
            <a:r>
              <a:rPr lang="cs-CZ" dirty="0"/>
              <a:t>Evaluační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9406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Dělení výzkumu: kvalitativní x kvantitativní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Kvantitativní výzkum – existence jedné objektivní reality, venkovního světa, který nezávisí na našich citech a přesvědčení (pozitivismus, objektivismus); deduktivní postup</a:t>
            </a:r>
          </a:p>
          <a:p>
            <a:r>
              <a:rPr lang="cs-CZ" altLang="cs-CZ" dirty="0" smtClean="0"/>
              <a:t>Kvalitativní výzkum – existuje více realit, které je možné různě interpretovat, induktivní postup (konstruktivismus, </a:t>
            </a:r>
            <a:r>
              <a:rPr lang="cs-CZ" altLang="cs-CZ" dirty="0" err="1" smtClean="0"/>
              <a:t>interpretativismus</a:t>
            </a:r>
            <a:r>
              <a:rPr lang="cs-CZ" alt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71492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</TotalTime>
  <Words>575</Words>
  <Application>Microsoft Office PowerPoint</Application>
  <PresentationFormat>Předvádění na obrazovce (4:3)</PresentationFormat>
  <Paragraphs>96</Paragraphs>
  <Slides>17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Metodologie 2</vt:lpstr>
      <vt:lpstr>Specifika sociální vědy</vt:lpstr>
      <vt:lpstr>Pomůže nám experiment?</vt:lpstr>
      <vt:lpstr>Klasický experiment</vt:lpstr>
      <vt:lpstr>Limity experimentu</vt:lpstr>
      <vt:lpstr>Lze použít experiment?</vt:lpstr>
      <vt:lpstr>Dělení výzkumu: výzkum základní a aplikovaný</vt:lpstr>
      <vt:lpstr>Dělení výzkumu podle účelu</vt:lpstr>
      <vt:lpstr>Dělení výzkumu: kvalitativní x kvantitativní</vt:lpstr>
      <vt:lpstr>Jak plánovat výzkum? Obsah plánu výzkumu</vt:lpstr>
      <vt:lpstr>Co je to výzkumný problém a kde jej vzít? Příběhy geneze výzkumných problémů</vt:lpstr>
      <vt:lpstr>Prezentace aplikace PowerPoint</vt:lpstr>
      <vt:lpstr>Téma, problém, otázka</vt:lpstr>
      <vt:lpstr>Časté chyby</vt:lpstr>
      <vt:lpstr>3. Otázka „objevuje Ameriku“</vt:lpstr>
      <vt:lpstr>4. Otázka je etickým nebo politickým problémem</vt:lpstr>
      <vt:lpstr>Formulace cíle výzkumu</vt:lpstr>
    </vt:vector>
  </TitlesOfParts>
  <Company>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2</dc:title>
  <dc:creator>user</dc:creator>
  <cp:lastModifiedBy>user</cp:lastModifiedBy>
  <cp:revision>4</cp:revision>
  <dcterms:created xsi:type="dcterms:W3CDTF">2014-02-24T19:02:35Z</dcterms:created>
  <dcterms:modified xsi:type="dcterms:W3CDTF">2014-02-24T21:15:38Z</dcterms:modified>
</cp:coreProperties>
</file>