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9" r:id="rId4"/>
    <p:sldId id="282" r:id="rId5"/>
    <p:sldId id="283" r:id="rId6"/>
    <p:sldId id="280" r:id="rId7"/>
    <p:sldId id="281" r:id="rId8"/>
    <p:sldId id="258" r:id="rId9"/>
    <p:sldId id="259" r:id="rId10"/>
    <p:sldId id="260" r:id="rId11"/>
    <p:sldId id="284" r:id="rId12"/>
    <p:sldId id="285" r:id="rId13"/>
    <p:sldId id="267" r:id="rId14"/>
    <p:sldId id="268" r:id="rId15"/>
    <p:sldId id="269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66" d="100"/>
          <a:sy n="166" d="100"/>
        </p:scale>
        <p:origin x="-7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79B1B-AD8B-48AA-854D-203249354936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9CF11-50AE-4857-87C8-F268CAF83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643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2FD68B-0B7F-4B91-8D4B-3D2F886A9D89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7D9EAB-415D-4BFA-B398-7C3EB5D37F8C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Systematický výběr – každá n-tá jednotka ze seznamu (první ale musí být vybrána náhodně!), stratifikovaný – populace je rozdělena do skupin (například studenti jednotlivých ročníků) a vybírá se náhodně z těchto skupin, vícestupňový – nejprve se náhodně vybírají uskupení (okresy), pak teprve jedinci atd.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4A6EEA-EBBB-4B7C-9CEB-90818F8A76F5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Problém samovýběru;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3" Type="http://schemas.openxmlformats.org/officeDocument/2006/relationships/control" Target="../activeX/activeX2.xml"/><Relationship Id="rId21" Type="http://schemas.openxmlformats.org/officeDocument/2006/relationships/control" Target="../activeX/activeX20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image" Target="../media/image3.wmf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Metodologie 2</a:t>
            </a:r>
            <a:br>
              <a:rPr lang="cs-CZ" dirty="0" smtClean="0"/>
            </a:br>
            <a:r>
              <a:rPr lang="cs-CZ" sz="2400" dirty="0" smtClean="0"/>
              <a:t>Lenka Slepičková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11. 3. 2014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30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Reprezentativita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Možnost  zobecnění výsledků - </a:t>
            </a:r>
            <a:r>
              <a:rPr lang="pl-PL" dirty="0" smtClean="0"/>
              <a:t>určuje</a:t>
            </a:r>
            <a:r>
              <a:rPr lang="pl-PL" dirty="0"/>
              <a:t>,  zda to, co bylo vyzkoumáno, je možné vztáhnout i </a:t>
            </a:r>
            <a:r>
              <a:rPr lang="pl-PL" dirty="0" smtClean="0"/>
              <a:t>na </a:t>
            </a:r>
            <a:r>
              <a:rPr lang="cs-CZ" dirty="0" smtClean="0"/>
              <a:t>další </a:t>
            </a:r>
            <a:r>
              <a:rPr lang="cs-CZ" dirty="0"/>
              <a:t>objekty, které přímo nebyly předmětem zkoumání.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G</a:t>
            </a:r>
            <a:r>
              <a:rPr lang="cs-CZ" dirty="0" smtClean="0"/>
              <a:t>eneralizovat </a:t>
            </a:r>
            <a:r>
              <a:rPr lang="cs-CZ" dirty="0"/>
              <a:t>informace lze pouze v případě, že výběrový soubor je zmenšeninou souboru základního, tzn. že oba soubory se neliší v rozložení žádné z myslitelných vlastností, jenom svojí velikostí. </a:t>
            </a:r>
            <a:endParaRPr lang="cs-CZ" dirty="0" smtClean="0"/>
          </a:p>
          <a:p>
            <a:r>
              <a:rPr lang="cs-CZ" dirty="0" err="1" smtClean="0"/>
              <a:t>Reprezentativtta</a:t>
            </a:r>
            <a:r>
              <a:rPr lang="cs-CZ" dirty="0" smtClean="0"/>
              <a:t> </a:t>
            </a:r>
            <a:r>
              <a:rPr lang="cs-CZ" dirty="0"/>
              <a:t>není určována jen počtem zkoumaných </a:t>
            </a:r>
            <a:r>
              <a:rPr lang="cs-CZ" dirty="0" smtClean="0"/>
              <a:t>jednotek a návratností, </a:t>
            </a:r>
            <a:r>
              <a:rPr lang="pl-PL" dirty="0" smtClean="0"/>
              <a:t>ale </a:t>
            </a:r>
            <a:r>
              <a:rPr lang="pl-PL" dirty="0"/>
              <a:t>i mechanismem jejich výběru ze základního souboru.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0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Populace x vzorek </a:t>
            </a:r>
            <a:br>
              <a:rPr lang="cs-CZ" dirty="0" smtClean="0"/>
            </a:br>
            <a:r>
              <a:rPr lang="cs-CZ" dirty="0" smtClean="0"/>
              <a:t>Základní soubor x výběrový soubor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900113" y="2276475"/>
            <a:ext cx="3167062" cy="30241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xxxxxxxxxxxxxxxxxxxxxxxxxxxxxxxxxxxxxxxxxxxxxxxxxxxxxxxxxxxxxxxxxxxxxxxxxxxxxxxxxxxxxxxxxxxxxxxxxxxxxxxxxxxxxxxxxxxxxxxxxxxxxx</a:t>
            </a:r>
            <a:r>
              <a:rPr lang="cs-CZ" dirty="0" err="1"/>
              <a:t>xxxxxxxxxxxxxxxxxxxxxxxxxxxxxxxxx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4724400" y="2362200"/>
            <a:ext cx="3168650" cy="30956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endParaRPr lang="cs-CZ" dirty="0"/>
          </a:p>
          <a:p>
            <a:pPr algn="ctr">
              <a:defRPr/>
            </a:pPr>
            <a:r>
              <a:rPr lang="cs-CZ" dirty="0"/>
              <a:t>	</a:t>
            </a:r>
          </a:p>
          <a:p>
            <a:pPr algn="ctr">
              <a:defRPr/>
            </a:pPr>
            <a:r>
              <a:rPr lang="cs-CZ" dirty="0"/>
              <a:t>x</a:t>
            </a:r>
          </a:p>
          <a:p>
            <a:pPr algn="ctr">
              <a:defRPr/>
            </a:pPr>
            <a:r>
              <a:rPr lang="cs-CZ" dirty="0"/>
              <a:t>	</a:t>
            </a:r>
          </a:p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endParaRPr lang="cs-CZ" dirty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r>
              <a:rPr lang="cs-CZ" dirty="0"/>
              <a:t>	x</a:t>
            </a:r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   x</a:t>
            </a:r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296515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Redukce populace na vzorek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Vzorek (výběrový soubor) = skupina jednotek, které skutečně pozorujeme</a:t>
            </a:r>
          </a:p>
          <a:p>
            <a:pPr eaLnBrk="1" hangingPunct="1"/>
            <a:r>
              <a:rPr lang="cs-CZ" altLang="cs-CZ" smtClean="0"/>
              <a:t>Populace (základní soubor) = soubor jednotek, o kterém předpokládáme, že jsou pro něj naše závěry platné</a:t>
            </a:r>
          </a:p>
          <a:p>
            <a:pPr eaLnBrk="1" hangingPunct="1"/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	Jak dosáhnout co největší podobnosti vzorku a populace?</a:t>
            </a:r>
          </a:p>
        </p:txBody>
      </p:sp>
    </p:spTree>
    <p:extLst>
      <p:ext uri="{BB962C8B-B14F-4D97-AF65-F5344CB8AC3E}">
        <p14:creationId xmlns:p14="http://schemas.microsoft.com/office/powerpoint/2010/main" val="366742967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Výběr vzorku I. Výběry zajišťující reprezentativitu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Náhodný výběr</a:t>
            </a:r>
            <a:r>
              <a:rPr lang="cs-CZ" altLang="cs-CZ" sz="2400" dirty="0" smtClean="0"/>
              <a:t> – každý prvek populace má stejnou pravděpodobnost, že se do vzorku </a:t>
            </a:r>
            <a:r>
              <a:rPr lang="cs-CZ" altLang="cs-CZ" sz="2400" dirty="0" smtClean="0"/>
              <a:t>dostane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Reprezentuje </a:t>
            </a:r>
            <a:r>
              <a:rPr lang="cs-CZ" altLang="cs-CZ" sz="2400" dirty="0" smtClean="0"/>
              <a:t>známé i neznámé vlastnosti populace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Jsme schopni vyčíslit, jak se vzorek liší od populace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- </a:t>
            </a:r>
            <a:r>
              <a:rPr lang="cs-CZ" altLang="cs-CZ" sz="2400" dirty="0" smtClean="0"/>
              <a:t>   Prostý </a:t>
            </a:r>
            <a:r>
              <a:rPr lang="cs-CZ" altLang="cs-CZ" sz="2400" dirty="0" smtClean="0"/>
              <a:t>náhodný výběr, systematický výběr, náhodný stratifikovaný výběr, vícestupňový náhodný výběr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Kvótní výběr</a:t>
            </a:r>
            <a:r>
              <a:rPr lang="cs-CZ" altLang="cs-CZ" sz="2400" dirty="0" smtClean="0"/>
              <a:t> – imituje ve struktuře vzorku známé vlastnosti populace </a:t>
            </a:r>
            <a:endParaRPr lang="cs-CZ" altLang="cs-CZ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400" dirty="0" smtClean="0"/>
              <a:t>-    Závislost na tzv. opoře výběru: </a:t>
            </a:r>
            <a:r>
              <a:rPr lang="cs-CZ" sz="2400" i="1" dirty="0"/>
              <a:t>seznam jednotek základní populace, </a:t>
            </a:r>
            <a:r>
              <a:rPr lang="cs-CZ" sz="2400" dirty="0"/>
              <a:t>z  </a:t>
            </a:r>
            <a:r>
              <a:rPr lang="cs-CZ" sz="2400" dirty="0" smtClean="0"/>
              <a:t>   	něhož </a:t>
            </a:r>
            <a:r>
              <a:rPr lang="cs-CZ" sz="2400" i="1" dirty="0"/>
              <a:t>vzorek </a:t>
            </a:r>
            <a:r>
              <a:rPr lang="cs-CZ" sz="2400" i="1" dirty="0" smtClean="0"/>
              <a:t>vybíráme</a:t>
            </a:r>
            <a:endParaRPr lang="cs-CZ" sz="2400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Omezujeme </a:t>
            </a:r>
            <a:r>
              <a:rPr lang="cs-CZ" altLang="cs-CZ" sz="2400" dirty="0" smtClean="0"/>
              <a:t>se jen na několik málo proměnných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Musíme populaci znát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-	Závislost na tazateli atd.</a:t>
            </a:r>
          </a:p>
        </p:txBody>
      </p:sp>
    </p:spTree>
    <p:extLst>
      <p:ext uri="{BB962C8B-B14F-4D97-AF65-F5344CB8AC3E}">
        <p14:creationId xmlns:p14="http://schemas.microsoft.com/office/powerpoint/2010/main" val="87567740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smtClean="0"/>
              <a:t>Výběr vzorku II. Výběry nezajišťující reprezentativitu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Samovýběr</a:t>
            </a:r>
          </a:p>
          <a:p>
            <a:pPr eaLnBrk="1" hangingPunct="1"/>
            <a:r>
              <a:rPr lang="cs-CZ" altLang="cs-CZ" b="1" smtClean="0"/>
              <a:t>Účelový výběr</a:t>
            </a:r>
            <a:r>
              <a:rPr lang="cs-CZ" altLang="cs-CZ" smtClean="0"/>
              <a:t> – je založen na úsudku výzkumníka o tom, co by mělo být pozorováno a co je možné pozorovat</a:t>
            </a:r>
          </a:p>
          <a:p>
            <a:pPr eaLnBrk="1" hangingPunct="1"/>
            <a:r>
              <a:rPr lang="cs-CZ" altLang="cs-CZ" b="1" smtClean="0"/>
              <a:t>Dostupný výběr</a:t>
            </a:r>
          </a:p>
          <a:p>
            <a:pPr eaLnBrk="1" hangingPunct="1"/>
            <a:r>
              <a:rPr lang="cs-CZ" altLang="cs-CZ" b="1" smtClean="0"/>
              <a:t>Anketa</a:t>
            </a:r>
            <a:r>
              <a:rPr lang="cs-CZ" altLang="cs-CZ" smtClean="0"/>
              <a:t> – odpovídá ten, kdo má zájem</a:t>
            </a:r>
          </a:p>
          <a:p>
            <a:pPr eaLnBrk="1" hangingPunct="1"/>
            <a:r>
              <a:rPr lang="cs-CZ" altLang="cs-CZ" b="1" smtClean="0"/>
              <a:t>Sněhová koule</a:t>
            </a: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- Velké omezení pro generalizaci našich závěrů</a:t>
            </a:r>
          </a:p>
        </p:txBody>
      </p:sp>
    </p:spTree>
    <p:extLst>
      <p:ext uri="{BB962C8B-B14F-4D97-AF65-F5344CB8AC3E}">
        <p14:creationId xmlns:p14="http://schemas.microsoft.com/office/powerpoint/2010/main" val="170153162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3100" dirty="0" smtClean="0"/>
              <a:t>Orientační návod pro vztah mezi velikostí základního a výběrového souboru (</a:t>
            </a:r>
            <a:r>
              <a:rPr lang="cs-CZ" sz="3100" dirty="0" err="1" smtClean="0"/>
              <a:t>Gavora</a:t>
            </a:r>
            <a:r>
              <a:rPr lang="cs-CZ" sz="3100" dirty="0" smtClean="0"/>
              <a:t>, 2010)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6769100" cy="5162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057"/>
                <a:gridCol w="3969043"/>
              </a:tblGrid>
              <a:tr h="958317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Základní soubor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Výběrový soubor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80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135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300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169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400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196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500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217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278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1500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357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370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28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Pilotní studie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 smtClean="0"/>
              <a:t>cílem je zjistit, </a:t>
            </a:r>
            <a:r>
              <a:rPr lang="cs-CZ" altLang="cs-CZ" sz="2800" b="1" dirty="0" smtClean="0"/>
              <a:t>zda je náš výzkum např. v dané populaci vůbec možný</a:t>
            </a:r>
            <a:r>
              <a:rPr lang="cs-CZ" altLang="cs-CZ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ověřuje, zda informace, kterou požadujeme, v naší populaci vůbec existuje a zda je dosažitelná 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je prováděna např. na malé skupině vybrané z populace, kterou hodláme studovat 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často kvalitativní techniky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důležitá hlavně tehdy, pokud nemáme opravdu hlubokou znalost o zkoumané populaci </a:t>
            </a:r>
            <a:endParaRPr lang="cs-CZ" altLang="cs-CZ" sz="2800" dirty="0" smtClean="0"/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02817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Předvýzkum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účelem předvýzkumu je odzkoušení nástrojů (př. dotazníku), které jsme pro náš výzkum zkonstruovali</a:t>
            </a:r>
          </a:p>
          <a:p>
            <a:r>
              <a:rPr lang="cs-CZ" altLang="cs-CZ" dirty="0" smtClean="0"/>
              <a:t>zkoušíme i </a:t>
            </a:r>
            <a:r>
              <a:rPr lang="cs-CZ" altLang="cs-CZ" dirty="0" smtClean="0"/>
              <a:t>analytický postup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9302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hypotézu neformulujeme?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Je-li výzkum deskriptivní a má jen jednu proměnnou</a:t>
            </a:r>
          </a:p>
          <a:p>
            <a:pPr marL="0" indent="0">
              <a:buNone/>
            </a:pPr>
            <a:r>
              <a:rPr lang="cs-CZ" dirty="0" smtClean="0"/>
              <a:t>Př. Jaké jsou souhrnné výkony žáků v těstu PISA?</a:t>
            </a:r>
          </a:p>
          <a:p>
            <a:pPr marL="0" indent="0">
              <a:buNone/>
            </a:pPr>
            <a:r>
              <a:rPr lang="cs-CZ" dirty="0" smtClean="0"/>
              <a:t>     Jak vypadá typický den svobodné matky?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Jaké jsou projevy agresivity ve škole?</a:t>
            </a:r>
          </a:p>
          <a:p>
            <a:pPr marL="0" indent="0">
              <a:buNone/>
            </a:pPr>
            <a:r>
              <a:rPr lang="cs-CZ" dirty="0" smtClean="0"/>
              <a:t>     Jaké je časové zastoupení jednotlivých 	činností učitele na hodině biologie?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3978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8" t="23862" r="24914" b="48414"/>
          <a:stretch/>
        </p:blipFill>
        <p:spPr bwMode="auto">
          <a:xfrm>
            <a:off x="365804" y="1983084"/>
            <a:ext cx="8795724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420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hypotéz a procvičování indikátorů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 Lidé, kteří jsou deprivovaní, více tíhnou k náboženství než lidé, kteří nejsou deprivovaní.</a:t>
            </a:r>
            <a:endParaRPr lang="cs-CZ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49" name="DefaultOcx" r:id="rId2" imgW="1371600" imgH="304920"/>
        </mc:Choice>
        <mc:Fallback>
          <p:control name="DefaultOcx" r:id="rId2" imgW="1371600" imgH="30492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0" name="HTMLOption1" r:id="rId3" imgW="1371600" imgH="304920"/>
        </mc:Choice>
        <mc:Fallback>
          <p:control name="HTMLOption1" r:id="rId3" imgW="1371600" imgH="304920">
            <p:pic>
              <p:nvPicPr>
                <p:cNvPr id="0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1" name="HTMLOption2" r:id="rId4" imgW="1371600" imgH="304920"/>
        </mc:Choice>
        <mc:Fallback>
          <p:control name="HTMLOption2" r:id="rId4" imgW="1371600" imgH="304920">
            <p:pic>
              <p:nvPicPr>
                <p:cNvPr id="0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2" name="HTMLOption3" r:id="rId5" imgW="1371600" imgH="304920"/>
        </mc:Choice>
        <mc:Fallback>
          <p:control name="HTMLOption3" r:id="rId5" imgW="1371600" imgH="304920">
            <p:pic>
              <p:nvPicPr>
                <p:cNvPr id="0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3" name="HTMLOption4" r:id="rId6" imgW="1371600" imgH="304920"/>
        </mc:Choice>
        <mc:Fallback>
          <p:control name="HTMLOption4" r:id="rId6" imgW="1371600" imgH="304920">
            <p:pic>
              <p:nvPicPr>
                <p:cNvPr id="0" name="HTMLOpti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4" name="HTMLOption5" r:id="rId7" imgW="1371600" imgH="304920"/>
        </mc:Choice>
        <mc:Fallback>
          <p:control name="HTMLOption5" r:id="rId7" imgW="1371600" imgH="304920">
            <p:pic>
              <p:nvPicPr>
                <p:cNvPr id="0" name="HTMLOpti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5" name="HTMLOption6" r:id="rId8" imgW="1371600" imgH="304920"/>
        </mc:Choice>
        <mc:Fallback>
          <p:control name="HTMLOption6" r:id="rId8" imgW="1371600" imgH="304920">
            <p:pic>
              <p:nvPicPr>
                <p:cNvPr id="0" name="HTMLOpti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6" name="HTMLOption7" r:id="rId9" imgW="1371600" imgH="304920"/>
        </mc:Choice>
        <mc:Fallback>
          <p:control name="HTMLOption7" r:id="rId9" imgW="1371600" imgH="304920">
            <p:pic>
              <p:nvPicPr>
                <p:cNvPr id="0" name="HTMLOption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7" name="HTMLOption8" r:id="rId10" imgW="1371600" imgH="304920"/>
        </mc:Choice>
        <mc:Fallback>
          <p:control name="HTMLOption8" r:id="rId10" imgW="1371600" imgH="304920">
            <p:pic>
              <p:nvPicPr>
                <p:cNvPr id="0" name="HTMLOption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8" name="HTMLOption9" r:id="rId11" imgW="1371600" imgH="304920"/>
        </mc:Choice>
        <mc:Fallback>
          <p:control name="HTMLOption9" r:id="rId11" imgW="1371600" imgH="304920">
            <p:pic>
              <p:nvPicPr>
                <p:cNvPr id="0" name="HTMLOption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9" name="HTMLOption10" r:id="rId12" imgW="1371600" imgH="304920"/>
        </mc:Choice>
        <mc:Fallback>
          <p:control name="HTMLOption10" r:id="rId12" imgW="1371600" imgH="304920">
            <p:pic>
              <p:nvPicPr>
                <p:cNvPr id="0" name="HTMLOption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0" name="HTMLOption11" r:id="rId13" imgW="1371600" imgH="304920"/>
        </mc:Choice>
        <mc:Fallback>
          <p:control name="HTMLOption11" r:id="rId13" imgW="1371600" imgH="304920">
            <p:pic>
              <p:nvPicPr>
                <p:cNvPr id="0" name="HTMLOption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1" name="HTMLOption12" r:id="rId14" imgW="1371600" imgH="304920"/>
        </mc:Choice>
        <mc:Fallback>
          <p:control name="HTMLOption12" r:id="rId14" imgW="1371600" imgH="304920">
            <p:pic>
              <p:nvPicPr>
                <p:cNvPr id="0" name="HTMLOption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2" name="HTMLOption13" r:id="rId15" imgW="1371600" imgH="304920"/>
        </mc:Choice>
        <mc:Fallback>
          <p:control name="HTMLOption13" r:id="rId15" imgW="1371600" imgH="304920">
            <p:pic>
              <p:nvPicPr>
                <p:cNvPr id="0" name="HTMLOption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3" name="HTMLOption14" r:id="rId16" imgW="1371600" imgH="304920"/>
        </mc:Choice>
        <mc:Fallback>
          <p:control name="HTMLOption14" r:id="rId16" imgW="1371600" imgH="304920">
            <p:pic>
              <p:nvPicPr>
                <p:cNvPr id="0" name="HTMLOption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4" name="HTMLOption15" r:id="rId17" imgW="1371600" imgH="304920"/>
        </mc:Choice>
        <mc:Fallback>
          <p:control name="HTMLOption15" r:id="rId17" imgW="1371600" imgH="304920">
            <p:pic>
              <p:nvPicPr>
                <p:cNvPr id="0" name="HTMLOption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5" name="HTMLOption16" r:id="rId18" imgW="1371600" imgH="304920"/>
        </mc:Choice>
        <mc:Fallback>
          <p:control name="HTMLOption16" r:id="rId18" imgW="1371600" imgH="304920">
            <p:pic>
              <p:nvPicPr>
                <p:cNvPr id="0" name="HTMLOption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6" name="HTMLOption17" r:id="rId19" imgW="1371600" imgH="304920"/>
        </mc:Choice>
        <mc:Fallback>
          <p:control name="HTMLOption17" r:id="rId19" imgW="1371600" imgH="304920">
            <p:pic>
              <p:nvPicPr>
                <p:cNvPr id="0" name="HTMLOption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7" name="HTMLOption18" r:id="rId20" imgW="1371600" imgH="304920"/>
        </mc:Choice>
        <mc:Fallback>
          <p:control name="HTMLOption18" r:id="rId20" imgW="1371600" imgH="304920">
            <p:pic>
              <p:nvPicPr>
                <p:cNvPr id="0" name="HTMLOption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8" name="HTMLOption19" r:id="rId21" imgW="1371600" imgH="304920"/>
        </mc:Choice>
        <mc:Fallback>
          <p:control name="HTMLOption19" r:id="rId21" imgW="1371600" imgH="304920">
            <p:pic>
              <p:nvPicPr>
                <p:cNvPr id="0" name="HTMLOption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9322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196975"/>
            <a:ext cx="8928100" cy="5400675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cs-CZ" altLang="cs-CZ" dirty="0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979613" y="1196752"/>
            <a:ext cx="4679950" cy="719361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3600" b="1" dirty="0"/>
              <a:t>Deprivace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79388" y="2133600"/>
            <a:ext cx="1079500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/>
              <a:t>Fyzická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331913" y="2133600"/>
            <a:ext cx="1368425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Ekonomická</a:t>
            </a:r>
            <a:endParaRPr lang="cs-CZ" altLang="cs-CZ" dirty="0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843213" y="2133600"/>
            <a:ext cx="1368425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000" b="1"/>
              <a:t>Sociální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284663" y="2133600"/>
            <a:ext cx="12239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/>
              <a:t>Politická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5580063" y="2133600"/>
            <a:ext cx="1296987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/>
              <a:t>Psychická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179388" y="2636838"/>
            <a:ext cx="6840537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i="1" dirty="0"/>
              <a:t>Sociální deprivace je situace strádání ve společenské oblasti, </a:t>
            </a:r>
            <a:endParaRPr lang="cs-CZ" altLang="cs-CZ" i="1" dirty="0" smtClean="0"/>
          </a:p>
          <a:p>
            <a:pPr eaLnBrk="1" hangingPunct="1"/>
            <a:r>
              <a:rPr lang="cs-CZ" altLang="cs-CZ" i="1" dirty="0"/>
              <a:t>s</a:t>
            </a:r>
            <a:r>
              <a:rPr lang="cs-CZ" altLang="cs-CZ" i="1" dirty="0" smtClean="0"/>
              <a:t>ociální izolace </a:t>
            </a:r>
            <a:r>
              <a:rPr lang="cs-CZ" altLang="cs-CZ" i="1" dirty="0"/>
              <a:t>a narušení sociální identity a dovedností.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07950" y="4221163"/>
            <a:ext cx="2232025" cy="21605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cs-CZ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Indikátor č. 1</a:t>
            </a:r>
          </a:p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Sociální izolace:</a:t>
            </a:r>
          </a:p>
          <a:p>
            <a:pPr>
              <a:buFontTx/>
              <a:buChar char="-"/>
              <a:defRPr/>
            </a:pPr>
            <a:r>
              <a:rPr lang="cs-CZ" sz="1600" dirty="0">
                <a:solidFill>
                  <a:schemeClr val="tx1"/>
                </a:solidFill>
              </a:rPr>
              <a:t> Počet přátel</a:t>
            </a:r>
          </a:p>
          <a:p>
            <a:pPr>
              <a:buFontTx/>
              <a:buChar char="-"/>
              <a:defRPr/>
            </a:pPr>
            <a:r>
              <a:rPr lang="cs-CZ" sz="1600" dirty="0">
                <a:solidFill>
                  <a:schemeClr val="tx1"/>
                </a:solidFill>
              </a:rPr>
              <a:t> kontakt s rodinou</a:t>
            </a:r>
          </a:p>
          <a:p>
            <a:pPr>
              <a:buFontTx/>
              <a:buChar char="-"/>
              <a:defRPr/>
            </a:pPr>
            <a:r>
              <a:rPr lang="cs-CZ" sz="1600" dirty="0">
                <a:solidFill>
                  <a:schemeClr val="tx1"/>
                </a:solidFill>
              </a:rPr>
              <a:t> angažmá v organizacích</a:t>
            </a:r>
          </a:p>
          <a:p>
            <a:pPr>
              <a:buFontTx/>
              <a:buChar char="-"/>
              <a:defRPr/>
            </a:pPr>
            <a:r>
              <a:rPr lang="cs-CZ" sz="1600" dirty="0">
                <a:solidFill>
                  <a:schemeClr val="tx1"/>
                </a:solidFill>
              </a:rPr>
              <a:t> kontakt se sousedy</a:t>
            </a:r>
          </a:p>
          <a:p>
            <a:pPr algn="ctr">
              <a:buFontTx/>
              <a:buChar char="-"/>
              <a:defRPr/>
            </a:pP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2484438" y="4221163"/>
            <a:ext cx="2087562" cy="21605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Indikátor č. 2</a:t>
            </a:r>
          </a:p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Nedostatek oceněných rolí</a:t>
            </a:r>
          </a:p>
          <a:p>
            <a:pPr>
              <a:buFontTx/>
              <a:buChar char="-"/>
              <a:defRPr/>
            </a:pPr>
            <a:r>
              <a:rPr lang="cs-CZ" sz="1600" dirty="0">
                <a:solidFill>
                  <a:schemeClr val="tx1"/>
                </a:solidFill>
              </a:rPr>
              <a:t> povolání</a:t>
            </a:r>
          </a:p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- stav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716463" y="4221163"/>
            <a:ext cx="2303462" cy="21605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Indikátor č. 3</a:t>
            </a:r>
          </a:p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Sociální dovednosti</a:t>
            </a:r>
          </a:p>
          <a:p>
            <a:pPr>
              <a:buFontTx/>
              <a:buChar char="-"/>
              <a:defRPr/>
            </a:pPr>
            <a:r>
              <a:rPr lang="cs-CZ" sz="1600" dirty="0">
                <a:solidFill>
                  <a:schemeClr val="tx1"/>
                </a:solidFill>
              </a:rPr>
              <a:t>introverze/</a:t>
            </a:r>
            <a:r>
              <a:rPr lang="cs-CZ" sz="1600" dirty="0" err="1">
                <a:solidFill>
                  <a:schemeClr val="tx1"/>
                </a:solidFill>
              </a:rPr>
              <a:t>extrovezre</a:t>
            </a:r>
            <a:endParaRPr lang="cs-CZ" sz="1600" dirty="0">
              <a:solidFill>
                <a:schemeClr val="tx1"/>
              </a:solidFill>
            </a:endParaRPr>
          </a:p>
          <a:p>
            <a:pPr>
              <a:buFontTx/>
              <a:buChar char="-"/>
              <a:defRPr/>
            </a:pPr>
            <a:r>
              <a:rPr lang="cs-CZ" sz="1600" dirty="0">
                <a:solidFill>
                  <a:schemeClr val="tx1"/>
                </a:solidFill>
              </a:rPr>
              <a:t>asertivita</a:t>
            </a:r>
          </a:p>
        </p:txBody>
      </p:sp>
      <p:sp>
        <p:nvSpPr>
          <p:cNvPr id="123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smtClean="0"/>
              <a:t>Příklad: Koncept deprivace</a:t>
            </a:r>
          </a:p>
        </p:txBody>
      </p:sp>
      <p:cxnSp>
        <p:nvCxnSpPr>
          <p:cNvPr id="67" name="Přímá spojovací čára 66"/>
          <p:cNvCxnSpPr/>
          <p:nvPr/>
        </p:nvCxnSpPr>
        <p:spPr>
          <a:xfrm>
            <a:off x="107950" y="1989138"/>
            <a:ext cx="892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>
            <a:off x="107950" y="2565400"/>
            <a:ext cx="892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>
            <a:off x="0" y="4076700"/>
            <a:ext cx="892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9" name="TextovéPole 77"/>
          <p:cNvSpPr txBox="1">
            <a:spLocks noChangeArrowheads="1"/>
          </p:cNvSpPr>
          <p:nvPr/>
        </p:nvSpPr>
        <p:spPr bwMode="auto">
          <a:xfrm>
            <a:off x="7451725" y="1341438"/>
            <a:ext cx="14414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KONCEPT</a:t>
            </a:r>
          </a:p>
        </p:txBody>
      </p:sp>
      <p:sp>
        <p:nvSpPr>
          <p:cNvPr id="13330" name="TextovéPole 78"/>
          <p:cNvSpPr txBox="1">
            <a:spLocks noChangeArrowheads="1"/>
          </p:cNvSpPr>
          <p:nvPr/>
        </p:nvSpPr>
        <p:spPr bwMode="auto">
          <a:xfrm>
            <a:off x="6372225" y="19891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1" name="TextovéPole 79"/>
          <p:cNvSpPr txBox="1">
            <a:spLocks noChangeArrowheads="1"/>
          </p:cNvSpPr>
          <p:nvPr/>
        </p:nvSpPr>
        <p:spPr bwMode="auto">
          <a:xfrm>
            <a:off x="8243888" y="2060575"/>
            <a:ext cx="18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2" name="TextovéPole 80"/>
          <p:cNvSpPr txBox="1">
            <a:spLocks noChangeArrowheads="1"/>
          </p:cNvSpPr>
          <p:nvPr/>
        </p:nvSpPr>
        <p:spPr bwMode="auto">
          <a:xfrm>
            <a:off x="7451725" y="1989138"/>
            <a:ext cx="15128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DIMENZE KONCEPTU</a:t>
            </a:r>
          </a:p>
        </p:txBody>
      </p:sp>
      <p:sp>
        <p:nvSpPr>
          <p:cNvPr id="13333" name="TextovéPole 81"/>
          <p:cNvSpPr txBox="1">
            <a:spLocks noChangeArrowheads="1"/>
          </p:cNvSpPr>
          <p:nvPr/>
        </p:nvSpPr>
        <p:spPr bwMode="auto">
          <a:xfrm>
            <a:off x="7380288" y="3141663"/>
            <a:ext cx="1079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4" name="TextovéPole 82"/>
          <p:cNvSpPr txBox="1">
            <a:spLocks noChangeArrowheads="1"/>
          </p:cNvSpPr>
          <p:nvPr/>
        </p:nvSpPr>
        <p:spPr bwMode="auto">
          <a:xfrm>
            <a:off x="6948488" y="2924175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KONCEPTUALIZACE</a:t>
            </a:r>
          </a:p>
        </p:txBody>
      </p:sp>
      <p:sp>
        <p:nvSpPr>
          <p:cNvPr id="13335" name="TextovéPole 83"/>
          <p:cNvSpPr txBox="1">
            <a:spLocks noChangeArrowheads="1"/>
          </p:cNvSpPr>
          <p:nvPr/>
        </p:nvSpPr>
        <p:spPr bwMode="auto">
          <a:xfrm>
            <a:off x="7019925" y="4437063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OPERACIONALIZACE</a:t>
            </a:r>
          </a:p>
        </p:txBody>
      </p:sp>
    </p:spTree>
    <p:extLst>
      <p:ext uri="{BB962C8B-B14F-4D97-AF65-F5344CB8AC3E}">
        <p14:creationId xmlns:p14="http://schemas.microsoft.com/office/powerpoint/2010/main" val="120396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20" grpId="0" animBg="1"/>
      <p:bldP spid="17421" grpId="0" animBg="1"/>
      <p:bldP spid="17422" grpId="0" animBg="1"/>
      <p:bldP spid="17423" grpId="0" animBg="1"/>
      <p:bldP spid="17424" grpId="0" animBg="1"/>
      <p:bldP spid="1742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196975"/>
            <a:ext cx="8928100" cy="5400675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cs-CZ" altLang="cs-CZ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42988" y="1196752"/>
            <a:ext cx="5616575" cy="719361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3600" b="1" dirty="0"/>
              <a:t>Religiozita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79388" y="2133600"/>
            <a:ext cx="1079500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/>
              <a:t>Postoje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331913" y="2133600"/>
            <a:ext cx="1368425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/>
              <a:t>Víra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843213" y="2133600"/>
            <a:ext cx="1368425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000"/>
              <a:t>Chování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284663" y="2133600"/>
            <a:ext cx="2447925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/>
              <a:t>Oficiální deklarace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179388" y="2636838"/>
            <a:ext cx="676910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i="1"/>
          </a:p>
        </p:txBody>
      </p:sp>
      <p:sp>
        <p:nvSpPr>
          <p:cNvPr id="20" name="Obdélník 19"/>
          <p:cNvSpPr/>
          <p:nvPr/>
        </p:nvSpPr>
        <p:spPr>
          <a:xfrm>
            <a:off x="107950" y="4221163"/>
            <a:ext cx="2232025" cy="21605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cs-CZ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Indikátor č. 1</a:t>
            </a:r>
          </a:p>
          <a:p>
            <a:pPr algn="ctr">
              <a:buFontTx/>
              <a:buChar char="-"/>
              <a:defRPr/>
            </a:pP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2484438" y="4221163"/>
            <a:ext cx="2087562" cy="21605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Indikátor č. 2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716463" y="4221163"/>
            <a:ext cx="2303462" cy="21605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600" dirty="0">
                <a:solidFill>
                  <a:schemeClr val="tx1"/>
                </a:solidFill>
              </a:rPr>
              <a:t>Indikátor č. 3</a:t>
            </a:r>
          </a:p>
        </p:txBody>
      </p:sp>
      <p:sp>
        <p:nvSpPr>
          <p:cNvPr id="133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smtClean="0"/>
              <a:t>Příklad: Religiozita</a:t>
            </a:r>
          </a:p>
        </p:txBody>
      </p:sp>
      <p:cxnSp>
        <p:nvCxnSpPr>
          <p:cNvPr id="67" name="Přímá spojovací čára 66"/>
          <p:cNvCxnSpPr/>
          <p:nvPr/>
        </p:nvCxnSpPr>
        <p:spPr>
          <a:xfrm>
            <a:off x="107950" y="1989138"/>
            <a:ext cx="892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>
            <a:off x="107950" y="2565400"/>
            <a:ext cx="892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>
            <a:off x="107950" y="4076700"/>
            <a:ext cx="892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TextovéPole 77"/>
          <p:cNvSpPr txBox="1">
            <a:spLocks noChangeArrowheads="1"/>
          </p:cNvSpPr>
          <p:nvPr/>
        </p:nvSpPr>
        <p:spPr bwMode="auto">
          <a:xfrm>
            <a:off x="7451725" y="1341438"/>
            <a:ext cx="14414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KONCEPT</a:t>
            </a:r>
          </a:p>
        </p:txBody>
      </p:sp>
      <p:sp>
        <p:nvSpPr>
          <p:cNvPr id="14353" name="TextovéPole 78"/>
          <p:cNvSpPr txBox="1">
            <a:spLocks noChangeArrowheads="1"/>
          </p:cNvSpPr>
          <p:nvPr/>
        </p:nvSpPr>
        <p:spPr bwMode="auto">
          <a:xfrm>
            <a:off x="6372225" y="19891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54" name="TextovéPole 79"/>
          <p:cNvSpPr txBox="1">
            <a:spLocks noChangeArrowheads="1"/>
          </p:cNvSpPr>
          <p:nvPr/>
        </p:nvSpPr>
        <p:spPr bwMode="auto">
          <a:xfrm>
            <a:off x="8243888" y="2060575"/>
            <a:ext cx="18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55" name="TextovéPole 80"/>
          <p:cNvSpPr txBox="1">
            <a:spLocks noChangeArrowheads="1"/>
          </p:cNvSpPr>
          <p:nvPr/>
        </p:nvSpPr>
        <p:spPr bwMode="auto">
          <a:xfrm>
            <a:off x="7451725" y="1989138"/>
            <a:ext cx="15128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DIMENZE KONCEPTU</a:t>
            </a:r>
          </a:p>
        </p:txBody>
      </p:sp>
      <p:sp>
        <p:nvSpPr>
          <p:cNvPr id="14356" name="TextovéPole 81"/>
          <p:cNvSpPr txBox="1">
            <a:spLocks noChangeArrowheads="1"/>
          </p:cNvSpPr>
          <p:nvPr/>
        </p:nvSpPr>
        <p:spPr bwMode="auto">
          <a:xfrm>
            <a:off x="7380288" y="3141663"/>
            <a:ext cx="1079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57" name="TextovéPole 82"/>
          <p:cNvSpPr txBox="1">
            <a:spLocks noChangeArrowheads="1"/>
          </p:cNvSpPr>
          <p:nvPr/>
        </p:nvSpPr>
        <p:spPr bwMode="auto">
          <a:xfrm>
            <a:off x="6948488" y="2924175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KONCEPTUALIZACE</a:t>
            </a:r>
          </a:p>
        </p:txBody>
      </p:sp>
      <p:sp>
        <p:nvSpPr>
          <p:cNvPr id="14358" name="TextovéPole 83"/>
          <p:cNvSpPr txBox="1">
            <a:spLocks noChangeArrowheads="1"/>
          </p:cNvSpPr>
          <p:nvPr/>
        </p:nvSpPr>
        <p:spPr bwMode="auto">
          <a:xfrm>
            <a:off x="7019925" y="4437063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OPERACIONALIZACE</a:t>
            </a:r>
          </a:p>
        </p:txBody>
      </p:sp>
    </p:spTree>
    <p:extLst>
      <p:ext uri="{BB962C8B-B14F-4D97-AF65-F5344CB8AC3E}">
        <p14:creationId xmlns:p14="http://schemas.microsoft.com/office/powerpoint/2010/main" val="379470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20" grpId="0" animBg="1"/>
      <p:bldP spid="17421" grpId="0" animBg="1"/>
      <p:bldP spid="17422" grpId="0" animBg="1"/>
      <p:bldP spid="17423" grpId="0" animBg="1"/>
      <p:bldP spid="1742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2. Pohádky rozvíjejí obrazotvornost dětí.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077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3. Dívky jsou v učebnicích prvouky zobrazovány stereotypněji než chlapci.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cs-CZ" dirty="0" smtClean="0"/>
              <a:t>schopnost </a:t>
            </a:r>
            <a:r>
              <a:rPr lang="cs-CZ" dirty="0"/>
              <a:t>indikátoru měřit koncept, který skutečně měřit </a:t>
            </a:r>
            <a:r>
              <a:rPr lang="cs-CZ" dirty="0" smtClean="0"/>
              <a:t>zamýšlíme</a:t>
            </a: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validní </a:t>
            </a:r>
            <a:r>
              <a:rPr lang="cs-CZ" dirty="0"/>
              <a:t>měření je pak takové, kdy měřicí nástroj skutečně měří koncept, který má být měřen, zatímco nevalidní měření zamýšlený jev </a:t>
            </a:r>
            <a:r>
              <a:rPr lang="cs-CZ" dirty="0" smtClean="0"/>
              <a:t>nepostihuje</a:t>
            </a:r>
          </a:p>
          <a:p>
            <a:pPr algn="just">
              <a:buFontTx/>
              <a:buChar char="-"/>
            </a:pPr>
            <a:r>
              <a:rPr lang="cs-CZ" dirty="0" smtClean="0"/>
              <a:t>validita </a:t>
            </a:r>
            <a:r>
              <a:rPr lang="cs-CZ" dirty="0"/>
              <a:t>indikátoru platí vždy pouze pro kontext, v němž byla ověřena, tzn. v kontextu daného </a:t>
            </a:r>
            <a:r>
              <a:rPr lang="cs-CZ" dirty="0" smtClean="0"/>
              <a:t>jevu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82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Reliabilita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schopnost </a:t>
            </a:r>
            <a:r>
              <a:rPr lang="cs-CZ" dirty="0"/>
              <a:t>indikátoru měřit koncept bez náhodného kolísání a </a:t>
            </a:r>
            <a:r>
              <a:rPr lang="cs-CZ" dirty="0" smtClean="0"/>
              <a:t>zkreslení</a:t>
            </a:r>
          </a:p>
          <a:p>
            <a:pPr>
              <a:buFontTx/>
              <a:buChar char="-"/>
            </a:pPr>
            <a:r>
              <a:rPr lang="cs-CZ" dirty="0" err="1"/>
              <a:t>r</a:t>
            </a:r>
            <a:r>
              <a:rPr lang="cs-CZ" dirty="0" err="1" smtClean="0"/>
              <a:t>eliabilní</a:t>
            </a:r>
            <a:r>
              <a:rPr lang="cs-CZ" dirty="0" smtClean="0"/>
              <a:t> </a:t>
            </a:r>
            <a:r>
              <a:rPr lang="cs-CZ" dirty="0"/>
              <a:t>měření je takové, kdy v případě, že se stav pozorovaného předmětu nezměnil, dosahuje měření stále stejného výsledku.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etodou</a:t>
            </a:r>
            <a:r>
              <a:rPr lang="cs-CZ" dirty="0"/>
              <a:t>, jak zajistit co nejvyšší míru reliability je </a:t>
            </a:r>
            <a:r>
              <a:rPr lang="cs-CZ" u="sng" dirty="0"/>
              <a:t>standardizace</a:t>
            </a:r>
            <a:r>
              <a:rPr lang="cs-CZ" dirty="0"/>
              <a:t>, neboli zajištění totožných podmínek pro všechna měření</a:t>
            </a:r>
            <a:r>
              <a:rPr lang="cs-CZ" dirty="0" smtClean="0"/>
              <a:t>. Zajišťujeme,  </a:t>
            </a:r>
            <a:r>
              <a:rPr lang="cs-CZ" dirty="0"/>
              <a:t>že sběr empirické informace musí probíhat ve standardizovaném prostředí (např. domácnost respondenta), za standardizovaných podmínek (rozhovor tváří v tvář, bez přítomnosti další osoby) a pomocí standardizovaného </a:t>
            </a:r>
            <a:r>
              <a:rPr lang="cs-CZ" dirty="0" err="1"/>
              <a:t>zkumného</a:t>
            </a:r>
            <a:r>
              <a:rPr lang="cs-CZ" dirty="0"/>
              <a:t> nástroje (dotazník s předepsanými otázkami i odpověďmi, daným pořadím atp.).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482031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581</Words>
  <Application>Microsoft Office PowerPoint</Application>
  <PresentationFormat>Předvádění na obrazovce (4:3)</PresentationFormat>
  <Paragraphs>135</Paragraphs>
  <Slides>18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Metodologie 2 Lenka Slepičková</vt:lpstr>
      <vt:lpstr>Prezentace aplikace PowerPoint</vt:lpstr>
      <vt:lpstr>Příklad hypotéz a procvičování indikátorů</vt:lpstr>
      <vt:lpstr>Příklad: Koncept deprivace</vt:lpstr>
      <vt:lpstr>Příklad: Religiozita</vt:lpstr>
      <vt:lpstr>Prezentace aplikace PowerPoint</vt:lpstr>
      <vt:lpstr>Prezentace aplikace PowerPoint</vt:lpstr>
      <vt:lpstr>Validita</vt:lpstr>
      <vt:lpstr>Reliabilita</vt:lpstr>
      <vt:lpstr>Reprezentativita</vt:lpstr>
      <vt:lpstr>Populace x vzorek  Základní soubor x výběrový soubor</vt:lpstr>
      <vt:lpstr>Redukce populace na vzorek</vt:lpstr>
      <vt:lpstr>Výběr vzorku I. Výběry zajišťující reprezentativitu</vt:lpstr>
      <vt:lpstr>Výběr vzorku II. Výběry nezajišťující reprezentativitu</vt:lpstr>
      <vt:lpstr>Orientační návod pro vztah mezi velikostí základního a výběrového souboru (Gavora, 2010) </vt:lpstr>
      <vt:lpstr>Pilotní studie</vt:lpstr>
      <vt:lpstr>Předvýzkum</vt:lpstr>
      <vt:lpstr>Kdy hypotézu neformulujeme?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Slepičková</dc:creator>
  <cp:lastModifiedBy>Lenka Slepičková</cp:lastModifiedBy>
  <cp:revision>4</cp:revision>
  <dcterms:created xsi:type="dcterms:W3CDTF">2014-03-10T13:53:58Z</dcterms:created>
  <dcterms:modified xsi:type="dcterms:W3CDTF">2014-03-10T14:41:01Z</dcterms:modified>
</cp:coreProperties>
</file>