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1" r:id="rId1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vnoramenný trojúhelník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332554A9-21C0-4428-9BBD-CA5A246F578A}" type="datetimeFigureOut">
              <a:rPr lang="cs-CZ" smtClean="0"/>
              <a:pPr/>
              <a:t>24. 3. 2014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CD7A0D91-FD38-4A7A-9716-EDBA8C88A24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554A9-21C0-4428-9BBD-CA5A246F578A}" type="datetimeFigureOut">
              <a:rPr lang="cs-CZ" smtClean="0"/>
              <a:pPr/>
              <a:t>24. 3. 2014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A0D91-FD38-4A7A-9716-EDBA8C88A24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554A9-21C0-4428-9BBD-CA5A246F578A}" type="datetimeFigureOut">
              <a:rPr lang="cs-CZ" smtClean="0"/>
              <a:pPr/>
              <a:t>24. 3. 2014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A0D91-FD38-4A7A-9716-EDBA8C88A24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332554A9-21C0-4428-9BBD-CA5A246F578A}" type="datetimeFigureOut">
              <a:rPr lang="cs-CZ" smtClean="0"/>
              <a:pPr/>
              <a:t>24. 3. 2014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A0D91-FD38-4A7A-9716-EDBA8C88A24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avoúhlý trojúhelník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ovnoramenný trojúhelník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332554A9-21C0-4428-9BBD-CA5A246F578A}" type="datetimeFigureOut">
              <a:rPr lang="cs-CZ" smtClean="0"/>
              <a:pPr/>
              <a:t>24. 3. 2014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CD7A0D91-FD38-4A7A-9716-EDBA8C88A24C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11" name="Přímá spojovací čára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ovací čára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332554A9-21C0-4428-9BBD-CA5A246F578A}" type="datetimeFigureOut">
              <a:rPr lang="cs-CZ" smtClean="0"/>
              <a:pPr/>
              <a:t>24. 3. 2014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CD7A0D91-FD38-4A7A-9716-EDBA8C88A24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332554A9-21C0-4428-9BBD-CA5A246F578A}" type="datetimeFigureOut">
              <a:rPr lang="cs-CZ" smtClean="0"/>
              <a:pPr/>
              <a:t>24. 3. 2014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CD7A0D91-FD38-4A7A-9716-EDBA8C88A24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554A9-21C0-4428-9BBD-CA5A246F578A}" type="datetimeFigureOut">
              <a:rPr lang="cs-CZ" smtClean="0"/>
              <a:pPr/>
              <a:t>24. 3. 2014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A0D91-FD38-4A7A-9716-EDBA8C88A24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332554A9-21C0-4428-9BBD-CA5A246F578A}" type="datetimeFigureOut">
              <a:rPr lang="cs-CZ" smtClean="0"/>
              <a:pPr/>
              <a:t>24. 3. 2014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CD7A0D91-FD38-4A7A-9716-EDBA8C88A24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332554A9-21C0-4428-9BBD-CA5A246F578A}" type="datetimeFigureOut">
              <a:rPr lang="cs-CZ" smtClean="0"/>
              <a:pPr/>
              <a:t>24. 3. 2014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CD7A0D91-FD38-4A7A-9716-EDBA8C88A24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332554A9-21C0-4428-9BBD-CA5A246F578A}" type="datetimeFigureOut">
              <a:rPr lang="cs-CZ" smtClean="0"/>
              <a:pPr/>
              <a:t>24. 3. 2014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CD7A0D91-FD38-4A7A-9716-EDBA8C88A24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avoúhlý trojúhelník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Přímá spojovací čára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ovací čára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332554A9-21C0-4428-9BBD-CA5A246F578A}" type="datetimeFigureOut">
              <a:rPr lang="cs-CZ" smtClean="0"/>
              <a:pPr/>
              <a:t>24. 3. 2014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cs-CZ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CD7A0D91-FD38-4A7A-9716-EDBA8C88A24C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71472" y="214290"/>
            <a:ext cx="8062912" cy="857257"/>
          </a:xfrm>
        </p:spPr>
        <p:txBody>
          <a:bodyPr>
            <a:normAutofit/>
          </a:bodyPr>
          <a:lstStyle/>
          <a:p>
            <a:pPr algn="ctr"/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Péče o seniory </a:t>
            </a: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40544" y="1142984"/>
            <a:ext cx="8062912" cy="5429288"/>
          </a:xfrm>
        </p:spPr>
        <p:txBody>
          <a:bodyPr>
            <a:normAutofit lnSpcReduction="10000"/>
          </a:bodyPr>
          <a:lstStyle/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pPr algn="l"/>
            <a:endParaRPr lang="cs-CZ" dirty="0" smtClean="0"/>
          </a:p>
          <a:p>
            <a:pPr algn="l"/>
            <a:r>
              <a:rPr lang="cs-CZ" dirty="0" smtClean="0"/>
              <a:t>Vypracovali: Jiří Slavíček, Lucie Zimová, Jana Vítková a Marcela </a:t>
            </a:r>
            <a:r>
              <a:rPr lang="cs-CZ" dirty="0" err="1" smtClean="0"/>
              <a:t>Gašparová</a:t>
            </a:r>
            <a:endParaRPr lang="cs-CZ" dirty="0"/>
          </a:p>
        </p:txBody>
      </p:sp>
      <p:pic>
        <p:nvPicPr>
          <p:cNvPr id="1026" name="Picture 2" descr="C:\Documents and Settings\X60\Plocha\Důchodce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357298"/>
            <a:ext cx="3214710" cy="2139853"/>
          </a:xfrm>
          <a:prstGeom prst="rect">
            <a:avLst/>
          </a:prstGeom>
          <a:noFill/>
        </p:spPr>
      </p:pic>
      <p:pic>
        <p:nvPicPr>
          <p:cNvPr id="1028" name="Picture 4" descr="C:\Documents and Settings\X60\Plocha\Důchodce 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6116" y="3500438"/>
            <a:ext cx="2214578" cy="1678360"/>
          </a:xfrm>
          <a:prstGeom prst="rect">
            <a:avLst/>
          </a:prstGeom>
          <a:noFill/>
        </p:spPr>
      </p:pic>
      <p:pic>
        <p:nvPicPr>
          <p:cNvPr id="1029" name="Picture 5" descr="C:\Documents and Settings\X60\Plocha\Důchodce 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1357298"/>
            <a:ext cx="3286148" cy="21069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Osobní asistence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 smtClean="0"/>
              <a:t>Osobní asistence se poskytuje v přirozeném sociálním prostředí osobám se zdravotním postižením a seniorům, jejichž situace vyžaduje pomoc jiné osoby, a to v předem dohodnutém rozsahu a čase. </a:t>
            </a:r>
          </a:p>
          <a:p>
            <a:endParaRPr lang="cs-CZ" dirty="0" smtClean="0"/>
          </a:p>
          <a:p>
            <a:r>
              <a:rPr lang="cs-CZ" dirty="0" smtClean="0"/>
              <a:t>Služba obsahuje pomoc při zvládání běžných úkonů péče o vlastní osobu, pomoc při osobní hygieně, pomoc při zajištění chodu domácnosti, zprostředkování kontaktu se společenským prostředím a pomoc při prosazování práv a zájmů. Služba se poskytuje za úplatu.</a:t>
            </a:r>
          </a:p>
          <a:p>
            <a:endParaRPr lang="cs-CZ" dirty="0"/>
          </a:p>
        </p:txBody>
      </p:sp>
      <p:pic>
        <p:nvPicPr>
          <p:cNvPr id="9218" name="Picture 2" descr="C:\Documents and Settings\X60\Plocha\osobní asistence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2428859" cy="17919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Hospic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dirty="0" smtClean="0"/>
              <a:t>    Hospic je zdravotnicko-sociální zařízení, které slouží k péči o nevyléčitelně a těžce nemocné osoby</a:t>
            </a:r>
          </a:p>
          <a:p>
            <a:pPr>
              <a:buNone/>
            </a:pPr>
            <a:endParaRPr lang="cs-CZ" dirty="0" smtClean="0"/>
          </a:p>
          <a:p>
            <a:endParaRPr lang="cs-CZ" dirty="0"/>
          </a:p>
        </p:txBody>
      </p:sp>
      <p:pic>
        <p:nvPicPr>
          <p:cNvPr id="10242" name="Picture 2" descr="C:\Documents and Settings\X60\Plocha\hospic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3500438"/>
            <a:ext cx="4214842" cy="2786082"/>
          </a:xfrm>
          <a:prstGeom prst="rect">
            <a:avLst/>
          </a:prstGeom>
          <a:noFill/>
        </p:spPr>
      </p:pic>
      <p:pic>
        <p:nvPicPr>
          <p:cNvPr id="10243" name="Picture 3" descr="C:\Documents and Settings\X60\Plocha\hospic 2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466975" cy="1847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Domovy pro seniory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 domovech pro seniory se poskytují pobytové služby osobám, které mají sníženou soběstačnost zejména z důvodu věku, jejichž situace vyžaduje pravidelnou pomoc jiné fyzické osoby.</a:t>
            </a:r>
          </a:p>
          <a:p>
            <a:endParaRPr lang="cs-CZ" dirty="0"/>
          </a:p>
        </p:txBody>
      </p:sp>
      <p:pic>
        <p:nvPicPr>
          <p:cNvPr id="11266" name="Picture 2" descr="C:\Documents and Settings\X60\Plocha\domov pro senior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4357694"/>
            <a:ext cx="3786214" cy="23077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Stacionáře 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285992"/>
            <a:ext cx="8229600" cy="4168816"/>
          </a:xfrm>
        </p:spPr>
        <p:txBody>
          <a:bodyPr>
            <a:normAutofit fontScale="85000" lnSpcReduction="10000"/>
          </a:bodyPr>
          <a:lstStyle/>
          <a:p>
            <a:r>
              <a:rPr lang="cs-CZ" dirty="0" smtClean="0"/>
              <a:t>Služba obsahuje pomoc při zvládání běžných úkonů péče o vlastní osobu, pomoc při osobní hygieně nebo poskytnutí podmínek pro osobní hygienu, poskytnutí stravy nebo pomoc při zajištění stravy, poskytnutí ubytování nebo pomoc při zajištění bydlení a výchovné, vzdělávací a aktivizační činnosti, zprostředkování kontaktu se společenským prostředím, terapeutické činnosti, pomoc při prosazování práv a zájmů. Služba se poskytuje za úplatu.</a:t>
            </a:r>
            <a:endParaRPr lang="cs-CZ" dirty="0"/>
          </a:p>
        </p:txBody>
      </p:sp>
      <p:pic>
        <p:nvPicPr>
          <p:cNvPr id="12290" name="Picture 2" descr="C:\Documents and Settings\X60\Plocha\stacionář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381234" cy="17859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Chráněné bydlení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428868"/>
            <a:ext cx="8229600" cy="4025940"/>
          </a:xfrm>
        </p:spPr>
        <p:txBody>
          <a:bodyPr>
            <a:normAutofit fontScale="77500" lnSpcReduction="20000"/>
          </a:bodyPr>
          <a:lstStyle/>
          <a:p>
            <a:r>
              <a:rPr lang="cs-CZ" dirty="0" smtClean="0"/>
              <a:t>Chráněné bydlení je dlouhodobá pobytová služba poskytovaná osobám se zdravotním postižením, jejichž situace vyžaduje pomoc jiné osoby. Chráněné bydlení má formu individuálního nebo skupinového bydlení; osobě se poskytuje podle potřeby podpora osobního asistenta. Služba obsahuje poskytnutí stravy nebo pomoc při zajištění stravy, poskytnutí ubytování, pomoc při zajištění chodu domácnosti, výchovné, vzdělávací a aktivizační činnosti, zprostředkování kontaktu se společenským prostředím, terapeutické činnosti, pomoc při prosazování práv a zájmů. Služba se poskytuje za úplatu.</a:t>
            </a:r>
          </a:p>
          <a:p>
            <a:endParaRPr lang="cs-CZ" dirty="0"/>
          </a:p>
        </p:txBody>
      </p:sp>
      <p:pic>
        <p:nvPicPr>
          <p:cNvPr id="13314" name="Picture 2" descr="C:\Documents and Settings\X60\Plocha\chráněné bydlení 1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466975" cy="1847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Sociálně aktivizační služby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Sociálně aktivizační služby jsou ambulantní, popřípadě terénní služby poskytované osobám v důchodovém věku nebo osobám se zdravotním postižením ohroženým sociálním vyloučením. </a:t>
            </a:r>
          </a:p>
          <a:p>
            <a:endParaRPr lang="cs-CZ" dirty="0"/>
          </a:p>
        </p:txBody>
      </p:sp>
      <p:pic>
        <p:nvPicPr>
          <p:cNvPr id="14338" name="Picture 2" descr="C:\Documents and Settings\X60\Plocha\sociálně aktivizační služby1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7554" y="4429132"/>
            <a:ext cx="3214710" cy="21392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Příspěvek na péči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143116"/>
            <a:ext cx="8229600" cy="4311692"/>
          </a:xfrm>
        </p:spPr>
        <p:txBody>
          <a:bodyPr>
            <a:normAutofit/>
          </a:bodyPr>
          <a:lstStyle/>
          <a:p>
            <a:r>
              <a:rPr lang="cs-CZ" dirty="0" smtClean="0"/>
              <a:t>Příspěvek na péči se poskytuje osobám závislým na pomoci jiné fyzické osoby za účelem zajištění potřebné pomoci. Nárok na příspěvek má osoba, která z důvodu dlouhodobě nepříznivého zdravotního stavu potřebuje pomoc jiné fyzické osoby při péči o vlastní osobu a při zajištění soběstačnosti v rozsahu stanoveném stupněm závislosti.</a:t>
            </a:r>
          </a:p>
          <a:p>
            <a:endParaRPr lang="cs-CZ" dirty="0"/>
          </a:p>
        </p:txBody>
      </p:sp>
      <p:pic>
        <p:nvPicPr>
          <p:cNvPr id="1026" name="Picture 2" descr="C:\Documents and Settings\X60\Plocha\Peníz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376707" cy="17859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43050"/>
            <a:ext cx="8229600" cy="4811758"/>
          </a:xfrm>
        </p:spPr>
        <p:txBody>
          <a:bodyPr>
            <a:normAutofit/>
          </a:bodyPr>
          <a:lstStyle/>
          <a:p>
            <a:pPr>
              <a:buNone/>
            </a:pPr>
            <a:endParaRPr lang="cs-CZ" sz="5400" b="1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>
              <a:buNone/>
            </a:pPr>
            <a:r>
              <a:rPr lang="cs-CZ" sz="5400" b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Děkujeme za pozornost</a:t>
            </a:r>
            <a:endParaRPr lang="cs-CZ" sz="54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Stárnutí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dirty="0" smtClean="0"/>
              <a:t>nezvratný proces, při kterém dochází ke změnám celého organismu i psychiky člověka</a:t>
            </a:r>
          </a:p>
          <a:p>
            <a:pPr lvl="0"/>
            <a:endParaRPr lang="cs-CZ" dirty="0" smtClean="0"/>
          </a:p>
          <a:p>
            <a:pPr lvl="0"/>
            <a:r>
              <a:rPr lang="cs-CZ" dirty="0" smtClean="0"/>
              <a:t>výsledkem stárnutí je </a:t>
            </a:r>
            <a:r>
              <a:rPr lang="cs-CZ" b="1" dirty="0" smtClean="0"/>
              <a:t>stáří</a:t>
            </a:r>
            <a:r>
              <a:rPr lang="cs-CZ" dirty="0" smtClean="0"/>
              <a:t> </a:t>
            </a:r>
          </a:p>
          <a:p>
            <a:pPr lvl="0">
              <a:buNone/>
            </a:pPr>
            <a:endParaRPr lang="cs-CZ" dirty="0" smtClean="0"/>
          </a:p>
          <a:p>
            <a:r>
              <a:rPr lang="cs-CZ" dirty="0" smtClean="0"/>
              <a:t> stáří bývá jinak také nazýváno jako podzim života </a:t>
            </a:r>
            <a:endParaRPr lang="cs-CZ" dirty="0"/>
          </a:p>
        </p:txBody>
      </p:sp>
      <p:pic>
        <p:nvPicPr>
          <p:cNvPr id="2050" name="Picture 2" descr="C:\Documents and Settings\X60\Plocha\Důchodce 4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43841" y="5017806"/>
            <a:ext cx="1500159" cy="1840194"/>
          </a:xfrm>
          <a:prstGeom prst="rect">
            <a:avLst/>
          </a:prstGeom>
          <a:noFill/>
        </p:spPr>
      </p:pic>
      <p:pic>
        <p:nvPicPr>
          <p:cNvPr id="2051" name="Picture 3" descr="C:\Documents and Settings\X60\Plocha\důchodce 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287676" cy="18520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Klasifikace stáří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dirty="0" smtClean="0"/>
              <a:t>Biologické (fyziologicky podmíněné)</a:t>
            </a:r>
          </a:p>
          <a:p>
            <a:pPr lvl="0"/>
            <a:endParaRPr lang="cs-CZ" dirty="0" smtClean="0"/>
          </a:p>
          <a:p>
            <a:pPr lvl="0"/>
            <a:r>
              <a:rPr lang="cs-CZ" dirty="0" smtClean="0"/>
              <a:t>Sociální (místo ve společnosti)</a:t>
            </a:r>
          </a:p>
          <a:p>
            <a:pPr lvl="0"/>
            <a:endParaRPr lang="cs-CZ" dirty="0" smtClean="0"/>
          </a:p>
          <a:p>
            <a:pPr lvl="0"/>
            <a:r>
              <a:rPr lang="cs-CZ" dirty="0" smtClean="0"/>
              <a:t>Kalendářní (věk)</a:t>
            </a:r>
          </a:p>
          <a:p>
            <a:pPr lvl="0"/>
            <a:endParaRPr lang="cs-CZ" dirty="0" smtClean="0"/>
          </a:p>
          <a:p>
            <a:pPr lvl="0">
              <a:buNone/>
            </a:pPr>
            <a:endParaRPr lang="cs-CZ" dirty="0" smtClean="0"/>
          </a:p>
          <a:p>
            <a:pPr lvl="0">
              <a:buNone/>
            </a:pPr>
            <a:r>
              <a:rPr lang="cs-CZ" dirty="0" smtClean="0"/>
              <a:t>                     </a:t>
            </a:r>
            <a:r>
              <a:rPr lang="cs-CZ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nemusí se navzájem shodovat</a:t>
            </a:r>
          </a:p>
          <a:p>
            <a:endParaRPr lang="cs-CZ" dirty="0"/>
          </a:p>
        </p:txBody>
      </p:sp>
      <p:cxnSp>
        <p:nvCxnSpPr>
          <p:cNvPr id="11" name="Přímá spojovací šipka 10"/>
          <p:cNvCxnSpPr/>
          <p:nvPr/>
        </p:nvCxnSpPr>
        <p:spPr>
          <a:xfrm flipH="1" flipV="1">
            <a:off x="4286248" y="4429132"/>
            <a:ext cx="2357454" cy="12858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ovací šipka 15"/>
          <p:cNvCxnSpPr/>
          <p:nvPr/>
        </p:nvCxnSpPr>
        <p:spPr>
          <a:xfrm flipH="1" flipV="1">
            <a:off x="6500826" y="3429000"/>
            <a:ext cx="357190" cy="207170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ovací šipka 17"/>
          <p:cNvCxnSpPr/>
          <p:nvPr/>
        </p:nvCxnSpPr>
        <p:spPr>
          <a:xfrm flipV="1">
            <a:off x="7358082" y="2428868"/>
            <a:ext cx="71438" cy="31432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Důchodový věk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cs-CZ" dirty="0" smtClean="0"/>
              <a:t>je podmínkou vzniku nároku na starobní důchod (+ potřebná doba pojištění)</a:t>
            </a:r>
          </a:p>
          <a:p>
            <a:pPr lvl="0">
              <a:buNone/>
            </a:pPr>
            <a:endParaRPr lang="cs-CZ" dirty="0" smtClean="0"/>
          </a:p>
          <a:p>
            <a:pPr lvl="0"/>
            <a:r>
              <a:rPr lang="cs-CZ" dirty="0" smtClean="0"/>
              <a:t>je stanovován společenskou dohodou</a:t>
            </a:r>
          </a:p>
          <a:p>
            <a:pPr lvl="0">
              <a:buNone/>
            </a:pPr>
            <a:endParaRPr lang="cs-CZ" dirty="0" smtClean="0"/>
          </a:p>
          <a:p>
            <a:pPr lvl="0"/>
            <a:r>
              <a:rPr lang="cs-CZ" dirty="0" smtClean="0"/>
              <a:t>vychází z hospodářských a finančních možností redistribuce mezi generacemi</a:t>
            </a:r>
          </a:p>
          <a:p>
            <a:pPr lvl="0">
              <a:buNone/>
            </a:pPr>
            <a:endParaRPr lang="cs-CZ" dirty="0" smtClean="0"/>
          </a:p>
          <a:p>
            <a:pPr lvl="0"/>
            <a:r>
              <a:rPr lang="cs-CZ" dirty="0" smtClean="0"/>
              <a:t>aktuální zvyšování důchodového věku</a:t>
            </a:r>
          </a:p>
          <a:p>
            <a:endParaRPr lang="cs-CZ" dirty="0"/>
          </a:p>
        </p:txBody>
      </p:sp>
      <p:pic>
        <p:nvPicPr>
          <p:cNvPr id="3074" name="Picture 2" descr="C:\Documents and Settings\X60\Plocha\důchodce 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714612" cy="16936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Starobní důchod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cs-CZ" dirty="0" smtClean="0"/>
              <a:t>presumpce výsluhy : náhrada z příjmu z výdělečné činnosti; závislý na předchozí činnosti</a:t>
            </a:r>
          </a:p>
          <a:p>
            <a:pPr lvl="0"/>
            <a:r>
              <a:rPr lang="cs-CZ" dirty="0" smtClean="0"/>
              <a:t>presumpce invalidity: dávka sociální</a:t>
            </a:r>
          </a:p>
          <a:p>
            <a:pPr lvl="0"/>
            <a:r>
              <a:rPr lang="cs-CZ" dirty="0" smtClean="0"/>
              <a:t>ženy: mají nárok jít do důchodu dříve, protože pečovaly o děti; výše důchodu je ale potom nižší, protože mají nižší dobu sociálního pojištění a také mají ženy obecně nižší platy; hledisko počtu vychovaných dětí (ojedinělé v ČR)</a:t>
            </a:r>
          </a:p>
          <a:p>
            <a:endParaRPr lang="cs-CZ" dirty="0"/>
          </a:p>
        </p:txBody>
      </p:sp>
      <p:pic>
        <p:nvPicPr>
          <p:cNvPr id="4098" name="Picture 2" descr="C:\Documents and Settings\X60\Plocha\důchodce 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528864" cy="17519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Aktivní stárnutí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dirty="0" smtClean="0"/>
              <a:t>reaguje na aktuální demografickou situaci a potřebu redefinovat význam stáří</a:t>
            </a:r>
          </a:p>
          <a:p>
            <a:pPr lvl="0"/>
            <a:r>
              <a:rPr lang="cs-CZ" dirty="0" smtClean="0"/>
              <a:t>termín přijat WHO koncem 90. let 20. století</a:t>
            </a:r>
          </a:p>
          <a:p>
            <a:pPr lvl="0"/>
            <a:r>
              <a:rPr lang="cs-CZ" dirty="0" smtClean="0"/>
              <a:t>celoživotní projekt, který primárně neodkazuje k fyzické aktivitě, ale spíše k zajištění možností participace na dění ve společnosti ve všech fázích života</a:t>
            </a:r>
          </a:p>
          <a:p>
            <a:endParaRPr lang="cs-CZ" dirty="0"/>
          </a:p>
        </p:txBody>
      </p:sp>
      <p:pic>
        <p:nvPicPr>
          <p:cNvPr id="5122" name="Picture 2" descr="C:\Documents and Settings\X60\Plocha\důchodce 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917800" cy="1945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Vzdělávání seniorů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dirty="0" smtClean="0"/>
              <a:t>Univerzita třetího věku (vysokoškolské vzdělání v různých oborech, neposkytuje akademický titul)</a:t>
            </a:r>
          </a:p>
          <a:p>
            <a:pPr lvl="0"/>
            <a:endParaRPr lang="cs-CZ" dirty="0" smtClean="0"/>
          </a:p>
          <a:p>
            <a:pPr lvl="0"/>
            <a:r>
              <a:rPr lang="cs-CZ" dirty="0" smtClean="0"/>
              <a:t>Akademie třetího věku (činnosti kulturně-osvětového charakteru)</a:t>
            </a:r>
          </a:p>
          <a:p>
            <a:pPr lvl="0"/>
            <a:endParaRPr lang="cs-CZ" dirty="0" smtClean="0"/>
          </a:p>
          <a:p>
            <a:r>
              <a:rPr lang="cs-CZ" dirty="0" smtClean="0"/>
              <a:t>Kluby aktivního stáří (cílem je smysluplné trávení volného času)</a:t>
            </a:r>
          </a:p>
          <a:p>
            <a:pPr lvl="0"/>
            <a:endParaRPr lang="cs-CZ" dirty="0" smtClean="0"/>
          </a:p>
          <a:p>
            <a:endParaRPr lang="cs-CZ" dirty="0"/>
          </a:p>
        </p:txBody>
      </p:sp>
      <p:pic>
        <p:nvPicPr>
          <p:cNvPr id="6146" name="Picture 2" descr="C:\Documents and Settings\X60\Plocha\důchodce 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1714479" cy="18909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Péče o seniory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dirty="0" smtClean="0"/>
              <a:t>Péče poskytovaná rodinnými příslušníky (manžel/</a:t>
            </a:r>
            <a:r>
              <a:rPr lang="cs-CZ" dirty="0" err="1" smtClean="0"/>
              <a:t>ka</a:t>
            </a:r>
            <a:r>
              <a:rPr lang="cs-CZ" dirty="0" smtClean="0"/>
              <a:t>, děti,…)</a:t>
            </a:r>
          </a:p>
          <a:p>
            <a:pPr lvl="0"/>
            <a:endParaRPr lang="cs-CZ" dirty="0" smtClean="0"/>
          </a:p>
          <a:p>
            <a:pPr lvl="0"/>
            <a:r>
              <a:rPr lang="cs-CZ" dirty="0" smtClean="0"/>
              <a:t>Péče poskytovaná státními institucemi, charitami, soukromé a dobrovolnické organizace</a:t>
            </a:r>
          </a:p>
          <a:p>
            <a:endParaRPr lang="cs-CZ" dirty="0"/>
          </a:p>
        </p:txBody>
      </p:sp>
      <p:pic>
        <p:nvPicPr>
          <p:cNvPr id="7170" name="Picture 2" descr="C:\Documents and Settings\X60\Plocha\důchodce 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1934" y="4643446"/>
            <a:ext cx="2928958" cy="18643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Pečovatelské služby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643182"/>
            <a:ext cx="8229600" cy="4000528"/>
          </a:xfrm>
        </p:spPr>
        <p:txBody>
          <a:bodyPr>
            <a:normAutofit fontScale="77500" lnSpcReduction="20000"/>
          </a:bodyPr>
          <a:lstStyle/>
          <a:p>
            <a:r>
              <a:rPr lang="cs-CZ" dirty="0" smtClean="0"/>
              <a:t>Pečovatelská služba se poskytuje dětem, osobám se zdravotním postižením a seniorům, jejichž situace vyžaduje pomoc jiné osoby, a to v přirozeném prostředí i ve specializovaných zařízeních. </a:t>
            </a:r>
          </a:p>
          <a:p>
            <a:endParaRPr lang="cs-CZ" dirty="0" smtClean="0"/>
          </a:p>
          <a:p>
            <a:r>
              <a:rPr lang="cs-CZ" dirty="0" smtClean="0"/>
              <a:t>Služba obsahuje pomoc při zvládání běžných úkonů péče o vlastní osobu, pomoc při osobní hygieně nebo poskytnutí podmínek pro osobní hygienu, poskytnutí stravy nebo pomoc při zajištění stravy, pomoc při zajištění chodu domácnosti, zprostředkování kontaktu se společenským prostředím a pomoc při prosazování práv a zájmů. Služba se poskytuje za úplatu. h</a:t>
            </a:r>
            <a:endParaRPr lang="cs-CZ" dirty="0"/>
          </a:p>
        </p:txBody>
      </p:sp>
      <p:pic>
        <p:nvPicPr>
          <p:cNvPr id="8194" name="Picture 2" descr="C:\Documents and Settings\X60\Plocha\pečovatelská 1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724025" cy="2647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alent">
  <a:themeElements>
    <a:clrScheme name="Aspek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Talent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Talent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183</TotalTime>
  <Words>399</Words>
  <Application>Microsoft Office PowerPoint</Application>
  <PresentationFormat>Předvádění na obrazovce (4:3)</PresentationFormat>
  <Paragraphs>75</Paragraphs>
  <Slides>17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21" baseType="lpstr">
      <vt:lpstr>Century Gothic</vt:lpstr>
      <vt:lpstr>Verdana</vt:lpstr>
      <vt:lpstr>Wingdings 2</vt:lpstr>
      <vt:lpstr>Talent</vt:lpstr>
      <vt:lpstr>Péče o seniory </vt:lpstr>
      <vt:lpstr>Stárnutí</vt:lpstr>
      <vt:lpstr>Klasifikace stáří</vt:lpstr>
      <vt:lpstr>Důchodový věk</vt:lpstr>
      <vt:lpstr>Starobní důchod</vt:lpstr>
      <vt:lpstr>Aktivní stárnutí</vt:lpstr>
      <vt:lpstr>Vzdělávání seniorů</vt:lpstr>
      <vt:lpstr>Péče o seniory</vt:lpstr>
      <vt:lpstr>Pečovatelské služby</vt:lpstr>
      <vt:lpstr>Osobní asistence</vt:lpstr>
      <vt:lpstr>Hospic</vt:lpstr>
      <vt:lpstr>Domovy pro seniory</vt:lpstr>
      <vt:lpstr>Stacionáře </vt:lpstr>
      <vt:lpstr>Chráněné bydlení</vt:lpstr>
      <vt:lpstr>Sociálně aktivizační služby</vt:lpstr>
      <vt:lpstr>Příspěvek na péči</vt:lpstr>
      <vt:lpstr>Prezentace aplikace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Péče o seniory</dc:title>
  <dc:creator>AGUtechnics</dc:creator>
  <cp:lastModifiedBy>Shmidt</cp:lastModifiedBy>
  <cp:revision>27</cp:revision>
  <dcterms:created xsi:type="dcterms:W3CDTF">2014-03-23T09:16:39Z</dcterms:created>
  <dcterms:modified xsi:type="dcterms:W3CDTF">2014-03-24T18:56:55Z</dcterms:modified>
</cp:coreProperties>
</file>