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75" r:id="rId5"/>
    <p:sldId id="258" r:id="rId6"/>
    <p:sldId id="272" r:id="rId7"/>
    <p:sldId id="273" r:id="rId8"/>
    <p:sldId id="257" r:id="rId9"/>
    <p:sldId id="267" r:id="rId10"/>
    <p:sldId id="271" r:id="rId11"/>
    <p:sldId id="270" r:id="rId12"/>
    <p:sldId id="285" r:id="rId13"/>
    <p:sldId id="264" r:id="rId14"/>
    <p:sldId id="263" r:id="rId15"/>
    <p:sldId id="280" r:id="rId16"/>
    <p:sldId id="265" r:id="rId17"/>
    <p:sldId id="266" r:id="rId18"/>
    <p:sldId id="279" r:id="rId19"/>
    <p:sldId id="259" r:id="rId20"/>
    <p:sldId id="284" r:id="rId21"/>
    <p:sldId id="260" r:id="rId22"/>
    <p:sldId id="262" r:id="rId23"/>
    <p:sldId id="281" r:id="rId24"/>
    <p:sldId id="276" r:id="rId25"/>
    <p:sldId id="282" r:id="rId26"/>
    <p:sldId id="283" r:id="rId27"/>
    <p:sldId id="286" r:id="rId28"/>
    <p:sldId id="277" r:id="rId29"/>
    <p:sldId id="278" r:id="rId30"/>
    <p:sldId id="287" r:id="rId31"/>
    <p:sldId id="288" r:id="rId32"/>
    <p:sldId id="294" r:id="rId33"/>
    <p:sldId id="295" r:id="rId34"/>
    <p:sldId id="268" r:id="rId35"/>
    <p:sldId id="26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0" autoAdjust="0"/>
    <p:restoredTop sz="94660"/>
  </p:normalViewPr>
  <p:slideViewPr>
    <p:cSldViewPr>
      <p:cViewPr varScale="1">
        <p:scale>
          <a:sx n="67" d="100"/>
          <a:sy n="67" d="100"/>
        </p:scale>
        <p:origin x="-12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4A81-1BE2-42AE-A278-1706A6F5242C}" type="datetimeFigureOut">
              <a:rPr lang="cs-CZ" smtClean="0"/>
              <a:pPr/>
              <a:t>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9A37-61C8-459E-8337-64794A32D1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minka.cz/clanek/deti-a-materstvi/zadny-strach-z-logopedie" TargetMode="External"/><Relationship Id="rId2" Type="http://schemas.openxmlformats.org/officeDocument/2006/relationships/hyperlink" Target="http://www.ceskatelevize.cz/ivysilani/10396278677-zive-na-jednicce/412236100071018/obsah/191462-reportaz-logoped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eWCHqCATM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6060107-klic/205562221700003/titulk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verter.cz/tabulky/hluk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96066178-televizni-klub-neslysicich/208562221800009/video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1.hearing.siemens.com/cz/04-products/products.jsp" TargetMode="External"/><Relationship Id="rId2" Type="http://schemas.openxmlformats.org/officeDocument/2006/relationships/hyperlink" Target="http://www.widex.cz/cs-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op.widex.cz/Indukcni-smycky.html,kat,12" TargetMode="External"/><Relationship Id="rId5" Type="http://schemas.openxmlformats.org/officeDocument/2006/relationships/hyperlink" Target="http://www.naslouchatko-do-usi.cz/1265-nova-naslouchatka-na-ceskem-trhu" TargetMode="External"/><Relationship Id="rId4" Type="http://schemas.openxmlformats.org/officeDocument/2006/relationships/hyperlink" Target="http://www.audionika.cz/stranka/kapesni-sluchadl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ochlear.cz/index.php?text=3-kochlearni-implantat-recovy-procesor" TargetMode="External"/><Relationship Id="rId2" Type="http://schemas.openxmlformats.org/officeDocument/2006/relationships/hyperlink" Target="http://www.ckid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vmedicina.cz/kategorie/logopedie" TargetMode="External"/><Relationship Id="rId4" Type="http://schemas.openxmlformats.org/officeDocument/2006/relationships/hyperlink" Target="http://www.novinky.cz/zena/deti/209362-sance-na-ziskani-noveho-pristroje-pro-neslysici-u-andreje-rostou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96066178-televizni-klub-neslysicich/209562221800003/video/" TargetMode="External"/><Relationship Id="rId2" Type="http://schemas.openxmlformats.org/officeDocument/2006/relationships/hyperlink" Target="http://www.ceskatelevize.cz/porady/1095946610-diagnoza/9-hluchota/vide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" TargetMode="External"/><Relationship Id="rId7" Type="http://schemas.openxmlformats.org/officeDocument/2006/relationships/hyperlink" Target="http://posit.upol.cz/ke-stazeni.php" TargetMode="External"/><Relationship Id="rId2" Type="http://schemas.openxmlformats.org/officeDocument/2006/relationships/hyperlink" Target="http://www.ipp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lp.cz/" TargetMode="External"/><Relationship Id="rId5" Type="http://schemas.openxmlformats.org/officeDocument/2006/relationships/hyperlink" Target="http://www.wiki.rvp.cz/" TargetMode="External"/><Relationship Id="rId4" Type="http://schemas.openxmlformats.org/officeDocument/2006/relationships/hyperlink" Target="http://www.msmt.cz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96060107-klic/211562221700002/vide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95946610-diagnoza/83-downuv-syndrom/video/?pridat=8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95946610-diagnoza/209572241500011-autismus/" TargetMode="External"/><Relationship Id="rId2" Type="http://schemas.openxmlformats.org/officeDocument/2006/relationships/hyperlink" Target="http://www.ceskatelevize.cz/ivysilani/1095946610-diagnoza/210572241500005-autismus-u-malych-de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katelevize.cz/porady/1095946610-diagnoza/190-autismus/video/" TargetMode="External"/><Relationship Id="rId5" Type="http://schemas.openxmlformats.org/officeDocument/2006/relationships/hyperlink" Target="http://www.ceskatelevize.cz/porady/1095946610-diagnoza/194-aspergeruv-syndrom/video/" TargetMode="External"/><Relationship Id="rId4" Type="http://schemas.openxmlformats.org/officeDocument/2006/relationships/hyperlink" Target="http://www.ceskatelevize.cz/porady/1095946610-diagnoza/197-autismus-malych-deti/video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96060107-klic/211562221700001/video" TargetMode="External"/><Relationship Id="rId2" Type="http://schemas.openxmlformats.org/officeDocument/2006/relationships/hyperlink" Target="http://degeneracemakuly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95946610-diagnoza/48-detska-mozkova-obrna/vide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3468019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7562230640026-rodina-skola-a-ja/" TargetMode="External"/><Relationship Id="rId2" Type="http://schemas.openxmlformats.org/officeDocument/2006/relationships/hyperlink" Target="http://www.ceskatelevize.cz/ivysilani/1095946610-diagnoza/208572241500006-lehka-mozkova-dysfunk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07562230640025-rodina-skola-a-j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8572230640007-rodina-skola-a-ja/" TargetMode="External"/><Relationship Id="rId2" Type="http://schemas.openxmlformats.org/officeDocument/2006/relationships/hyperlink" Target="http://www.ceskatelevize.cz/ivysilani/1128654162-rodina-a-ja/208572230640010-rodina-skola-a-j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10572230640004-pretizene-deti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8572230640014-rodina-skola-a-ja/" TargetMode="External"/><Relationship Id="rId2" Type="http://schemas.openxmlformats.org/officeDocument/2006/relationships/hyperlink" Target="http://www.ceskatelevize.cz/ivysilani/1128654162-rodina-a-ja/208572230640028-rodina-skola-a-j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08572230640017-rodina-skola-a-ja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7562230640009-rodina-skola-a-ja/" TargetMode="External"/><Relationship Id="rId2" Type="http://schemas.openxmlformats.org/officeDocument/2006/relationships/hyperlink" Target="http://www.ceskatelevize.cz/ivysilani/1128654162-rodina-a-ja/207562230640012-rodina-skola-a-j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ivysilani/1128654162-rodina-a-ja/206562230640036-rodina-skola-a-ja/" TargetMode="External"/><Relationship Id="rId4" Type="http://schemas.openxmlformats.org/officeDocument/2006/relationships/hyperlink" Target="http://www.ceskatelevize.cz/ivysilani/1128654162-rodina-a-ja/207562230640005-rodina-skola-a-ja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28654162-rodina-a-ja/208572230640005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214725441-nechte-me-bejt-sikana/209572230510001-nechte-me-bejt-sikana/video/" TargetMode="External"/><Relationship Id="rId2" Type="http://schemas.openxmlformats.org/officeDocument/2006/relationships/hyperlink" Target="http://www.minimalizacesikan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porady/1128654162-rodina-a-ja/211563230640015-zlobi-nebo-ma-adhd/" TargetMode="External"/><Relationship Id="rId4" Type="http://schemas.openxmlformats.org/officeDocument/2006/relationships/hyperlink" Target="http://www.ceskatelevize.cz/porady/10214725441-ja-chci-domu-diagnosticky-ustav/209572230510010/video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11563230640003-kybersikana/" TargetMode="External"/><Relationship Id="rId2" Type="http://schemas.openxmlformats.org/officeDocument/2006/relationships/hyperlink" Target="http://www.ceskatelevize.cz/ivysilani/1128654162-rodina-a-ja/209572230640033-neprizpusobive-di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09572230640027-i-holky-se-sikanuji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11563230640015-zlobi-nebo-ma-adhd/" TargetMode="External"/><Relationship Id="rId2" Type="http://schemas.openxmlformats.org/officeDocument/2006/relationships/hyperlink" Target="http://www.ceskatelevize.cz/ivysilani/1128654162-rodina-a-ja/211563230640005-sexualni-zneuziti-dite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10572230640027-fackovat-nebo-domlouvat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7562230640031-rodina-skola-a-ja/" TargetMode="External"/><Relationship Id="rId2" Type="http://schemas.openxmlformats.org/officeDocument/2006/relationships/hyperlink" Target="http://www.ceskatelevize.cz/ivysilani/1128654162-rodina-a-ja/207562230640032-rodina-skola-a-j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128654162-rodina-a-ja/207562230640027-rodina-skola-a-ja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28654162-rodina-a-ja/207562230640023-rodina-skola-a-ja/" TargetMode="External"/><Relationship Id="rId2" Type="http://schemas.openxmlformats.org/officeDocument/2006/relationships/hyperlink" Target="http://www.ceskatelevize.cz/ivysilani/1128654162-rodina-a-ja/207562230640024-rodina-skola-a-j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ivysilani/1128654162-rodina-a-ja/206562230640009/" TargetMode="External"/><Relationship Id="rId4" Type="http://schemas.openxmlformats.org/officeDocument/2006/relationships/hyperlink" Target="http://www.ceskatelevize.cz/ivysilani/1128654162-rodina-a-ja/20656223064003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p.cz/" TargetMode="External"/><Relationship Id="rId7" Type="http://schemas.openxmlformats.org/officeDocument/2006/relationships/hyperlink" Target="http://www.youtube.com/watch?v=-GWzgbF3QBU&amp;list=PL3Wv3QI6zULd3sUPLzsC6jkwql8bR0aod" TargetMode="External"/><Relationship Id="rId2" Type="http://schemas.openxmlformats.org/officeDocument/2006/relationships/hyperlink" Target="http://www.youtube.com/watch?v=vwUjF-Qgm8w&amp;list=PL3Wv3QI6zULd3sUPLzsC6jkwql8bR0aod&amp;index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HKmn9FmH6So&amp;list=PL3Wv3QI6zULd3sUPLzsC6jkwql8bR0aod" TargetMode="External"/><Relationship Id="rId5" Type="http://schemas.openxmlformats.org/officeDocument/2006/relationships/hyperlink" Target="http://llp.cz/publikace/jak-se-stat-ferovou-skolou-i/" TargetMode="External"/><Relationship Id="rId4" Type="http://schemas.openxmlformats.org/officeDocument/2006/relationships/hyperlink" Target="http://llp.cz/publikace/jak-se-stat-ferovou-skolou-i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qZE9WRoOrI&amp;list=PL3Wv3QI6zULd3sUPLzsC6jkwql8bR0aod" TargetMode="External"/><Relationship Id="rId2" Type="http://schemas.openxmlformats.org/officeDocument/2006/relationships/hyperlink" Target="http://www.youtube.com/watch?v=b0BG4KUa7ik&amp;list=PL3Wv3QI6zULd3sUPLzsC6jkwql8bR0ao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kluze.cz/clanek-491/principy-inkluzivniho-vzdelavan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6060107-klic/206562221700009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Odkazy z oblasti speciální pedagogiky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Logopedie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logopedie v MŠ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/10396278677-</a:t>
            </a:r>
            <a:r>
              <a:rPr lang="cs-CZ" dirty="0" err="1" smtClean="0">
                <a:hlinkClick r:id="rId2"/>
              </a:rPr>
              <a:t>zive</a:t>
            </a:r>
            <a:r>
              <a:rPr lang="cs-CZ" dirty="0" smtClean="0">
                <a:hlinkClick r:id="rId2"/>
              </a:rPr>
              <a:t>-na-</a:t>
            </a:r>
            <a:r>
              <a:rPr lang="cs-CZ" dirty="0" err="1" smtClean="0">
                <a:hlinkClick r:id="rId2"/>
              </a:rPr>
              <a:t>jednicce</a:t>
            </a:r>
            <a:r>
              <a:rPr lang="cs-CZ" dirty="0" smtClean="0">
                <a:hlinkClick r:id="rId2"/>
              </a:rPr>
              <a:t>/412236100071018/obsah/191462-</a:t>
            </a:r>
            <a:r>
              <a:rPr lang="cs-CZ" dirty="0" err="1" smtClean="0">
                <a:hlinkClick r:id="rId2"/>
              </a:rPr>
              <a:t>reportaz</a:t>
            </a:r>
            <a:r>
              <a:rPr lang="cs-CZ" dirty="0" smtClean="0">
                <a:hlinkClick r:id="rId2"/>
              </a:rPr>
              <a:t>-logopedie/</a:t>
            </a:r>
            <a:endParaRPr lang="cs-CZ" dirty="0" smtClean="0"/>
          </a:p>
          <a:p>
            <a:r>
              <a:rPr lang="cs-CZ" b="1" dirty="0" smtClean="0"/>
              <a:t>logopedie – terapeut</a:t>
            </a:r>
          </a:p>
          <a:p>
            <a:pPr lvl="1"/>
            <a:r>
              <a:rPr lang="cs-CZ" dirty="0" smtClean="0">
                <a:hlinkClick r:id="rId3"/>
              </a:rPr>
              <a:t>http://www.maminka.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clanek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deti</a:t>
            </a:r>
            <a:r>
              <a:rPr lang="cs-CZ" dirty="0" smtClean="0">
                <a:hlinkClick r:id="rId3"/>
              </a:rPr>
              <a:t>-a-</a:t>
            </a:r>
            <a:r>
              <a:rPr lang="cs-CZ" dirty="0" err="1" smtClean="0">
                <a:hlinkClick r:id="rId3"/>
              </a:rPr>
              <a:t>materstvi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zadny</a:t>
            </a:r>
            <a:r>
              <a:rPr lang="cs-CZ" dirty="0" smtClean="0">
                <a:hlinkClick r:id="rId3"/>
              </a:rPr>
              <a:t>-strach-z-logopedie</a:t>
            </a:r>
            <a:endParaRPr lang="cs-CZ" dirty="0" smtClean="0"/>
          </a:p>
          <a:p>
            <a:r>
              <a:rPr lang="cs-CZ" b="1" dirty="0" err="1" smtClean="0"/>
              <a:t>Palatolálie</a:t>
            </a:r>
            <a:r>
              <a:rPr lang="cs-CZ" b="1" dirty="0" smtClean="0"/>
              <a:t> – rozštěpy</a:t>
            </a:r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youtube.com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watch</a:t>
            </a:r>
            <a:r>
              <a:rPr lang="cs-CZ" u="sng" dirty="0" smtClean="0">
                <a:hlinkClick r:id="rId4"/>
              </a:rPr>
              <a:t>?v=</a:t>
            </a:r>
            <a:r>
              <a:rPr lang="cs-CZ" u="sng" dirty="0" err="1" smtClean="0">
                <a:hlinkClick r:id="rId4"/>
              </a:rPr>
              <a:t>weWCHqCATMM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Logopedie u osob s postižením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/1096060107-</a:t>
            </a:r>
            <a:r>
              <a:rPr lang="cs-CZ" dirty="0" err="1" smtClean="0">
                <a:hlinkClick r:id="rId2"/>
              </a:rPr>
              <a:t>klic</a:t>
            </a:r>
            <a:r>
              <a:rPr lang="cs-CZ" dirty="0" smtClean="0">
                <a:hlinkClick r:id="rId2"/>
              </a:rPr>
              <a:t>/205562221700003/titulky/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Surdopedie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stupně hluku v dB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converter.cz</a:t>
            </a:r>
            <a:r>
              <a:rPr lang="cs-CZ" dirty="0" smtClean="0">
                <a:hlinkClick r:id="rId2"/>
              </a:rPr>
              <a:t>/tabulky/hluk.</a:t>
            </a:r>
            <a:r>
              <a:rPr lang="cs-CZ" dirty="0" err="1" smtClean="0">
                <a:hlinkClick r:id="rId2"/>
              </a:rPr>
              <a:t>htm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neslyšících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Vzdělávání neslyšících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/porady/1096066178-</a:t>
            </a:r>
            <a:r>
              <a:rPr lang="cs-CZ" dirty="0" err="1" smtClean="0">
                <a:hlinkClick r:id="rId2"/>
              </a:rPr>
              <a:t>televizni</a:t>
            </a:r>
            <a:r>
              <a:rPr lang="cs-CZ" dirty="0" smtClean="0">
                <a:hlinkClick r:id="rId2"/>
              </a:rPr>
              <a:t>-klub-</a:t>
            </a:r>
            <a:r>
              <a:rPr lang="cs-CZ" dirty="0" err="1" smtClean="0">
                <a:hlinkClick r:id="rId2"/>
              </a:rPr>
              <a:t>neslysicich</a:t>
            </a:r>
            <a:r>
              <a:rPr lang="cs-CZ" dirty="0" smtClean="0">
                <a:hlinkClick r:id="rId2"/>
              </a:rPr>
              <a:t>/208562221800009/video/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sluchadla, indukční smyčky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widex.cz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cs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http://w1.hearing.siemens.com/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/04-</a:t>
            </a:r>
            <a:r>
              <a:rPr lang="cs-CZ" dirty="0" err="1" smtClean="0">
                <a:hlinkClick r:id="rId3"/>
              </a:rPr>
              <a:t>products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products.jsp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audionika.cz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stranka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kapesni</a:t>
            </a:r>
            <a:r>
              <a:rPr lang="cs-CZ" dirty="0" smtClean="0">
                <a:hlinkClick r:id="rId4"/>
              </a:rPr>
              <a:t>-sluchadla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naslouchatko</a:t>
            </a:r>
            <a:r>
              <a:rPr lang="cs-CZ" dirty="0" smtClean="0">
                <a:hlinkClick r:id="rId5"/>
              </a:rPr>
              <a:t>-do-</a:t>
            </a:r>
            <a:r>
              <a:rPr lang="cs-CZ" dirty="0" err="1" smtClean="0">
                <a:hlinkClick r:id="rId5"/>
              </a:rPr>
              <a:t>usi.cz</a:t>
            </a:r>
            <a:r>
              <a:rPr lang="cs-CZ" dirty="0" smtClean="0">
                <a:hlinkClick r:id="rId5"/>
              </a:rPr>
              <a:t>/1265-nova-</a:t>
            </a:r>
            <a:r>
              <a:rPr lang="cs-CZ" dirty="0" err="1" smtClean="0">
                <a:hlinkClick r:id="rId5"/>
              </a:rPr>
              <a:t>naslouchatka</a:t>
            </a:r>
            <a:r>
              <a:rPr lang="cs-CZ" dirty="0" smtClean="0">
                <a:hlinkClick r:id="rId5"/>
              </a:rPr>
              <a:t>-na-</a:t>
            </a:r>
            <a:r>
              <a:rPr lang="cs-CZ" dirty="0" err="1" smtClean="0">
                <a:hlinkClick r:id="rId5"/>
              </a:rPr>
              <a:t>ceskem</a:t>
            </a:r>
            <a:r>
              <a:rPr lang="cs-CZ" dirty="0" smtClean="0">
                <a:hlinkClick r:id="rId5"/>
              </a:rPr>
              <a:t>-trhu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http://shop.widex.cz/Indukcni-smycky.html,kat,12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kochleární implantát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l-PL" dirty="0" smtClean="0">
                <a:hlinkClick r:id="rId2"/>
              </a:rPr>
              <a:t>www.ckid.cz</a:t>
            </a:r>
            <a:endParaRPr lang="pl-PL" dirty="0"/>
          </a:p>
          <a:p>
            <a:pPr marL="742950" lvl="2" indent="-342900"/>
            <a:r>
              <a:rPr lang="pl-PL" dirty="0" smtClean="0"/>
              <a:t>Centrum kochleárních implantací u dětí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l-PL" dirty="0" smtClean="0">
                <a:hlinkClick r:id="rId3"/>
              </a:rPr>
              <a:t>http://kochlear.cz/index.php?text=3-kochlearni-implantat-recovy-procesor</a:t>
            </a:r>
            <a:endParaRPr lang="pl-P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l-PL" dirty="0" smtClean="0">
                <a:hlinkClick r:id="rId4"/>
              </a:rPr>
              <a:t>http://www.novinky.cz/zena/deti/209362-sance-na-ziskani-noveho-pristroje-pro-neslysici-u-andreje-rostou.html</a:t>
            </a:r>
            <a:endParaRPr lang="pl-PL" dirty="0" smtClean="0"/>
          </a:p>
          <a:p>
            <a:r>
              <a:rPr lang="cs-CZ" dirty="0" smtClean="0"/>
              <a:t>Kochleární implantát může navrátit sluch</a:t>
            </a:r>
          </a:p>
          <a:p>
            <a:pPr lvl="1"/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tvmedicina.cz</a:t>
            </a:r>
            <a:r>
              <a:rPr lang="cs-CZ" dirty="0" smtClean="0">
                <a:hlinkClick r:id="rId5"/>
              </a:rPr>
              <a:t>/kategorie/logopedie</a:t>
            </a:r>
            <a:endParaRPr lang="cs-CZ" dirty="0" smtClean="0"/>
          </a:p>
          <a:p>
            <a:pPr lvl="2"/>
            <a:r>
              <a:rPr lang="cs-CZ" dirty="0" smtClean="0"/>
              <a:t>5:18 min.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l-PL" dirty="0" smtClean="0"/>
          </a:p>
          <a:p>
            <a:pPr marL="342900" lvl="1" indent="-34290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hluchota a hluchoslepí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hluchota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/porady/1095946610-</a:t>
            </a:r>
            <a:r>
              <a:rPr lang="cs-CZ" dirty="0" err="1" smtClean="0">
                <a:hlinkClick r:id="rId2"/>
              </a:rPr>
              <a:t>diagnoza</a:t>
            </a:r>
            <a:r>
              <a:rPr lang="cs-CZ" dirty="0" smtClean="0">
                <a:hlinkClick r:id="rId2"/>
              </a:rPr>
              <a:t>/9-hluchota/video/</a:t>
            </a:r>
            <a:endParaRPr lang="cs-CZ" dirty="0" smtClean="0"/>
          </a:p>
          <a:p>
            <a:r>
              <a:rPr lang="cs-CZ" dirty="0" smtClean="0"/>
              <a:t>Hluchoslepí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ceskatelevize.cz</a:t>
            </a:r>
            <a:r>
              <a:rPr lang="cs-CZ" dirty="0" smtClean="0">
                <a:hlinkClick r:id="rId3"/>
              </a:rPr>
              <a:t>/porady/1096066178-</a:t>
            </a:r>
            <a:r>
              <a:rPr lang="cs-CZ" dirty="0" err="1" smtClean="0">
                <a:hlinkClick r:id="rId3"/>
              </a:rPr>
              <a:t>televizni</a:t>
            </a:r>
            <a:r>
              <a:rPr lang="cs-CZ" dirty="0" smtClean="0">
                <a:hlinkClick r:id="rId3"/>
              </a:rPr>
              <a:t>-klub-</a:t>
            </a:r>
            <a:r>
              <a:rPr lang="cs-CZ" dirty="0" err="1" smtClean="0">
                <a:hlinkClick r:id="rId3"/>
              </a:rPr>
              <a:t>neslysicich</a:t>
            </a:r>
            <a:r>
              <a:rPr lang="cs-CZ" dirty="0" smtClean="0">
                <a:hlinkClick r:id="rId3"/>
              </a:rPr>
              <a:t>/209562221800003/video/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Psychopedie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webové portály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ippp.cz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nuv.cz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msmt.cz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wiki.rvp.cz</a:t>
            </a:r>
            <a:endParaRPr lang="cs-CZ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>
                <a:hlinkClick r:id="rId6"/>
              </a:rPr>
              <a:t>www.</a:t>
            </a:r>
            <a:r>
              <a:rPr lang="cs-CZ" dirty="0" err="1" smtClean="0">
                <a:hlinkClick r:id="rId6"/>
              </a:rPr>
              <a:t>llp.cz</a:t>
            </a:r>
            <a:r>
              <a:rPr lang="cs-CZ" dirty="0" smtClean="0"/>
              <a:t> - liga lidských práv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>
                <a:hlinkClick r:id="rId7"/>
              </a:rPr>
              <a:t>http://posit.upol.cz/ke-stazeni.php</a:t>
            </a:r>
            <a:r>
              <a:rPr lang="cs-CZ" dirty="0" smtClean="0"/>
              <a:t> - Posilování kompetencí v oblasti informačních technologií mladých vědeckých pracovníků při práci si osobami se zdravotním postižením – POS IT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Vzdělávání dětí s mentálním postižením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/porady/1096060107-</a:t>
            </a:r>
            <a:r>
              <a:rPr lang="cs-CZ" dirty="0" err="1" smtClean="0">
                <a:hlinkClick r:id="rId2"/>
              </a:rPr>
              <a:t>klic</a:t>
            </a:r>
            <a:r>
              <a:rPr lang="cs-CZ" dirty="0" smtClean="0">
                <a:hlinkClick r:id="rId2"/>
              </a:rPr>
              <a:t>/211562221700002/video/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Downův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/porady/1095946610-</a:t>
            </a:r>
            <a:r>
              <a:rPr lang="cs-CZ" u="sng" dirty="0" err="1" smtClean="0">
                <a:hlinkClick r:id="rId2"/>
              </a:rPr>
              <a:t>diagnoza</a:t>
            </a:r>
            <a:r>
              <a:rPr lang="cs-CZ" u="sng" dirty="0" smtClean="0">
                <a:hlinkClick r:id="rId2"/>
              </a:rPr>
              <a:t>/83-</a:t>
            </a:r>
            <a:r>
              <a:rPr lang="cs-CZ" u="sng" dirty="0" err="1" smtClean="0">
                <a:hlinkClick r:id="rId2"/>
              </a:rPr>
              <a:t>downuv</a:t>
            </a:r>
            <a:r>
              <a:rPr lang="cs-CZ" u="sng" dirty="0" smtClean="0">
                <a:hlinkClick r:id="rId2"/>
              </a:rPr>
              <a:t>-syndrom/video/?</a:t>
            </a:r>
            <a:r>
              <a:rPr lang="cs-CZ" u="sng" dirty="0" err="1" smtClean="0">
                <a:hlinkClick r:id="rId2"/>
              </a:rPr>
              <a:t>pridat</a:t>
            </a:r>
            <a:r>
              <a:rPr lang="cs-CZ" u="sng" dirty="0" smtClean="0">
                <a:hlinkClick r:id="rId2"/>
              </a:rPr>
              <a:t>=81</a:t>
            </a:r>
            <a:endParaRPr lang="cs-CZ" u="sng" dirty="0" smtClean="0"/>
          </a:p>
          <a:p>
            <a:pPr lvl="1"/>
            <a:r>
              <a:rPr lang="cs-CZ" u="sng" dirty="0" smtClean="0"/>
              <a:t>začátek 0:30; prvních 10 min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/1095946610-</a:t>
            </a:r>
            <a:r>
              <a:rPr lang="cs-CZ" u="sng" dirty="0" err="1" smtClean="0">
                <a:hlinkClick r:id="rId2"/>
              </a:rPr>
              <a:t>diagnoza</a:t>
            </a:r>
            <a:r>
              <a:rPr lang="cs-CZ" u="sng" dirty="0" smtClean="0">
                <a:hlinkClick r:id="rId2"/>
              </a:rPr>
              <a:t>/210572241500005-autismus-u-</a:t>
            </a:r>
            <a:r>
              <a:rPr lang="cs-CZ" u="sng" dirty="0" err="1" smtClean="0">
                <a:hlinkClick r:id="rId2"/>
              </a:rPr>
              <a:t>malych</a:t>
            </a:r>
            <a:r>
              <a:rPr lang="cs-CZ" u="sng" dirty="0" smtClean="0">
                <a:hlinkClick r:id="rId2"/>
              </a:rPr>
              <a:t>-</a:t>
            </a:r>
            <a:r>
              <a:rPr lang="cs-CZ" u="sng" dirty="0" err="1" smtClean="0">
                <a:hlinkClick r:id="rId2"/>
              </a:rPr>
              <a:t>deti</a:t>
            </a:r>
            <a:r>
              <a:rPr lang="cs-CZ" u="sng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0:30 – cca 8 minut</a:t>
            </a:r>
          </a:p>
          <a:p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/1095946610-</a:t>
            </a:r>
            <a:r>
              <a:rPr lang="cs-CZ" u="sng" dirty="0" err="1" smtClean="0">
                <a:hlinkClick r:id="rId3"/>
              </a:rPr>
              <a:t>diagnoza</a:t>
            </a:r>
            <a:r>
              <a:rPr lang="cs-CZ" u="sng" dirty="0" smtClean="0">
                <a:hlinkClick r:id="rId3"/>
              </a:rPr>
              <a:t>/209572241500011-autismus/</a:t>
            </a:r>
            <a:endParaRPr lang="cs-CZ" dirty="0" smtClean="0"/>
          </a:p>
          <a:p>
            <a:pPr lvl="1"/>
            <a:r>
              <a:rPr lang="cs-CZ" dirty="0" smtClean="0"/>
              <a:t>diagnóza autismus u děti</a:t>
            </a:r>
          </a:p>
          <a:p>
            <a:pPr lvl="1"/>
            <a:r>
              <a:rPr lang="cs-CZ" dirty="0" smtClean="0"/>
              <a:t>0-4 minuty</a:t>
            </a:r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ceskatelevize.cz</a:t>
            </a:r>
            <a:r>
              <a:rPr lang="cs-CZ" dirty="0" smtClean="0">
                <a:hlinkClick r:id="rId4"/>
              </a:rPr>
              <a:t>/porady/1095946610-</a:t>
            </a:r>
            <a:r>
              <a:rPr lang="cs-CZ" dirty="0" err="1" smtClean="0">
                <a:hlinkClick r:id="rId4"/>
              </a:rPr>
              <a:t>diagnoza</a:t>
            </a:r>
            <a:r>
              <a:rPr lang="cs-CZ" dirty="0" smtClean="0">
                <a:hlinkClick r:id="rId4"/>
              </a:rPr>
              <a:t>/197-autismus-</a:t>
            </a:r>
            <a:r>
              <a:rPr lang="cs-CZ" dirty="0" err="1" smtClean="0">
                <a:hlinkClick r:id="rId4"/>
              </a:rPr>
              <a:t>malych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deti</a:t>
            </a:r>
            <a:r>
              <a:rPr lang="cs-CZ" dirty="0" smtClean="0">
                <a:hlinkClick r:id="rId4"/>
              </a:rPr>
              <a:t>/video/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ceskatelevize.cz</a:t>
            </a:r>
            <a:r>
              <a:rPr lang="cs-CZ" dirty="0" smtClean="0">
                <a:hlinkClick r:id="rId5"/>
              </a:rPr>
              <a:t>/porady/1095946610-</a:t>
            </a:r>
            <a:r>
              <a:rPr lang="cs-CZ" dirty="0" err="1" smtClean="0">
                <a:hlinkClick r:id="rId5"/>
              </a:rPr>
              <a:t>diagnoza</a:t>
            </a:r>
            <a:r>
              <a:rPr lang="cs-CZ" dirty="0" smtClean="0">
                <a:hlinkClick r:id="rId5"/>
              </a:rPr>
              <a:t>/194-</a:t>
            </a:r>
            <a:r>
              <a:rPr lang="cs-CZ" dirty="0" err="1" smtClean="0">
                <a:hlinkClick r:id="rId5"/>
              </a:rPr>
              <a:t>aspergeruv</a:t>
            </a:r>
            <a:r>
              <a:rPr lang="cs-CZ" dirty="0" smtClean="0">
                <a:hlinkClick r:id="rId5"/>
              </a:rPr>
              <a:t>-syndrom/video/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ceskatelevize.cz</a:t>
            </a:r>
            <a:r>
              <a:rPr lang="cs-CZ" dirty="0" smtClean="0">
                <a:hlinkClick r:id="rId6"/>
              </a:rPr>
              <a:t>/porady/1095946610-</a:t>
            </a:r>
            <a:r>
              <a:rPr lang="cs-CZ" dirty="0" err="1" smtClean="0">
                <a:hlinkClick r:id="rId6"/>
              </a:rPr>
              <a:t>diagnoza</a:t>
            </a:r>
            <a:r>
              <a:rPr lang="cs-CZ" dirty="0" smtClean="0">
                <a:hlinkClick r:id="rId6"/>
              </a:rPr>
              <a:t>/190-autismus/video/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věkem podmíněná </a:t>
            </a:r>
            <a:r>
              <a:rPr lang="cs-CZ" dirty="0" err="1" smtClean="0"/>
              <a:t>makulární</a:t>
            </a:r>
            <a:r>
              <a:rPr lang="cs-CZ" dirty="0" smtClean="0"/>
              <a:t> </a:t>
            </a:r>
            <a:r>
              <a:rPr lang="cs-CZ" dirty="0" err="1" smtClean="0"/>
              <a:t>degenarace</a:t>
            </a:r>
            <a:r>
              <a:rPr lang="cs-CZ" dirty="0" smtClean="0"/>
              <a:t> (nejčastější příčinou těžké ztráty zraku u starších lidí; </a:t>
            </a:r>
            <a:r>
              <a:rPr lang="cs-CZ" dirty="0" smtClean="0">
                <a:hlinkClick r:id="rId2"/>
              </a:rPr>
              <a:t>http://degeneracemakuly.cz/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nevidomí a slabozrací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ceskatelevize.cz</a:t>
            </a:r>
            <a:r>
              <a:rPr lang="cs-CZ" dirty="0" smtClean="0">
                <a:hlinkClick r:id="rId3"/>
              </a:rPr>
              <a:t>/porady/1096060107-</a:t>
            </a:r>
            <a:r>
              <a:rPr lang="cs-CZ" dirty="0" err="1" smtClean="0">
                <a:hlinkClick r:id="rId3"/>
              </a:rPr>
              <a:t>klic</a:t>
            </a:r>
            <a:r>
              <a:rPr lang="cs-CZ" dirty="0" smtClean="0">
                <a:hlinkClick r:id="rId3"/>
              </a:rPr>
              <a:t>/211562221700001/video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Somatopedie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Mozková obrna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Mozková obrna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/porady/1095946610-</a:t>
            </a:r>
            <a:r>
              <a:rPr lang="cs-CZ" dirty="0" err="1" smtClean="0">
                <a:hlinkClick r:id="rId2"/>
              </a:rPr>
              <a:t>diagnoza</a:t>
            </a:r>
            <a:r>
              <a:rPr lang="cs-CZ" dirty="0" smtClean="0">
                <a:hlinkClick r:id="rId2"/>
              </a:rPr>
              <a:t>/48-</a:t>
            </a:r>
            <a:r>
              <a:rPr lang="cs-CZ" dirty="0" err="1" smtClean="0">
                <a:hlinkClick r:id="rId2"/>
              </a:rPr>
              <a:t>detska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mozkova</a:t>
            </a:r>
            <a:r>
              <a:rPr lang="cs-CZ" dirty="0" smtClean="0">
                <a:hlinkClick r:id="rId2"/>
              </a:rPr>
              <a:t>-obrna/video/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unikátní filmový projekt Ligy vozíčkářů s názvem Do Dna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Film režiséra, autora a kameramana Filipa </a:t>
            </a:r>
            <a:r>
              <a:rPr lang="cs-CZ" dirty="0" err="1" smtClean="0"/>
              <a:t>Laureyse</a:t>
            </a:r>
            <a:r>
              <a:rPr lang="cs-CZ" dirty="0" smtClean="0"/>
              <a:t> v produkci Ligy vozíčkářů je možné vidět zde: </a:t>
            </a:r>
            <a:r>
              <a:rPr lang="cs-CZ" u="sng" dirty="0" smtClean="0">
                <a:hlinkClick r:id="rId2"/>
              </a:rPr>
              <a:t>http://vimeo.com/34680196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Lehká mozková dysfunkce</a:t>
            </a:r>
            <a:endParaRPr lang="cs-CZ" dirty="0" smtClean="0">
              <a:hlinkClick r:id="rId2"/>
            </a:endParaRP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/1095946610-</a:t>
            </a:r>
            <a:r>
              <a:rPr lang="cs-CZ" dirty="0" err="1" smtClean="0">
                <a:hlinkClick r:id="rId2"/>
              </a:rPr>
              <a:t>diagnoza</a:t>
            </a:r>
            <a:r>
              <a:rPr lang="cs-CZ" dirty="0" smtClean="0">
                <a:hlinkClick r:id="rId2"/>
              </a:rPr>
              <a:t>/208572241500006-</a:t>
            </a:r>
            <a:r>
              <a:rPr lang="cs-CZ" dirty="0" err="1" smtClean="0">
                <a:hlinkClick r:id="rId2"/>
              </a:rPr>
              <a:t>lehka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mozkova</a:t>
            </a:r>
            <a:r>
              <a:rPr lang="cs-CZ" dirty="0" smtClean="0">
                <a:hlinkClick r:id="rId2"/>
              </a:rPr>
              <a:t>-dysfunkce/</a:t>
            </a:r>
            <a:endParaRPr lang="cs-CZ" dirty="0" smtClean="0"/>
          </a:p>
          <a:p>
            <a:r>
              <a:rPr lang="cs-CZ" dirty="0" smtClean="0"/>
              <a:t>Nemučte mě psaním a čtením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/207562230640026-rodina-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Není motivace bez nápadu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/207562230640025-rodina-</a:t>
            </a:r>
            <a:r>
              <a:rPr lang="cs-CZ" u="sng" dirty="0" err="1" smtClean="0">
                <a:hlinkClick r:id="rId4"/>
              </a:rPr>
              <a:t>skola</a:t>
            </a:r>
            <a:r>
              <a:rPr lang="cs-CZ" u="sng" dirty="0" smtClean="0">
                <a:hlinkClick r:id="rId4"/>
              </a:rPr>
              <a:t>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Jaký je systém kurikulárních dokumentů?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741" y="1977989"/>
            <a:ext cx="6318517" cy="3770384"/>
          </a:xfrm>
        </p:spPr>
      </p:pic>
    </p:spTree>
    <p:extLst>
      <p:ext uri="{BB962C8B-B14F-4D97-AF65-F5344CB8AC3E}">
        <p14:creationId xmlns:p14="http://schemas.microsoft.com/office/powerpoint/2010/main" xmlns="" val="41277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Odmaturuju s dyslexií?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/208572230640010-rodina-</a:t>
            </a:r>
            <a:r>
              <a:rPr lang="cs-CZ" u="sng" dirty="0" err="1" smtClean="0">
                <a:hlinkClick r:id="rId2"/>
              </a:rPr>
              <a:t>skola</a:t>
            </a:r>
            <a:r>
              <a:rPr lang="cs-CZ" u="sng" dirty="0" smtClean="0">
                <a:hlinkClick r:id="rId2"/>
              </a:rPr>
              <a:t>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Syn je hyperaktivní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/208572230640007-rodina-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16:00</a:t>
            </a:r>
            <a:endParaRPr lang="cs-CZ" sz="1600" dirty="0" smtClean="0"/>
          </a:p>
          <a:p>
            <a:r>
              <a:rPr lang="cs-CZ" dirty="0" smtClean="0"/>
              <a:t>Přetížené děti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/210572230640004-</a:t>
            </a:r>
            <a:r>
              <a:rPr lang="cs-CZ" u="sng" dirty="0" err="1" smtClean="0">
                <a:hlinkClick r:id="rId4"/>
              </a:rPr>
              <a:t>pretizene</a:t>
            </a:r>
            <a:r>
              <a:rPr lang="cs-CZ" u="sng" dirty="0" smtClean="0">
                <a:hlinkClick r:id="rId4"/>
              </a:rPr>
              <a:t>-</a:t>
            </a:r>
            <a:r>
              <a:rPr lang="cs-CZ" u="sng" dirty="0" err="1" smtClean="0">
                <a:hlinkClick r:id="rId4"/>
              </a:rPr>
              <a:t>deti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20:00</a:t>
            </a:r>
            <a:endParaRPr lang="cs-CZ" sz="16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Hyperaktivní děti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/208572230640028-rodina-</a:t>
            </a:r>
            <a:r>
              <a:rPr lang="cs-CZ" u="sng" dirty="0" err="1" smtClean="0">
                <a:hlinkClick r:id="rId2"/>
              </a:rPr>
              <a:t>skola</a:t>
            </a:r>
            <a:r>
              <a:rPr lang="cs-CZ" u="sng" dirty="0" smtClean="0">
                <a:hlinkClick r:id="rId2"/>
              </a:rPr>
              <a:t>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Mé dítě je nemotora!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/208572230640014-rodina-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Chceme mít poslušné dítě?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/208572230640017-rodina-</a:t>
            </a:r>
            <a:r>
              <a:rPr lang="cs-CZ" u="sng" dirty="0" err="1" smtClean="0">
                <a:hlinkClick r:id="rId4"/>
              </a:rPr>
              <a:t>skola</a:t>
            </a:r>
            <a:r>
              <a:rPr lang="cs-CZ" u="sng" dirty="0" smtClean="0">
                <a:hlinkClick r:id="rId4"/>
              </a:rPr>
              <a:t>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16:00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Čím se dítě učí?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/207562230640012-rodina-</a:t>
            </a:r>
            <a:r>
              <a:rPr lang="cs-CZ" u="sng" dirty="0" err="1" smtClean="0">
                <a:hlinkClick r:id="rId2"/>
              </a:rPr>
              <a:t>skola</a:t>
            </a:r>
            <a:r>
              <a:rPr lang="cs-CZ" u="sng" dirty="0" smtClean="0">
                <a:hlinkClick r:id="rId2"/>
              </a:rPr>
              <a:t>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 Je dítě zralé na školu?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/207562230640009-rodina-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Práva, povinnosti a odpovědnost dítěte ve škole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/207562230640005-rodina-</a:t>
            </a:r>
            <a:r>
              <a:rPr lang="cs-CZ" u="sng" dirty="0" err="1" smtClean="0">
                <a:hlinkClick r:id="rId4"/>
              </a:rPr>
              <a:t>skola</a:t>
            </a:r>
            <a:r>
              <a:rPr lang="cs-CZ" u="sng" dirty="0" smtClean="0">
                <a:hlinkClick r:id="rId4"/>
              </a:rPr>
              <a:t>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Hodnocení a známky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ceskatelevize.cz</a:t>
            </a:r>
            <a:r>
              <a:rPr lang="cs-CZ" u="sng" dirty="0" smtClean="0">
                <a:hlinkClick r:id="rId5"/>
              </a:rPr>
              <a:t>/</a:t>
            </a:r>
            <a:r>
              <a:rPr lang="cs-CZ" u="sng" dirty="0" err="1" smtClean="0">
                <a:hlinkClick r:id="rId5"/>
              </a:rPr>
              <a:t>ivysilani</a:t>
            </a:r>
            <a:r>
              <a:rPr lang="cs-CZ" u="sng" dirty="0" smtClean="0">
                <a:hlinkClick r:id="rId5"/>
              </a:rPr>
              <a:t>/1128654162-rodina-a-</a:t>
            </a:r>
            <a:r>
              <a:rPr lang="cs-CZ" u="sng" dirty="0" err="1" smtClean="0">
                <a:hlinkClick r:id="rId5"/>
              </a:rPr>
              <a:t>ja</a:t>
            </a:r>
            <a:r>
              <a:rPr lang="cs-CZ" u="sng" dirty="0" smtClean="0">
                <a:hlinkClick r:id="rId5"/>
              </a:rPr>
              <a:t>/206562230640036-rodina-</a:t>
            </a:r>
            <a:r>
              <a:rPr lang="cs-CZ" u="sng" dirty="0" err="1" smtClean="0">
                <a:hlinkClick r:id="rId5"/>
              </a:rPr>
              <a:t>skola</a:t>
            </a:r>
            <a:r>
              <a:rPr lang="cs-CZ" u="sng" dirty="0" smtClean="0">
                <a:hlinkClick r:id="rId5"/>
              </a:rPr>
              <a:t>-a-</a:t>
            </a:r>
            <a:r>
              <a:rPr lang="cs-CZ" u="sng" dirty="0" err="1" smtClean="0">
                <a:hlinkClick r:id="rId5"/>
              </a:rPr>
              <a:t>ja</a:t>
            </a:r>
            <a:r>
              <a:rPr lang="cs-CZ" u="sng" dirty="0" smtClean="0">
                <a:hlinkClick r:id="rId5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16:00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mě můj žák nemá rád?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/208572230640005/</a:t>
            </a:r>
            <a:endParaRPr lang="cs-CZ" sz="2000" dirty="0" smtClean="0"/>
          </a:p>
          <a:p>
            <a:pPr lvl="2"/>
            <a:r>
              <a:rPr lang="cs-CZ" dirty="0" smtClean="0"/>
              <a:t>16:00</a:t>
            </a:r>
            <a:endParaRPr lang="cs-CZ" sz="1600" dirty="0" smtClean="0"/>
          </a:p>
          <a:p>
            <a:r>
              <a:rPr lang="cs-CZ" dirty="0" smtClean="0"/>
              <a:t> 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Etopedie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 smtClean="0">
                <a:latin typeface="Arial" charset="0"/>
              </a:rPr>
              <a:t>Projekt MIŠ</a:t>
            </a:r>
          </a:p>
          <a:p>
            <a:pPr lvl="1"/>
            <a:r>
              <a:rPr lang="cs-CZ" dirty="0" smtClean="0">
                <a:latin typeface="Arial" charset="0"/>
                <a:hlinkClick r:id="rId2"/>
              </a:rPr>
              <a:t>http://www.</a:t>
            </a:r>
            <a:r>
              <a:rPr lang="cs-CZ" dirty="0" err="1" smtClean="0">
                <a:latin typeface="Arial" charset="0"/>
                <a:hlinkClick r:id="rId2"/>
              </a:rPr>
              <a:t>minimalizacesikany.cz</a:t>
            </a:r>
            <a:endParaRPr lang="cs-CZ" dirty="0" smtClean="0">
              <a:latin typeface="Arial" charset="0"/>
            </a:endParaRPr>
          </a:p>
          <a:p>
            <a:r>
              <a:rPr lang="cs-CZ" dirty="0" smtClean="0">
                <a:latin typeface="Arial" charset="0"/>
              </a:rPr>
              <a:t>nechte mě </a:t>
            </a:r>
            <a:r>
              <a:rPr lang="cs-CZ" dirty="0" err="1" smtClean="0">
                <a:latin typeface="Arial" charset="0"/>
              </a:rPr>
              <a:t>bejt</a:t>
            </a:r>
            <a:endParaRPr lang="cs-CZ" dirty="0" smtClean="0">
              <a:latin typeface="Arial" charset="0"/>
            </a:endParaRP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ceskatelevize.cz</a:t>
            </a:r>
            <a:r>
              <a:rPr lang="cs-CZ" dirty="0" smtClean="0">
                <a:hlinkClick r:id="rId3"/>
              </a:rPr>
              <a:t>/porady/10214725441-nechte-</a:t>
            </a:r>
            <a:r>
              <a:rPr lang="cs-CZ" dirty="0" err="1" smtClean="0">
                <a:hlinkClick r:id="rId3"/>
              </a:rPr>
              <a:t>me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bejt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sikana</a:t>
            </a:r>
            <a:r>
              <a:rPr lang="cs-CZ" dirty="0" smtClean="0">
                <a:hlinkClick r:id="rId3"/>
              </a:rPr>
              <a:t>/209572230510001-nechte-</a:t>
            </a:r>
            <a:r>
              <a:rPr lang="cs-CZ" dirty="0" err="1" smtClean="0">
                <a:hlinkClick r:id="rId3"/>
              </a:rPr>
              <a:t>me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bejt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sikana</a:t>
            </a:r>
            <a:r>
              <a:rPr lang="cs-CZ" dirty="0" smtClean="0">
                <a:hlinkClick r:id="rId3"/>
              </a:rPr>
              <a:t>/video/</a:t>
            </a:r>
            <a:endParaRPr lang="cs-CZ" dirty="0" smtClean="0"/>
          </a:p>
          <a:p>
            <a:r>
              <a:rPr lang="cs-CZ" dirty="0" err="1" smtClean="0">
                <a:latin typeface="Arial" charset="0"/>
              </a:rPr>
              <a:t>ja</a:t>
            </a:r>
            <a:r>
              <a:rPr lang="cs-CZ" dirty="0" smtClean="0">
                <a:latin typeface="Arial" charset="0"/>
              </a:rPr>
              <a:t> chci domů</a:t>
            </a:r>
          </a:p>
          <a:p>
            <a:pPr lvl="1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ceskatelevize.cz</a:t>
            </a:r>
            <a:r>
              <a:rPr lang="cs-CZ" dirty="0" smtClean="0">
                <a:hlinkClick r:id="rId4"/>
              </a:rPr>
              <a:t>/porady/10214725441-</a:t>
            </a:r>
            <a:r>
              <a:rPr lang="cs-CZ" dirty="0" err="1" smtClean="0">
                <a:hlinkClick r:id="rId4"/>
              </a:rPr>
              <a:t>ja</a:t>
            </a:r>
            <a:r>
              <a:rPr lang="cs-CZ" dirty="0" smtClean="0">
                <a:hlinkClick r:id="rId4"/>
              </a:rPr>
              <a:t>-chci-domu-diagnosticky-ustav/209572230510010/video/</a:t>
            </a:r>
            <a:endParaRPr lang="cs-CZ" dirty="0" smtClean="0"/>
          </a:p>
          <a:p>
            <a:r>
              <a:rPr lang="cs-CZ" dirty="0" smtClean="0">
                <a:latin typeface="Arial" charset="0"/>
              </a:rPr>
              <a:t>zlobí nebo má ADHD</a:t>
            </a:r>
          </a:p>
          <a:p>
            <a:pPr lvl="1"/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ceskatelevize.cz</a:t>
            </a:r>
            <a:r>
              <a:rPr lang="cs-CZ" dirty="0" smtClean="0">
                <a:hlinkClick r:id="rId5"/>
              </a:rPr>
              <a:t>/porady/1128654162-rodina-a-</a:t>
            </a:r>
            <a:r>
              <a:rPr lang="cs-CZ" dirty="0" err="1" smtClean="0">
                <a:hlinkClick r:id="rId5"/>
              </a:rPr>
              <a:t>ja</a:t>
            </a:r>
            <a:r>
              <a:rPr lang="cs-CZ" dirty="0" smtClean="0">
                <a:hlinkClick r:id="rId5"/>
              </a:rPr>
              <a:t>/211563230640015-</a:t>
            </a:r>
            <a:r>
              <a:rPr lang="cs-CZ" dirty="0" err="1" smtClean="0">
                <a:hlinkClick r:id="rId5"/>
              </a:rPr>
              <a:t>zlobi</a:t>
            </a:r>
            <a:r>
              <a:rPr lang="cs-CZ" dirty="0" smtClean="0">
                <a:hlinkClick r:id="rId5"/>
              </a:rPr>
              <a:t>-nebo-</a:t>
            </a:r>
            <a:r>
              <a:rPr lang="cs-CZ" dirty="0" err="1" smtClean="0">
                <a:hlinkClick r:id="rId5"/>
              </a:rPr>
              <a:t>ma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adhd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Nepřizpůsobivé dítě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/209572230640033-</a:t>
            </a:r>
            <a:r>
              <a:rPr lang="cs-CZ" u="sng" dirty="0" err="1" smtClean="0">
                <a:hlinkClick r:id="rId2"/>
              </a:rPr>
              <a:t>neprizpusobive</a:t>
            </a:r>
            <a:r>
              <a:rPr lang="cs-CZ" u="sng" dirty="0" smtClean="0">
                <a:hlinkClick r:id="rId2"/>
              </a:rPr>
              <a:t>-</a:t>
            </a:r>
            <a:r>
              <a:rPr lang="cs-CZ" u="sng" dirty="0" err="1" smtClean="0">
                <a:hlinkClick r:id="rId2"/>
              </a:rPr>
              <a:t>dite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20:00</a:t>
            </a:r>
            <a:endParaRPr lang="cs-CZ" sz="1600" dirty="0" smtClean="0"/>
          </a:p>
          <a:p>
            <a:r>
              <a:rPr lang="cs-CZ" dirty="0" smtClean="0"/>
              <a:t>Kyberšikana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/211563230640003-</a:t>
            </a:r>
            <a:r>
              <a:rPr lang="cs-CZ" u="sng" dirty="0" err="1" smtClean="0">
                <a:hlinkClick r:id="rId3"/>
              </a:rPr>
              <a:t>kybersikana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26:00</a:t>
            </a:r>
            <a:endParaRPr lang="cs-CZ" sz="1600" dirty="0" smtClean="0"/>
          </a:p>
          <a:p>
            <a:r>
              <a:rPr lang="cs-CZ" dirty="0" smtClean="0"/>
              <a:t>I holky se šikanují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/209572230640027-i-holky-se-</a:t>
            </a:r>
            <a:r>
              <a:rPr lang="cs-CZ" u="sng" dirty="0" err="1" smtClean="0">
                <a:hlinkClick r:id="rId4"/>
              </a:rPr>
              <a:t>sikanuji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20:00</a:t>
            </a:r>
            <a:endParaRPr lang="cs-CZ" sz="16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Sexuální zneužití dítěte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/211563230640005-</a:t>
            </a:r>
            <a:r>
              <a:rPr lang="cs-CZ" u="sng" dirty="0" err="1" smtClean="0">
                <a:hlinkClick r:id="rId2"/>
              </a:rPr>
              <a:t>sexualni</a:t>
            </a:r>
            <a:r>
              <a:rPr lang="cs-CZ" u="sng" dirty="0" smtClean="0">
                <a:hlinkClick r:id="rId2"/>
              </a:rPr>
              <a:t>-</a:t>
            </a:r>
            <a:r>
              <a:rPr lang="cs-CZ" u="sng" dirty="0" err="1" smtClean="0">
                <a:hlinkClick r:id="rId2"/>
              </a:rPr>
              <a:t>zneuziti</a:t>
            </a:r>
            <a:r>
              <a:rPr lang="cs-CZ" u="sng" dirty="0" smtClean="0">
                <a:hlinkClick r:id="rId2"/>
              </a:rPr>
              <a:t>-</a:t>
            </a:r>
            <a:r>
              <a:rPr lang="cs-CZ" u="sng" dirty="0" err="1" smtClean="0">
                <a:hlinkClick r:id="rId2"/>
              </a:rPr>
              <a:t>ditete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25:47</a:t>
            </a:r>
            <a:endParaRPr lang="cs-CZ" sz="1600" dirty="0" smtClean="0"/>
          </a:p>
          <a:p>
            <a:r>
              <a:rPr lang="cs-CZ" dirty="0" smtClean="0"/>
              <a:t>Zlobí, nebo má ADHD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/211563230640015-</a:t>
            </a:r>
            <a:r>
              <a:rPr lang="cs-CZ" u="sng" dirty="0" err="1" smtClean="0">
                <a:hlinkClick r:id="rId3"/>
              </a:rPr>
              <a:t>zlobi</a:t>
            </a:r>
            <a:r>
              <a:rPr lang="cs-CZ" u="sng" dirty="0" smtClean="0">
                <a:hlinkClick r:id="rId3"/>
              </a:rPr>
              <a:t>-nebo-</a:t>
            </a:r>
            <a:r>
              <a:rPr lang="cs-CZ" u="sng" dirty="0" err="1" smtClean="0">
                <a:hlinkClick r:id="rId3"/>
              </a:rPr>
              <a:t>ma</a:t>
            </a:r>
            <a:r>
              <a:rPr lang="cs-CZ" u="sng" dirty="0" smtClean="0">
                <a:hlinkClick r:id="rId3"/>
              </a:rPr>
              <a:t>-</a:t>
            </a:r>
            <a:r>
              <a:rPr lang="cs-CZ" u="sng" dirty="0" err="1" smtClean="0">
                <a:hlinkClick r:id="rId3"/>
              </a:rPr>
              <a:t>adhd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26 min.</a:t>
            </a:r>
            <a:endParaRPr lang="cs-CZ" sz="1600" dirty="0" smtClean="0"/>
          </a:p>
          <a:p>
            <a:r>
              <a:rPr lang="cs-CZ" dirty="0" smtClean="0"/>
              <a:t>Fackovat nebo domlouvat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/210572230640027-fackovat-nebo-domlouvat/</a:t>
            </a:r>
            <a:endParaRPr lang="cs-CZ" sz="2000" dirty="0" smtClean="0"/>
          </a:p>
          <a:p>
            <a:pPr lvl="2"/>
            <a:r>
              <a:rPr lang="cs-CZ" dirty="0" smtClean="0"/>
              <a:t>20:00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Mám poruchu chování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/207562230640032-rodina-</a:t>
            </a:r>
            <a:r>
              <a:rPr lang="cs-CZ" u="sng" dirty="0" err="1" smtClean="0">
                <a:hlinkClick r:id="rId2"/>
              </a:rPr>
              <a:t>skola</a:t>
            </a:r>
            <a:r>
              <a:rPr lang="cs-CZ" u="sng" dirty="0" smtClean="0">
                <a:hlinkClick r:id="rId2"/>
              </a:rPr>
              <a:t>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Ve škole </a:t>
            </a:r>
            <a:r>
              <a:rPr lang="cs-CZ" dirty="0" err="1" smtClean="0"/>
              <a:t>prudím</a:t>
            </a:r>
            <a:r>
              <a:rPr lang="cs-CZ" dirty="0" smtClean="0"/>
              <a:t>, zuřím a škodím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/207562230640031-rodina-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16:00</a:t>
            </a:r>
            <a:endParaRPr lang="cs-CZ" sz="1600" dirty="0" smtClean="0"/>
          </a:p>
          <a:p>
            <a:r>
              <a:rPr lang="cs-CZ" dirty="0" smtClean="0"/>
              <a:t>Proč mě nepochválíš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/207562230640027-rodina-</a:t>
            </a:r>
            <a:r>
              <a:rPr lang="cs-CZ" u="sng" dirty="0" err="1" smtClean="0">
                <a:hlinkClick r:id="rId4"/>
              </a:rPr>
              <a:t>skola</a:t>
            </a:r>
            <a:r>
              <a:rPr lang="cs-CZ" u="sng" dirty="0" smtClean="0">
                <a:hlinkClick r:id="rId4"/>
              </a:rPr>
              <a:t>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Třídní schůzky bez mindráků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/1128654162-rodina-a-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/207562230640024-rodina-</a:t>
            </a:r>
            <a:r>
              <a:rPr lang="cs-CZ" u="sng" dirty="0" err="1" smtClean="0">
                <a:hlinkClick r:id="rId2"/>
              </a:rPr>
              <a:t>skola</a:t>
            </a:r>
            <a:r>
              <a:rPr lang="cs-CZ" u="sng" dirty="0" smtClean="0">
                <a:hlinkClick r:id="rId2"/>
              </a:rPr>
              <a:t>-a-</a:t>
            </a:r>
            <a:r>
              <a:rPr lang="cs-CZ" u="sng" dirty="0" err="1" smtClean="0">
                <a:hlinkClick r:id="rId2"/>
              </a:rPr>
              <a:t>ja</a:t>
            </a:r>
            <a:r>
              <a:rPr lang="cs-CZ" u="sng" dirty="0" smtClean="0">
                <a:hlinkClick r:id="rId2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Nenápadné strašidlo - šikana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/1128654162-rodina-a-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/207562230640023-rodina-</a:t>
            </a:r>
            <a:r>
              <a:rPr lang="cs-CZ" u="sng" dirty="0" err="1" smtClean="0">
                <a:hlinkClick r:id="rId3"/>
              </a:rPr>
              <a:t>skola</a:t>
            </a:r>
            <a:r>
              <a:rPr lang="cs-CZ" u="sng" dirty="0" smtClean="0">
                <a:hlinkClick r:id="rId3"/>
              </a:rPr>
              <a:t>-a-</a:t>
            </a:r>
            <a:r>
              <a:rPr lang="cs-CZ" u="sng" dirty="0" err="1" smtClean="0">
                <a:hlinkClick r:id="rId3"/>
              </a:rPr>
              <a:t>ja</a:t>
            </a:r>
            <a:r>
              <a:rPr lang="cs-CZ" u="sng" dirty="0" smtClean="0">
                <a:hlinkClick r:id="rId3"/>
              </a:rPr>
              <a:t>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r>
              <a:rPr lang="cs-CZ" dirty="0" smtClean="0"/>
              <a:t>Jak vychovávat, aby to nebolelo</a:t>
            </a:r>
            <a:endParaRPr lang="cs-CZ" sz="2400" dirty="0" smtClean="0"/>
          </a:p>
          <a:p>
            <a:pPr lvl="1"/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ceskatelevize.cz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ivysilani</a:t>
            </a:r>
            <a:r>
              <a:rPr lang="cs-CZ" u="sng" dirty="0" smtClean="0">
                <a:hlinkClick r:id="rId4"/>
              </a:rPr>
              <a:t>/1128654162-rodina-a-</a:t>
            </a:r>
            <a:r>
              <a:rPr lang="cs-CZ" u="sng" dirty="0" err="1" smtClean="0">
                <a:hlinkClick r:id="rId4"/>
              </a:rPr>
              <a:t>ja</a:t>
            </a:r>
            <a:r>
              <a:rPr lang="cs-CZ" u="sng" dirty="0" smtClean="0">
                <a:hlinkClick r:id="rId4"/>
              </a:rPr>
              <a:t>/206562230640034/</a:t>
            </a:r>
            <a:endParaRPr lang="cs-CZ" sz="2000" dirty="0" smtClean="0"/>
          </a:p>
          <a:p>
            <a:pPr lvl="2"/>
            <a:r>
              <a:rPr lang="cs-CZ" dirty="0" smtClean="0"/>
              <a:t>17:00</a:t>
            </a:r>
            <a:endParaRPr lang="cs-CZ" sz="1600" dirty="0" smtClean="0"/>
          </a:p>
          <a:p>
            <a:pPr lvl="1"/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ceskatelevize.cz</a:t>
            </a:r>
            <a:r>
              <a:rPr lang="cs-CZ" u="sng" dirty="0" smtClean="0">
                <a:hlinkClick r:id="rId5"/>
              </a:rPr>
              <a:t>/</a:t>
            </a:r>
            <a:r>
              <a:rPr lang="cs-CZ" u="sng" dirty="0" err="1" smtClean="0">
                <a:hlinkClick r:id="rId5"/>
              </a:rPr>
              <a:t>ivysilani</a:t>
            </a:r>
            <a:r>
              <a:rPr lang="cs-CZ" u="sng" dirty="0" smtClean="0">
                <a:hlinkClick r:id="rId5"/>
              </a:rPr>
              <a:t>/1128654162-rodina-a-</a:t>
            </a:r>
            <a:r>
              <a:rPr lang="cs-CZ" u="sng" dirty="0" err="1" smtClean="0">
                <a:hlinkClick r:id="rId5"/>
              </a:rPr>
              <a:t>ja</a:t>
            </a:r>
            <a:r>
              <a:rPr lang="cs-CZ" u="sng" dirty="0" smtClean="0">
                <a:hlinkClick r:id="rId5"/>
              </a:rPr>
              <a:t>/206562230640009/</a:t>
            </a:r>
            <a:endParaRPr lang="cs-CZ" sz="2000" dirty="0" smtClean="0"/>
          </a:p>
          <a:p>
            <a:pPr lvl="2"/>
            <a:r>
              <a:rPr lang="cs-CZ" dirty="0" smtClean="0"/>
              <a:t>18:00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373" y="1600200"/>
            <a:ext cx="6965254" cy="4525963"/>
          </a:xfrm>
        </p:spPr>
      </p:pic>
    </p:spTree>
    <p:extLst>
      <p:ext uri="{BB962C8B-B14F-4D97-AF65-F5344CB8AC3E}">
        <p14:creationId xmlns:p14="http://schemas.microsoft.com/office/powerpoint/2010/main" xmlns="" val="33795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inkluze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inkluzivní vzdělávání</a:t>
            </a:r>
            <a:endParaRPr lang="cs-CZ" dirty="0"/>
          </a:p>
        </p:txBody>
      </p:sp>
      <p:sp>
        <p:nvSpPr>
          <p:cNvPr id="35843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cs-CZ" b="1" dirty="0" smtClean="0"/>
              <a:t>Inkluzivní vzdělávání není sci-fi </a:t>
            </a:r>
          </a:p>
          <a:p>
            <a:pPr lvl="1" eaLnBrk="1" hangingPunct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</a:t>
            </a:r>
            <a:r>
              <a:rPr lang="cs-CZ" dirty="0" err="1" smtClean="0">
                <a:hlinkClick r:id="rId2"/>
              </a:rPr>
              <a:t>vwUjF</a:t>
            </a:r>
            <a:r>
              <a:rPr lang="cs-CZ" dirty="0" smtClean="0">
                <a:hlinkClick r:id="rId2"/>
              </a:rPr>
              <a:t>-Qgm8w&amp;list=PL3Wv3QI6zULd3sUPLzsC6jkwql8bR0aod&amp;index=3</a:t>
            </a:r>
            <a:endParaRPr lang="cs-CZ" dirty="0" smtClean="0"/>
          </a:p>
          <a:p>
            <a:pPr lvl="1" eaLnBrk="1" hangingPunct="1"/>
            <a:r>
              <a:rPr lang="cs-CZ" dirty="0" smtClean="0"/>
              <a:t>liga lidských práv –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llp.cz</a:t>
            </a:r>
            <a:endParaRPr lang="cs-CZ" dirty="0" smtClean="0"/>
          </a:p>
          <a:p>
            <a:pPr lvl="2" eaLnBrk="1" hangingPunct="1"/>
            <a:r>
              <a:rPr lang="cs-CZ" dirty="0" smtClean="0">
                <a:hlinkClick r:id="rId4"/>
              </a:rPr>
              <a:t>http://llp.cz/publikace/jak-se-stat-ferovou-skolou-ii/</a:t>
            </a:r>
            <a:endParaRPr lang="cs-CZ" dirty="0" smtClean="0"/>
          </a:p>
          <a:p>
            <a:pPr lvl="2" eaLnBrk="1" hangingPunct="1"/>
            <a:r>
              <a:rPr lang="cs-CZ" dirty="0" smtClean="0">
                <a:hlinkClick r:id="rId5"/>
              </a:rPr>
              <a:t>http://llp.cz/publikace/jak-se-stat-ferovou-skolou-i/</a:t>
            </a:r>
            <a:endParaRPr lang="cs-CZ" dirty="0" smtClean="0"/>
          </a:p>
          <a:p>
            <a:pPr eaLnBrk="1" hangingPunct="1"/>
            <a:r>
              <a:rPr lang="cs-CZ" dirty="0" smtClean="0"/>
              <a:t>Budu chodit do stejné školy…</a:t>
            </a:r>
          </a:p>
          <a:p>
            <a:pPr lvl="1" eaLnBrk="1" hangingPunct="1"/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youtube.com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watch</a:t>
            </a:r>
            <a:r>
              <a:rPr lang="cs-CZ" dirty="0" smtClean="0">
                <a:hlinkClick r:id="rId6"/>
              </a:rPr>
              <a:t>?v=HKmn9FmH6So&amp;list=PL3Wv3QI6zULd3sUPLzsC6jkwql8bR0aod</a:t>
            </a:r>
            <a:endParaRPr lang="cs-CZ" dirty="0" smtClean="0"/>
          </a:p>
          <a:p>
            <a:pPr eaLnBrk="1" hangingPunct="1"/>
            <a:r>
              <a:rPr lang="cs-CZ" dirty="0" smtClean="0"/>
              <a:t>Čím chci být</a:t>
            </a:r>
          </a:p>
          <a:p>
            <a:pPr lvl="1" eaLnBrk="1" hangingPunct="1"/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youtube.com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watch</a:t>
            </a:r>
            <a:r>
              <a:rPr lang="cs-CZ" dirty="0" smtClean="0">
                <a:hlinkClick r:id="rId7"/>
              </a:rPr>
              <a:t>?v=-GWzgbF3QBU&amp;list=PL3Wv3QI6zULd3sUPLzsC6jkwql8bR0aod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inkluzivní vzdělávání</a:t>
            </a:r>
            <a:endParaRPr lang="cs-CZ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dirty="0" smtClean="0"/>
              <a:t>Aby VŠECHNY  děti chodily do školy rády č. 1</a:t>
            </a:r>
          </a:p>
          <a:p>
            <a:pPr lvl="1" eaLnBrk="1" hangingPunct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?v=b0BG4KUa7ik&amp;list=PL3Wv3QI6zULd3sUPLzsC6jkwql8bR0aod</a:t>
            </a:r>
            <a:endParaRPr lang="cs-CZ" dirty="0" smtClean="0"/>
          </a:p>
          <a:p>
            <a:pPr eaLnBrk="1" hangingPunct="1"/>
            <a:r>
              <a:rPr lang="cs-CZ" dirty="0" smtClean="0"/>
              <a:t>Aby VŠECHNY  děti chodily do školy rády č. 2</a:t>
            </a:r>
          </a:p>
          <a:p>
            <a:pPr lvl="1" eaLnBrk="1" hangingPunct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?v=PqZE9WRoOrI&amp;list=PL3Wv3QI6zULd3sUPLzsC6jkwql8bR0aod</a:t>
            </a:r>
            <a:endParaRPr lang="cs-CZ" dirty="0" smtClean="0"/>
          </a:p>
          <a:p>
            <a:r>
              <a:rPr lang="cs-CZ" dirty="0" smtClean="0"/>
              <a:t>Principy inkluzivního vzdělávání</a:t>
            </a:r>
            <a:endParaRPr lang="cs-CZ" dirty="0" smtClean="0">
              <a:hlinkClick r:id="rId4"/>
            </a:endParaRPr>
          </a:p>
          <a:p>
            <a:pPr lvl="1"/>
            <a:r>
              <a:rPr lang="cs-CZ" dirty="0" smtClean="0">
                <a:hlinkClick r:id="rId4"/>
              </a:rPr>
              <a:t>http://www.inkluze.</a:t>
            </a:r>
            <a:r>
              <a:rPr lang="cs-CZ" dirty="0" err="1" smtClean="0">
                <a:hlinkClick r:id="rId4"/>
              </a:rPr>
              <a:t>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clanek</a:t>
            </a:r>
            <a:r>
              <a:rPr lang="cs-CZ" dirty="0" smtClean="0">
                <a:hlinkClick r:id="rId4"/>
              </a:rPr>
              <a:t>-491/principy-</a:t>
            </a:r>
            <a:r>
              <a:rPr lang="cs-CZ" dirty="0" err="1" smtClean="0">
                <a:hlinkClick r:id="rId4"/>
              </a:rPr>
              <a:t>inkluzivniho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vzdelavani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vida a spoty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</a:t>
            </a:r>
            <a:r>
              <a:rPr lang="cs-CZ" dirty="0" err="1"/>
              <a:t>chodicilide.cz</a:t>
            </a:r>
            <a:r>
              <a:rPr lang="cs-CZ" dirty="0"/>
              <a:t>/</a:t>
            </a:r>
          </a:p>
        </p:txBody>
      </p:sp>
      <p:pic>
        <p:nvPicPr>
          <p:cNvPr id="4" name="Picture 4" descr="http://www.chodicilide.cz/images/obrazky/logo-chodicilide-c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190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Sourozenci dětí se zdravotním postižením — Pomoc s odborníky i rodinou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/1096060107-</a:t>
            </a:r>
            <a:r>
              <a:rPr lang="cs-CZ" dirty="0" err="1" smtClean="0">
                <a:hlinkClick r:id="rId2"/>
              </a:rPr>
              <a:t>klic</a:t>
            </a:r>
            <a:r>
              <a:rPr lang="cs-CZ" dirty="0" smtClean="0">
                <a:hlinkClick r:id="rId2"/>
              </a:rPr>
              <a:t>/206562221700009/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566</Words>
  <Application>Microsoft Office PowerPoint</Application>
  <PresentationFormat>Předvádění na obrazovce (4:3)</PresentationFormat>
  <Paragraphs>183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sady Office</vt:lpstr>
      <vt:lpstr>Odkazy z oblasti speciální pedagogiky</vt:lpstr>
      <vt:lpstr>webové portály</vt:lpstr>
      <vt:lpstr>Jaký je systém kurikulárních dokumentů?</vt:lpstr>
      <vt:lpstr>Snímek 4</vt:lpstr>
      <vt:lpstr>Integrace inkluze</vt:lpstr>
      <vt:lpstr>inkluzivní vzdělávání</vt:lpstr>
      <vt:lpstr>inkluzivní vzdělávání</vt:lpstr>
      <vt:lpstr>vida a spoty</vt:lpstr>
      <vt:lpstr>Snímek 9</vt:lpstr>
      <vt:lpstr>Logopedie</vt:lpstr>
      <vt:lpstr>Snímek 11</vt:lpstr>
      <vt:lpstr>Snímek 12</vt:lpstr>
      <vt:lpstr>Surdopedie</vt:lpstr>
      <vt:lpstr>stupně hluku v dB</vt:lpstr>
      <vt:lpstr>Vzdělávání neslyšících</vt:lpstr>
      <vt:lpstr>sluchadla, indukční smyčky</vt:lpstr>
      <vt:lpstr>kochleární implantát</vt:lpstr>
      <vt:lpstr>hluchota a hluchoslepí</vt:lpstr>
      <vt:lpstr>Psychopedie</vt:lpstr>
      <vt:lpstr>Snímek 20</vt:lpstr>
      <vt:lpstr>Downův syndrom</vt:lpstr>
      <vt:lpstr>Autismus</vt:lpstr>
      <vt:lpstr>Oftalmopedie</vt:lpstr>
      <vt:lpstr>Oftalmopedie</vt:lpstr>
      <vt:lpstr>Somatopedie</vt:lpstr>
      <vt:lpstr>Mozková obrna</vt:lpstr>
      <vt:lpstr>unikátní filmový projekt Ligy vozíčkářů s názvem Do Dna </vt:lpstr>
      <vt:lpstr>SPU</vt:lpstr>
      <vt:lpstr>Snímek 29</vt:lpstr>
      <vt:lpstr>Snímek 30</vt:lpstr>
      <vt:lpstr>Snímek 31</vt:lpstr>
      <vt:lpstr>Snímek 32</vt:lpstr>
      <vt:lpstr>Snímek 33</vt:lpstr>
      <vt:lpstr>Etopedie</vt:lpstr>
      <vt:lpstr>Snímek 35</vt:lpstr>
      <vt:lpstr>Snímek 36</vt:lpstr>
      <vt:lpstr>Snímek 37</vt:lpstr>
      <vt:lpstr>Snímek 38</vt:lpstr>
      <vt:lpstr>Snímek 39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zajímavé odkazy z oblasti speciální pedagogiky</dc:title>
  <dc:creator>Lenka Gajzlerová</dc:creator>
  <cp:lastModifiedBy>Lenka Gajzlerová</cp:lastModifiedBy>
  <cp:revision>36</cp:revision>
  <dcterms:created xsi:type="dcterms:W3CDTF">2013-04-03T08:36:26Z</dcterms:created>
  <dcterms:modified xsi:type="dcterms:W3CDTF">2014-03-06T17:00:03Z</dcterms:modified>
</cp:coreProperties>
</file>