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5" r:id="rId2"/>
    <p:sldId id="288" r:id="rId3"/>
    <p:sldId id="274" r:id="rId4"/>
    <p:sldId id="272" r:id="rId5"/>
    <p:sldId id="260" r:id="rId6"/>
    <p:sldId id="261" r:id="rId7"/>
    <p:sldId id="262" r:id="rId8"/>
    <p:sldId id="284" r:id="rId9"/>
    <p:sldId id="263" r:id="rId10"/>
    <p:sldId id="273" r:id="rId11"/>
    <p:sldId id="264" r:id="rId12"/>
    <p:sldId id="285" r:id="rId13"/>
    <p:sldId id="286" r:id="rId14"/>
    <p:sldId id="287" r:id="rId15"/>
    <p:sldId id="289" r:id="rId16"/>
    <p:sldId id="290" r:id="rId17"/>
    <p:sldId id="277" r:id="rId18"/>
    <p:sldId id="278" r:id="rId19"/>
    <p:sldId id="266" r:id="rId20"/>
    <p:sldId id="267" r:id="rId21"/>
    <p:sldId id="268" r:id="rId22"/>
    <p:sldId id="270" r:id="rId23"/>
    <p:sldId id="282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D5BA-907B-4D8D-B15D-459B178E6F9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A245-326D-4EA3-9891-E85D18D4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A245-326D-4EA3-9891-E85D18D408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D26FBE-F3FE-4665-A9F9-8D52E83C24F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1300D7-EBFB-4592-A9C2-B100FB83B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haunting fear that someone, somewhere, may be happy (H. L. Mencken)</a:t>
            </a:r>
          </a:p>
          <a:p>
            <a:endParaRPr lang="en-US" dirty="0" smtClean="0"/>
          </a:p>
          <a:p>
            <a:r>
              <a:rPr lang="en-US" dirty="0" smtClean="0"/>
              <a:t>Puritanism, in whatever expression, is a poisonous germ. On the surface everything may look strong and vigorous; yet the poison works its way persistently, until the entire fabric is doomed.  (Emma Goldman)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85800"/>
            <a:ext cx="4190999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and multiply</a:t>
            </a:r>
            <a:endParaRPr lang="en-US" dirty="0"/>
          </a:p>
        </p:txBody>
      </p:sp>
      <p:pic>
        <p:nvPicPr>
          <p:cNvPr id="6" name="Content Placeholder 5" descr="multiply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5181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Smith, Self Portrait (1680)</a:t>
            </a:r>
            <a:endParaRPr lang="en-US" dirty="0"/>
          </a:p>
        </p:txBody>
      </p:sp>
      <p:pic>
        <p:nvPicPr>
          <p:cNvPr id="5" name="Picture Placeholder 4" descr="captain_thomas_smith_self_portrait_poster-rd0a1379def3946878b1d8f580d863956_jg8p_8byvr_5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97" b="37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Freake</a:t>
            </a:r>
            <a:r>
              <a:rPr lang="en-US" dirty="0" smtClean="0"/>
              <a:t>, c1671</a:t>
            </a:r>
            <a:endParaRPr lang="en-US" dirty="0"/>
          </a:p>
        </p:txBody>
      </p:sp>
      <p:pic>
        <p:nvPicPr>
          <p:cNvPr id="5" name="Picture Placeholder 4" descr="freak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770" b="107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</a:t>
            </a:r>
            <a:r>
              <a:rPr lang="en-US" dirty="0" err="1" smtClean="0"/>
              <a:t>Freake</a:t>
            </a:r>
            <a:r>
              <a:rPr lang="en-US" dirty="0" smtClean="0"/>
              <a:t> and baby Mary</a:t>
            </a:r>
            <a:endParaRPr lang="en-US" dirty="0"/>
          </a:p>
        </p:txBody>
      </p:sp>
      <p:pic>
        <p:nvPicPr>
          <p:cNvPr id="5" name="Picture Placeholder 4" descr="freake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815" b="15815"/>
          <a:stretch>
            <a:fillRect/>
          </a:stretch>
        </p:blipFill>
        <p:spPr>
          <a:xfrm>
            <a:off x="457200" y="381000"/>
            <a:ext cx="6019800" cy="6019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7818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Detail from the Van Bergen </a:t>
            </a:r>
            <a:r>
              <a:rPr lang="en-US" sz="2000" b="1" dirty="0" err="1" smtClean="0"/>
              <a:t>overmantel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Attributed to John </a:t>
            </a:r>
            <a:r>
              <a:rPr lang="en-US" sz="2000" dirty="0" err="1" smtClean="0"/>
              <a:t>Heaten</a:t>
            </a:r>
            <a:r>
              <a:rPr lang="en-US" sz="2000" dirty="0" smtClean="0"/>
              <a:t> (active 1730-1750)</a:t>
            </a:r>
            <a:br>
              <a:rPr lang="en-US" sz="2000" dirty="0" smtClean="0"/>
            </a:br>
            <a:r>
              <a:rPr lang="en-US" sz="2000" dirty="0" smtClean="0"/>
              <a:t>Leeds, New York, 1730-1745</a:t>
            </a:r>
            <a:br>
              <a:rPr lang="en-US" sz="2000" dirty="0" smtClean="0"/>
            </a:br>
            <a:r>
              <a:rPr lang="en-US" sz="2000" dirty="0" smtClean="0"/>
              <a:t>Oil on wood New York State Historical Association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Lydia Hart, Boston 1744</a:t>
            </a:r>
            <a:endParaRPr lang="en-US" dirty="0"/>
          </a:p>
        </p:txBody>
      </p:sp>
      <p:pic>
        <p:nvPicPr>
          <p:cNvPr id="5" name="Picture Placeholder 4" descr="lydiahart1744bost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755" b="15755"/>
          <a:stretch>
            <a:fillRect/>
          </a:stretch>
        </p:blipFill>
        <p:spPr>
          <a:xfrm>
            <a:off x="457200" y="457200"/>
            <a:ext cx="6019800" cy="5943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st-CT-c166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3340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Connecticut, c1660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ting1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38100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Massachusetts, 1634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sephTappingSt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600200"/>
            <a:ext cx="41910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Tombstone 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EngColoni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609600"/>
            <a:ext cx="4419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ng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2175" y="2095500"/>
            <a:ext cx="4819650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mbst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le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981200"/>
            <a:ext cx="5715000" cy="4038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witch trials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l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838200"/>
            <a:ext cx="3886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wit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53" r="43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From Cotton Mather’s book on witch hunting, 1692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tchessabb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2578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066800"/>
            <a:ext cx="4724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l_h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51816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June 10, 1692 hanging of Bridget Bishop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mily-tre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762000"/>
            <a:ext cx="5867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reaction against Catholic and Anglican theology</a:t>
            </a:r>
          </a:p>
          <a:p>
            <a:r>
              <a:rPr lang="en-US" sz="3200" dirty="0" smtClean="0"/>
              <a:t>salvation (</a:t>
            </a:r>
            <a:r>
              <a:rPr lang="cs-CZ" sz="3200" dirty="0" smtClean="0"/>
              <a:t>spása</a:t>
            </a:r>
            <a:r>
              <a:rPr lang="en-US" sz="3200" dirty="0" smtClean="0"/>
              <a:t>) by:  grace, not faith (Luther) or works (Catholic)</a:t>
            </a:r>
          </a:p>
          <a:p>
            <a:r>
              <a:rPr lang="en-US" sz="3200" dirty="0" smtClean="0"/>
              <a:t>Predestination (</a:t>
            </a:r>
            <a:r>
              <a:rPr lang="cs-CZ" sz="3200" dirty="0" smtClean="0"/>
              <a:t>předurčení</a:t>
            </a:r>
            <a:r>
              <a:rPr lang="en-US" sz="3200" dirty="0" smtClean="0"/>
              <a:t>), not free will (</a:t>
            </a:r>
            <a:r>
              <a:rPr lang="cs-CZ" sz="3200" dirty="0" smtClean="0"/>
              <a:t>svobodná vůle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original sin (</a:t>
            </a:r>
            <a:r>
              <a:rPr lang="cs-CZ" sz="3200" dirty="0" smtClean="0"/>
              <a:t>prvotní hřích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the “elect” (</a:t>
            </a:r>
            <a:r>
              <a:rPr lang="cs-CZ" sz="3200" dirty="0" smtClean="0"/>
              <a:t>vyvolený</a:t>
            </a:r>
            <a:r>
              <a:rPr lang="en-US" sz="32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Puritanism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yflower_2-7456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1682" y="1524000"/>
            <a:ext cx="5640636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Mayflower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thr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6281" y="1524000"/>
            <a:ext cx="3391437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Winthrop: “city upon a hill”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0814044411!Plymouth_Colony_sea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4997" y="1524000"/>
            <a:ext cx="4534006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of Plymouth 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merwoodcu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1722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Primer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mer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1524000"/>
            <a:ext cx="3200400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Primer alphabet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773</TotalTime>
  <Words>200</Words>
  <Application>Microsoft Office PowerPoint</Application>
  <PresentationFormat>On-screen Show (4:3)</PresentationFormat>
  <Paragraphs>36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Puritanism</vt:lpstr>
      <vt:lpstr>Slide 2</vt:lpstr>
      <vt:lpstr>Slide 3</vt:lpstr>
      <vt:lpstr>Characteristics of Puritanism</vt:lpstr>
      <vt:lpstr>Mayflower</vt:lpstr>
      <vt:lpstr>John Winthrop: “city upon a hill”</vt:lpstr>
      <vt:lpstr>Seal of Plymouth Plantation</vt:lpstr>
      <vt:lpstr>New England Primer</vt:lpstr>
      <vt:lpstr>New England Primer alphabet</vt:lpstr>
      <vt:lpstr>Slide 10</vt:lpstr>
      <vt:lpstr>Increase and multiply</vt:lpstr>
      <vt:lpstr>Thomas Smith, Self Portrait (1680)</vt:lpstr>
      <vt:lpstr>John Freake, c1671</vt:lpstr>
      <vt:lpstr>Elizabeth Freake and baby Mary</vt:lpstr>
      <vt:lpstr>Detail from the Van Bergen overmantel Attributed to John Heaten (active 1730-1750) Leeds, New York, 1730-1745 Oil on wood New York State Historical Association</vt:lpstr>
      <vt:lpstr>Lydia Hart, Boston 1744</vt:lpstr>
      <vt:lpstr>Connecticut, c1660</vt:lpstr>
      <vt:lpstr>Massachusetts, 1634</vt:lpstr>
      <vt:lpstr>Tombstone art</vt:lpstr>
      <vt:lpstr>Slide 20</vt:lpstr>
      <vt:lpstr>Slide 21</vt:lpstr>
      <vt:lpstr>Salem witch trials</vt:lpstr>
      <vt:lpstr>Slide 23</vt:lpstr>
      <vt:lpstr>Slide 24</vt:lpstr>
      <vt:lpstr>Slide 25</vt:lpstr>
      <vt:lpstr>Slide 26</vt:lpstr>
      <vt:lpstr>The June 10, 1692 hanging of Bridget Bishop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75</cp:revision>
  <dcterms:created xsi:type="dcterms:W3CDTF">2009-02-25T19:00:26Z</dcterms:created>
  <dcterms:modified xsi:type="dcterms:W3CDTF">2014-02-16T19:49:24Z</dcterms:modified>
</cp:coreProperties>
</file>