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75" r:id="rId2"/>
    <p:sldId id="256" r:id="rId3"/>
    <p:sldId id="272" r:id="rId4"/>
    <p:sldId id="258" r:id="rId5"/>
    <p:sldId id="284" r:id="rId6"/>
    <p:sldId id="273" r:id="rId7"/>
    <p:sldId id="285" r:id="rId8"/>
    <p:sldId id="277" r:id="rId9"/>
    <p:sldId id="278" r:id="rId10"/>
    <p:sldId id="276" r:id="rId11"/>
    <p:sldId id="286" r:id="rId12"/>
    <p:sldId id="287" r:id="rId13"/>
    <p:sldId id="266" r:id="rId14"/>
    <p:sldId id="279" r:id="rId15"/>
    <p:sldId id="283" r:id="rId16"/>
    <p:sldId id="281" r:id="rId17"/>
    <p:sldId id="280" r:id="rId18"/>
    <p:sldId id="259" r:id="rId19"/>
    <p:sldId id="282" r:id="rId20"/>
    <p:sldId id="288" r:id="rId21"/>
    <p:sldId id="289" r:id="rId22"/>
    <p:sldId id="274" r:id="rId23"/>
    <p:sldId id="271" r:id="rId24"/>
    <p:sldId id="26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7" autoAdjust="0"/>
    <p:restoredTop sz="94660"/>
  </p:normalViewPr>
  <p:slideViewPr>
    <p:cSldViewPr>
      <p:cViewPr varScale="1">
        <p:scale>
          <a:sx n="69" d="100"/>
          <a:sy n="69" d="100"/>
        </p:scale>
        <p:origin x="-4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DAB95-80B8-4C2C-9CA4-7ADF343D9FE5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67BB6-858D-4410-AF51-9A8735A619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67BB6-858D-4410-AF51-9A8735A6191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67BB6-858D-4410-AF51-9A8735A6191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67BB6-858D-4410-AF51-9A8735A6191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67BB6-858D-4410-AF51-9A8735A6191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D5E75B-18E2-4C1D-88D1-02F693ECD3E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A8F454-AC03-4F63-9108-7F34FD2C40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E8E73A-BD9C-4170-9213-43CEDB6FF5D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67BB6-858D-4410-AF51-9A8735A6191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5EBCFD-1AD1-42FF-B4CF-13157D4B3E6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10918D-6BDA-4CAC-A6DD-AA071D8AE0D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C4D836-5B2A-43AF-A58D-49168F20D0E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E9FE-3F96-40E1-BA51-1F745985226E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B5E9-F6B0-4576-8122-AEE73EA8A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E9FE-3F96-40E1-BA51-1F745985226E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B5E9-F6B0-4576-8122-AEE73EA8A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E9FE-3F96-40E1-BA51-1F745985226E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B5E9-F6B0-4576-8122-AEE73EA8A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E9FE-3F96-40E1-BA51-1F745985226E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B5E9-F6B0-4576-8122-AEE73EA8A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E9FE-3F96-40E1-BA51-1F745985226E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B5E9-F6B0-4576-8122-AEE73EA8A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E9FE-3F96-40E1-BA51-1F745985226E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B5E9-F6B0-4576-8122-AEE73EA8A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E9FE-3F96-40E1-BA51-1F745985226E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B5E9-F6B0-4576-8122-AEE73EA8A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E9FE-3F96-40E1-BA51-1F745985226E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B5E9-F6B0-4576-8122-AEE73EA8A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E9FE-3F96-40E1-BA51-1F745985226E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B5E9-F6B0-4576-8122-AEE73EA8A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E9FE-3F96-40E1-BA51-1F745985226E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B5E9-F6B0-4576-8122-AEE73EA8A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E9FE-3F96-40E1-BA51-1F745985226E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48B5E9-F6B0-4576-8122-AEE73EA8AF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9AFE9FE-3F96-40E1-BA51-1F745985226E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48B5E9-F6B0-4576-8122-AEE73EA8AF5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Manifest Destiny: ingredients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American </a:t>
            </a:r>
            <a:r>
              <a:rPr lang="en-US" dirty="0" err="1" smtClean="0"/>
              <a:t>exceptionalism</a:t>
            </a:r>
            <a:endParaRPr lang="en-US" dirty="0" smtClean="0"/>
          </a:p>
          <a:p>
            <a:r>
              <a:rPr lang="en-US" dirty="0" smtClean="0"/>
              <a:t>Puritanism: “the elect”</a:t>
            </a:r>
          </a:p>
          <a:p>
            <a:r>
              <a:rPr lang="en-US" dirty="0" smtClean="0"/>
              <a:t>Millennialism</a:t>
            </a:r>
          </a:p>
          <a:p>
            <a:r>
              <a:rPr lang="en-US" dirty="0" smtClean="0"/>
              <a:t>“noble savage” &gt; “savage”</a:t>
            </a:r>
          </a:p>
          <a:p>
            <a:r>
              <a:rPr lang="en-US" dirty="0" smtClean="0"/>
              <a:t>Racism</a:t>
            </a:r>
          </a:p>
          <a:p>
            <a:r>
              <a:rPr lang="en-US" dirty="0" smtClean="0"/>
              <a:t>Capitalism (“grow or die”)</a:t>
            </a:r>
          </a:p>
          <a:p>
            <a:r>
              <a:rPr lang="en-US" dirty="0" smtClean="0"/>
              <a:t>Slavery: expand, or abolish?</a:t>
            </a:r>
          </a:p>
          <a:p>
            <a:r>
              <a:rPr lang="en-US" smtClean="0"/>
              <a:t>“Lebensraum”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Imperialism Carto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7550" y="368300"/>
            <a:ext cx="516890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rdlykn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609600"/>
            <a:ext cx="64770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172-art-american-imperiali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183"/>
            <a:ext cx="9144000" cy="548763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Manifest Destiny, 1898 version</a:t>
            </a:r>
            <a:endParaRPr lang="en-US" dirty="0"/>
          </a:p>
        </p:txBody>
      </p:sp>
      <p:pic>
        <p:nvPicPr>
          <p:cNvPr id="4" name="Content Placeholder 3" descr="10kMil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05000" y="1981200"/>
            <a:ext cx="5105400" cy="373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91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1800" dirty="0" smtClean="0"/>
              <a:t>A Spanish-American war propaganda photo</a:t>
            </a:r>
          </a:p>
        </p:txBody>
      </p:sp>
      <p:pic>
        <p:nvPicPr>
          <p:cNvPr id="8195" name="Content Placeholder 3" descr="Spanish-American Wa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90800" y="1371600"/>
            <a:ext cx="3889375" cy="5135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/>
              <a:t>Philippines, 1898…</a:t>
            </a:r>
          </a:p>
        </p:txBody>
      </p:sp>
      <p:pic>
        <p:nvPicPr>
          <p:cNvPr id="9219" name="Content Placeholder 3" descr="imperialism_stunt_i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0" y="1371600"/>
            <a:ext cx="4343400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China, Boxer Rebellion, 1900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000" dirty="0" smtClean="0"/>
              <a:t>Imperialist pizza party: Queen Victoria, Kaiser Wilhelm, Tsar Nicholas, “Marianne,” and (probably) the Meiji Emperor</a:t>
            </a:r>
            <a:endParaRPr lang="en-US" sz="2000" dirty="0"/>
          </a:p>
        </p:txBody>
      </p:sp>
      <p:pic>
        <p:nvPicPr>
          <p:cNvPr id="5" name="Content Placeholder 4" descr="boxer-rebellion-carto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62028" y="838200"/>
            <a:ext cx="3996172" cy="54102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/>
          <a:lstStyle/>
          <a:p>
            <a:r>
              <a:rPr lang="en-US" sz="2800" dirty="0" smtClean="0"/>
              <a:t>USS Missouri, 1900</a:t>
            </a:r>
          </a:p>
        </p:txBody>
      </p:sp>
      <p:pic>
        <p:nvPicPr>
          <p:cNvPr id="12291" name="Content Placeholder 4" descr="wisconsin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76400" y="1295400"/>
            <a:ext cx="5867400" cy="556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91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Manifest destiny, World War I version</a:t>
            </a:r>
            <a:endParaRPr lang="en-US" sz="2800" dirty="0"/>
          </a:p>
        </p:txBody>
      </p:sp>
      <p:pic>
        <p:nvPicPr>
          <p:cNvPr id="4" name="Content Placeholder 3" descr="manifest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52600" y="1371600"/>
            <a:ext cx="52578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cko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762000"/>
            <a:ext cx="5715000" cy="5105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stin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838200"/>
            <a:ext cx="6400800" cy="51816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/>
              <a:t>John </a:t>
            </a:r>
            <a:r>
              <a:rPr lang="en-US" sz="1600" dirty="0" err="1" smtClean="0"/>
              <a:t>Gast</a:t>
            </a:r>
            <a:r>
              <a:rPr lang="en-US" sz="1600" dirty="0" smtClean="0"/>
              <a:t>, 1872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8698_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685800"/>
            <a:ext cx="6172200" cy="5410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bas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5476"/>
            <a:ext cx="9144000" cy="546704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5168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http://www.expansionistparty.org/Canada.html</a:t>
            </a:r>
            <a:endParaRPr lang="en-US" sz="2400" dirty="0"/>
          </a:p>
        </p:txBody>
      </p:sp>
      <p:pic>
        <p:nvPicPr>
          <p:cNvPr id="4" name="Content Placeholder 3" descr="manifest_destiny_tshirt-p235074856938040619yefj_4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0" y="2605881"/>
            <a:ext cx="3048000" cy="30480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agonmo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1752600"/>
            <a:ext cx="5105400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8382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“When we have 13,000 Americans living on the moon, they can petition to become a state". – Newt Gingrich, 2011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103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198star_flagsti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05000" y="1371600"/>
            <a:ext cx="5181600" cy="46950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Territorial expansion</a:t>
            </a:r>
            <a:endParaRPr lang="en-US" sz="2800" b="1" dirty="0"/>
          </a:p>
        </p:txBody>
      </p:sp>
      <p:pic>
        <p:nvPicPr>
          <p:cNvPr id="4" name="Content Placeholder 3" descr="MD_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2057400"/>
            <a:ext cx="7086600" cy="42672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Currier &amp; Ives print </a:t>
            </a:r>
            <a:r>
              <a:rPr lang="en-US" sz="2000" dirty="0" smtClean="0"/>
              <a:t>(by  Frances Bond Palmer and James Ives, 1868)</a:t>
            </a:r>
            <a:endParaRPr lang="en-US" sz="2000" dirty="0"/>
          </a:p>
        </p:txBody>
      </p:sp>
      <p:pic>
        <p:nvPicPr>
          <p:cNvPr id="4" name="Content Placeholder 3" descr="course of empir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71600" y="1447800"/>
            <a:ext cx="6553199" cy="50291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Westward the Course of Empire Takes Its Way</a:t>
            </a:r>
            <a:r>
              <a:rPr lang="en-US" sz="1800" dirty="0" smtClean="0"/>
              <a:t> (6.1 m × 9.1 m)  - Emmanuel Leutze, 1861 – US Capitol</a:t>
            </a:r>
            <a:endParaRPr lang="en-US" sz="1800" dirty="0"/>
          </a:p>
        </p:txBody>
      </p:sp>
      <p:pic>
        <p:nvPicPr>
          <p:cNvPr id="4" name="Content Placeholder 3" descr="Emanuel_Leutze_-_Westward_the_Course_of_Empire_Takes_Its_Way_-_Smithsoni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295400"/>
            <a:ext cx="7467599" cy="55626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Albert Bierstadt, </a:t>
            </a:r>
            <a:r>
              <a:rPr lang="en-US" sz="2400" i="1" dirty="0" smtClean="0">
                <a:solidFill>
                  <a:schemeClr val="tx1"/>
                </a:solidFill>
              </a:rPr>
              <a:t>Emigrants Crossing the Plains </a:t>
            </a:r>
            <a:r>
              <a:rPr lang="en-US" sz="2400" dirty="0" smtClean="0">
                <a:solidFill>
                  <a:schemeClr val="tx1"/>
                </a:solidFill>
              </a:rPr>
              <a:t>(1867)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emigrantsfu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371601"/>
            <a:ext cx="7467600" cy="4953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us-imperialis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447800"/>
            <a:ext cx="6019800" cy="44958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Lydia </a:t>
            </a:r>
            <a:r>
              <a:rPr lang="en-US" sz="2800" dirty="0" err="1" smtClean="0"/>
              <a:t>Kamakaeha</a:t>
            </a:r>
            <a:r>
              <a:rPr lang="en-US" sz="2800" dirty="0" smtClean="0"/>
              <a:t> Liliuokalani</a:t>
            </a:r>
            <a:endParaRPr lang="en-US" sz="2800" dirty="0" smtClean="0"/>
          </a:p>
        </p:txBody>
      </p:sp>
      <p:pic>
        <p:nvPicPr>
          <p:cNvPr id="4099" name="Content Placeholder 3" descr="liliuokalani-02-398x46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17788" y="1600200"/>
            <a:ext cx="390842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9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dirty="0" smtClean="0"/>
              <a:t>The real Liliuokalani</a:t>
            </a:r>
          </a:p>
        </p:txBody>
      </p:sp>
      <p:pic>
        <p:nvPicPr>
          <p:cNvPr id="5123" name="Content Placeholder 3" descr="liliuokalan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62250" y="1722438"/>
            <a:ext cx="3619500" cy="4279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280</TotalTime>
  <Words>177</Words>
  <Application>Microsoft Office PowerPoint</Application>
  <PresentationFormat>On-screen Show (4:3)</PresentationFormat>
  <Paragraphs>37</Paragraphs>
  <Slides>24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Manifest Destiny: ingredients</vt:lpstr>
      <vt:lpstr>Slide 2</vt:lpstr>
      <vt:lpstr>Territorial expansion</vt:lpstr>
      <vt:lpstr>Currier &amp; Ives print (by  Frances Bond Palmer and James Ives, 1868)</vt:lpstr>
      <vt:lpstr>Westward the Course of Empire Takes Its Way (6.1 m × 9.1 m)  - Emmanuel Leutze, 1861 – US Capitol</vt:lpstr>
      <vt:lpstr>Albert Bierstadt, Emigrants Crossing the Plains (1867) </vt:lpstr>
      <vt:lpstr>Slide 7</vt:lpstr>
      <vt:lpstr>Lydia Kamakaeha Liliuokalani</vt:lpstr>
      <vt:lpstr>The real Liliuokalani</vt:lpstr>
      <vt:lpstr>Slide 10</vt:lpstr>
      <vt:lpstr>Slide 11</vt:lpstr>
      <vt:lpstr>Slide 12</vt:lpstr>
      <vt:lpstr>Manifest Destiny, 1898 version</vt:lpstr>
      <vt:lpstr>A Spanish-American war propaganda photo</vt:lpstr>
      <vt:lpstr>Philippines, 1898…</vt:lpstr>
      <vt:lpstr>China, Boxer Rebellion, 1900</vt:lpstr>
      <vt:lpstr>USS Missouri, 1900</vt:lpstr>
      <vt:lpstr>Manifest destiny, World War I version</vt:lpstr>
      <vt:lpstr>Slide 19</vt:lpstr>
      <vt:lpstr>Slide 20</vt:lpstr>
      <vt:lpstr>Slide 21</vt:lpstr>
      <vt:lpstr>http://www.expansionistparty.org/Canada.html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</dc:creator>
  <cp:lastModifiedBy>tom</cp:lastModifiedBy>
  <cp:revision>28</cp:revision>
  <dcterms:created xsi:type="dcterms:W3CDTF">2009-02-25T19:23:45Z</dcterms:created>
  <dcterms:modified xsi:type="dcterms:W3CDTF">2014-02-17T13:08:22Z</dcterms:modified>
</cp:coreProperties>
</file>