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61" r:id="rId3"/>
    <p:sldId id="262" r:id="rId4"/>
    <p:sldId id="280" r:id="rId5"/>
    <p:sldId id="278" r:id="rId6"/>
    <p:sldId id="279" r:id="rId7"/>
    <p:sldId id="281" r:id="rId8"/>
    <p:sldId id="283" r:id="rId9"/>
    <p:sldId id="284" r:id="rId10"/>
    <p:sldId id="286" r:id="rId11"/>
    <p:sldId id="323" r:id="rId12"/>
    <p:sldId id="288" r:id="rId13"/>
    <p:sldId id="289" r:id="rId14"/>
    <p:sldId id="324" r:id="rId15"/>
    <p:sldId id="325" r:id="rId16"/>
    <p:sldId id="35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EC4"/>
    <a:srgbClr val="6600FF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763" y="2438400"/>
            <a:ext cx="9148763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9"/>
              <a:chOff x="-2" y="1562"/>
              <a:chExt cx="5762" cy="639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1" y="1671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9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6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6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71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6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-898525"/>
            <a:ext cx="7772400" cy="3382963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40CFC0-F13B-4C03-AD5F-63C8DB8DCA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DFD4-4623-4224-8828-D7D6EA2C3D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7311-7A41-4B2E-9361-FF7C7888E2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628D-6AA5-4D73-BE2B-36EACCE157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3A47-8016-4E88-8857-D79B7730D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22CC3-4FCF-4C4A-8607-2F41528E7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1F36-CFCF-4764-B226-E63AC77A00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0573-4BC5-4BA2-BE80-B725A95949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7FC5-967D-4CB3-8C31-1E6F67C867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8489-2057-4EC3-8A8C-8565CD9BF7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E430-2E01-47AE-B579-36639F44F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1A69-D340-4AEC-A147-73B495BBBB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8BA0-4B7C-45A3-BF85-29B860B29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5213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7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3" y="166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7" y="1558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>
                  <a:latin typeface="Times New Roman" charset="0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9DA1CC6-7303-4580-8708-67663851C3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2362200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charset="0"/>
              </a:rPr>
              <a:t>Organizace nabízející podporu a poradenství rodinám s 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ě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charset="0"/>
              </a:rPr>
              <a:t>tmi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charset="0"/>
              </a:rPr>
              <a:t>s DS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449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0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Book Antiqua" pitchFamily="18" charset="0"/>
                <a:cs typeface="Times New Roman" charset="0"/>
              </a:rPr>
              <a:t>Praha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Klub rodičů a přátel dětí</a:t>
            </a:r>
            <a:r>
              <a:rPr lang="cs-CZ" sz="1800" b="1" dirty="0" smtClean="0">
                <a:latin typeface="Book Antiqua" pitchFamily="18" charset="0"/>
              </a:rPr>
              <a:t> </a:t>
            </a: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s Downovým</a:t>
            </a:r>
            <a:endParaRPr lang="cs-CZ" sz="1800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syndromem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- www.</a:t>
            </a:r>
            <a:r>
              <a:rPr lang="cs-CZ" sz="1800" b="1" dirty="0" err="1" smtClean="0">
                <a:latin typeface="Book Antiqua" pitchFamily="18" charset="0"/>
                <a:cs typeface="Times New Roman" charset="0"/>
              </a:rPr>
              <a:t>downsyndrom.cz</a:t>
            </a:r>
            <a:endParaRPr lang="cs-CZ" sz="1800" b="1" dirty="0" smtClean="0">
              <a:latin typeface="Book Antiqua" pitchFamily="18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b="1" dirty="0" smtClean="0">
                <a:latin typeface="Book Antiqua" pitchFamily="18" charset="0"/>
                <a:cs typeface="Times New Roman" charset="0"/>
              </a:rPr>
              <a:t>Brno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Občanské sdružení Úsměvy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800" b="1" dirty="0" smtClean="0">
                <a:latin typeface="Book Antiqua" pitchFamily="18" charset="0"/>
                <a:cs typeface="Times New Roman" charset="0"/>
              </a:rPr>
              <a:t>-www.</a:t>
            </a:r>
            <a:r>
              <a:rPr lang="cs-CZ" sz="1800" b="1" dirty="0" err="1" smtClean="0">
                <a:latin typeface="Book Antiqua" pitchFamily="18" charset="0"/>
                <a:cs typeface="Times New Roman" charset="0"/>
              </a:rPr>
              <a:t>usmevy.cz</a:t>
            </a:r>
            <a:endParaRPr lang="cs-CZ" sz="1800" b="1" dirty="0" smtClean="0">
              <a:latin typeface="Book Antiqua" pitchFamily="18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800" dirty="0" smtClean="0">
              <a:latin typeface="Book Antiqua" pitchFamily="18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400" dirty="0" smtClean="0">
              <a:latin typeface="Book Antiqua" pitchFamily="18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447800"/>
            <a:ext cx="3733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dirty="0" smtClean="0">
                <a:latin typeface="Book Antiqua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České Budějovice a Vsetín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Ob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</a:rPr>
              <a:t>čanské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 sdružení 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Ovečka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- www.</a:t>
            </a:r>
            <a:r>
              <a:rPr lang="cs-CZ" sz="1800" b="1" dirty="0" err="1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ovecka.eu</a:t>
            </a:r>
            <a:endParaRPr lang="cs-CZ" sz="1800" b="1" dirty="0" smtClean="0">
              <a:solidFill>
                <a:schemeClr val="accent4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Kopřivnice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Občanské sdružení Mandlové oči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- www.</a:t>
            </a:r>
            <a:r>
              <a:rPr lang="cs-CZ" sz="1800" b="1" dirty="0" err="1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mandloveoci.cz</a:t>
            </a:r>
            <a:endParaRPr lang="cs-CZ" sz="1800" b="1" dirty="0" smtClean="0">
              <a:solidFill>
                <a:schemeClr val="accent4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sz="18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Jablonec nad Nisou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Klub Downova syndromu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-www.</a:t>
            </a:r>
            <a:r>
              <a:rPr lang="cs-CZ" sz="1800" b="1" dirty="0" err="1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downuv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-syndrom.</a:t>
            </a:r>
            <a:r>
              <a:rPr lang="cs-CZ" sz="1800" b="1" dirty="0" err="1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cz</a:t>
            </a:r>
            <a:endParaRPr lang="cs-CZ" sz="1800" b="1" dirty="0" smtClean="0">
              <a:solidFill>
                <a:schemeClr val="accent4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Pardubice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Klub Okénko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http://www.klub-</a:t>
            </a:r>
            <a:r>
              <a:rPr lang="cs-CZ" sz="1800" b="1" dirty="0" err="1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okenko.wz.cz</a:t>
            </a:r>
            <a:r>
              <a:rPr lang="cs-CZ" sz="1800" b="1" dirty="0" smtClean="0">
                <a:solidFill>
                  <a:schemeClr val="accent4"/>
                </a:solidFill>
                <a:latin typeface="Book Antiqua" pitchFamily="18" charset="0"/>
                <a:cs typeface="Times New Roman" pitchFamily="18" charset="0"/>
              </a:rPr>
              <a:t>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dirty="0" smtClean="0">
                <a:latin typeface="Book Antiqua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173" name="Picture 8" descr="http://www.bhamyouthfirst.org/PictureChild&amp;Adult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29527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457200"/>
            <a:ext cx="3763963" cy="1143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3505200"/>
            <a:ext cx="3810000" cy="2590800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6388" name="Picture 6" descr="C:\Documents and Settings\Katka\Desktop\svitavice\DSCF3869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0"/>
            <a:ext cx="5029200" cy="3962400"/>
          </a:xfrm>
          <a:noFill/>
        </p:spPr>
      </p:pic>
      <p:pic>
        <p:nvPicPr>
          <p:cNvPr id="16389" name="Picture 7" descr="C:\Documents and Settings\Katka\Desktop\svitavice\DSCF3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4495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Documents and Settings\Katka\Desktop\svitavice\DSCF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7200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557338"/>
            <a:ext cx="3975100" cy="1223962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2484437" cy="7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  <p:pic>
        <p:nvPicPr>
          <p:cNvPr id="18436" name="Picture 6" descr="C:\Documents and Settings\Katka\Desktop\svitavice\DSCF3887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88913"/>
            <a:ext cx="4321175" cy="3168650"/>
          </a:xfrm>
          <a:noFill/>
        </p:spPr>
      </p:pic>
      <p:pic>
        <p:nvPicPr>
          <p:cNvPr id="18437" name="Picture 7" descr="C:\Documents and Settings\Katka\Desktop\svitavice\DSCF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24150"/>
            <a:ext cx="4572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1524000"/>
            <a:ext cx="1524000" cy="370522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2971800"/>
            <a:ext cx="1874837" cy="3124200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9460" name="Picture 6" descr="C:\Documents and Settings\Katka\Desktop\svitavice\P208000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81075"/>
            <a:ext cx="3721100" cy="5191125"/>
          </a:xfrm>
          <a:noFill/>
        </p:spPr>
      </p:pic>
      <p:pic>
        <p:nvPicPr>
          <p:cNvPr id="19461" name="Picture 7" descr="C:\Documents and Settings\Katka\Desktop\svitavice\P210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908050"/>
            <a:ext cx="37417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Katka\Desktop\svitavice\P21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33375"/>
            <a:ext cx="44640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 descr="P1690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844824"/>
          </a:xfrm>
          <a:gradFill>
            <a:gsLst>
              <a:gs pos="10000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Díky za pozornost</a:t>
            </a:r>
            <a:b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:-)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268413"/>
            <a:ext cx="3311525" cy="4537075"/>
          </a:xfrm>
          <a:noFill/>
        </p:spPr>
      </p:pic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31163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cs-CZ" sz="2000" dirty="0" smtClean="0">
                <a:latin typeface="Times New Roman" pitchFamily="18" charset="0"/>
              </a:rPr>
              <a:t>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bčanské sdružení vzniklo v květnu 2006. </a:t>
            </a:r>
          </a:p>
          <a:p>
            <a:pPr algn="just" eaLnBrk="1" hangingPunct="1"/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Členy  sdružení jsou rodiny dětí, které se narodily s DS, odborníci a všichni ti, kteří se o problematiku zajímají a chtějí se členy stát</a:t>
            </a:r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 o.s. Úsměvy je evidováno asi 50 rodin z Jihomoravského kraje,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kraje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Vysočina, Olomouckého kraje a Zlínského kraje.</a:t>
            </a:r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Scházíme se ve Speciálním pedagogickém centru (SPC) v Brně-Lesné na Ibsenově 1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(nyní na Lesné) nebo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 pronajatých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prostorách, či venku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cs-CZ" sz="2000" dirty="0" smtClean="0">
              <a:latin typeface="Times New Roman" pitchFamily="18" charset="0"/>
            </a:endParaRPr>
          </a:p>
          <a:p>
            <a:pPr algn="just" eaLnBrk="1" hangingPunct="1"/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sz="2000" dirty="0" smtClean="0">
              <a:latin typeface="Times New Roman" pitchFamily="18" charset="0"/>
            </a:endParaRPr>
          </a:p>
        </p:txBody>
      </p:sp>
      <p:pic>
        <p:nvPicPr>
          <p:cNvPr id="8195" name="Picture 4" descr="dsfinhl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0"/>
            <a:ext cx="7974013" cy="2636838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164512" cy="2667000"/>
          </a:xfrm>
          <a:gradFill rotWithShape="0">
            <a:gsLst>
              <a:gs pos="0">
                <a:srgbClr val="346EC4"/>
              </a:gs>
              <a:gs pos="100000">
                <a:srgbClr val="FFFFFF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charset="0"/>
              </a:rPr>
              <a:t>Kluby a občanská sdružení sdružující rodiny dětí s DS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  <a:cs typeface="Times New Roman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cs typeface="Times New Roman" charset="0"/>
              </a:rPr>
            </a:br>
            <a:endParaRPr lang="cs-CZ" b="1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191000" cy="4876800"/>
          </a:xfrm>
        </p:spPr>
        <p:txBody>
          <a:bodyPr/>
          <a:lstStyle/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2000" dirty="0" smtClean="0">
                <a:latin typeface="Book Antiqua" pitchFamily="18" charset="0"/>
              </a:rPr>
              <a:t>	</a:t>
            </a:r>
            <a:r>
              <a:rPr lang="cs-CZ" sz="1900" dirty="0" smtClean="0">
                <a:latin typeface="Book Antiqua" pitchFamily="18" charset="0"/>
                <a:cs typeface="Times New Roman" pitchFamily="18" charset="0"/>
              </a:rPr>
              <a:t>Poskytují poradenství a zprostředkovávají setkávání </a:t>
            </a:r>
            <a:r>
              <a:rPr lang="cs-CZ" sz="1900" dirty="0" smtClean="0">
                <a:latin typeface="Book Antiqua" pitchFamily="18" charset="0"/>
              </a:rPr>
              <a:t>rodin</a:t>
            </a: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1900" dirty="0" smtClean="0">
                <a:solidFill>
                  <a:srgbClr val="346EC4"/>
                </a:solidFill>
                <a:latin typeface="Book Antiqua" pitchFamily="18" charset="0"/>
              </a:rPr>
              <a:t>	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Podporují integraci osob s DS do majoritní společnosti</a:t>
            </a: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1900" dirty="0" smtClean="0">
                <a:latin typeface="Book Antiqua" pitchFamily="18" charset="0"/>
              </a:rPr>
              <a:t>	</a:t>
            </a:r>
            <a:r>
              <a:rPr lang="cs-CZ" sz="1900" dirty="0" smtClean="0">
                <a:latin typeface="Book Antiqua" pitchFamily="18" charset="0"/>
                <a:cs typeface="Times New Roman" pitchFamily="18" charset="0"/>
              </a:rPr>
              <a:t>Jejich cílem je vzdělávání, osvěta a informovanost veřejnosti s životem, schopnostmi a potřebami osob s DS</a:t>
            </a:r>
            <a:endParaRPr lang="cs-CZ" sz="1900" dirty="0" smtClean="0">
              <a:latin typeface="Book Antiqua" pitchFamily="18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1900" dirty="0" smtClean="0">
                <a:solidFill>
                  <a:srgbClr val="346EC4"/>
                </a:solidFill>
                <a:latin typeface="Book Antiqua" pitchFamily="18" charset="0"/>
              </a:rPr>
              <a:t>	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Realizují rehabilitační pobyty</a:t>
            </a:r>
            <a:endParaRPr lang="cs-CZ" sz="1900" b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1900" dirty="0" smtClean="0">
                <a:latin typeface="Book Antiqua" pitchFamily="18" charset="0"/>
              </a:rPr>
              <a:t>	</a:t>
            </a:r>
            <a:r>
              <a:rPr lang="cs-CZ" sz="1900" dirty="0" smtClean="0">
                <a:latin typeface="Book Antiqua" pitchFamily="18" charset="0"/>
                <a:cs typeface="Times New Roman" pitchFamily="18" charset="0"/>
              </a:rPr>
              <a:t>Předávají </a:t>
            </a:r>
            <a:r>
              <a:rPr lang="cs-CZ" sz="1900" dirty="0" smtClean="0">
                <a:latin typeface="Book Antiqua" pitchFamily="18" charset="0"/>
              </a:rPr>
              <a:t>rodičům </a:t>
            </a:r>
            <a:r>
              <a:rPr lang="cs-CZ" sz="1900" dirty="0" smtClean="0">
                <a:latin typeface="Book Antiqua" pitchFamily="18" charset="0"/>
                <a:cs typeface="Times New Roman" pitchFamily="18" charset="0"/>
              </a:rPr>
              <a:t>kontakty na logopedy,</a:t>
            </a:r>
            <a:r>
              <a:rPr lang="cs-CZ" sz="1900" dirty="0" smtClean="0">
                <a:latin typeface="Book Antiqua" pitchFamily="18" charset="0"/>
              </a:rPr>
              <a:t>speciální pedagogy</a:t>
            </a:r>
            <a:r>
              <a:rPr lang="cs-CZ" sz="1900" dirty="0" smtClean="0">
                <a:latin typeface="Book Antiqua" pitchFamily="18" charset="0"/>
                <a:cs typeface="Times New Roman" pitchFamily="18" charset="0"/>
              </a:rPr>
              <a:t>, SPC, terapeuty, psychology a odborné lékaře</a:t>
            </a: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Organizují 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přednášky a semináře s odborníky</a:t>
            </a:r>
            <a:endParaRPr lang="cs-CZ" sz="1900" b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</a:pPr>
            <a:endParaRPr lang="cs-CZ" sz="1900" dirty="0" smtClean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4191000" cy="5105400"/>
          </a:xfrm>
        </p:spPr>
        <p:txBody>
          <a:bodyPr/>
          <a:lstStyle/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endParaRPr lang="cs-CZ" sz="2000" dirty="0" smtClean="0">
              <a:latin typeface="Book Antiqua" pitchFamily="18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r>
              <a:rPr lang="cs-CZ" sz="1900" dirty="0" smtClean="0">
                <a:latin typeface="Book Antiqua" pitchFamily="18" charset="0"/>
                <a:cs typeface="Times New Roman" charset="0"/>
              </a:rPr>
              <a:t>Poskytují k zapůjčení literaturu</a:t>
            </a:r>
            <a:r>
              <a:rPr lang="cs-CZ" sz="1900" dirty="0" smtClean="0">
                <a:latin typeface="Book Antiqua" pitchFamily="18" charset="0"/>
              </a:rPr>
              <a:t> a pomůcky</a:t>
            </a:r>
          </a:p>
          <a:p>
            <a:pPr marL="342900" lvl="1" indent="-342900" algn="ctr" eaLnBrk="1" hangingPunct="1">
              <a:buClr>
                <a:srgbClr val="333399"/>
              </a:buClr>
              <a:buFontTx/>
              <a:buNone/>
              <a:defRPr/>
            </a:pP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 charset="0"/>
              </a:rPr>
              <a:t>Vydávání časopisů (např. Plus 21)</a:t>
            </a: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endParaRPr lang="cs-CZ" sz="1900" dirty="0" smtClean="0">
              <a:latin typeface="Book Antiqua" pitchFamily="18" charset="0"/>
              <a:cs typeface="Times New Roman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r>
              <a:rPr lang="cs-CZ" sz="1900" dirty="0" smtClean="0">
                <a:latin typeface="Book Antiqua" pitchFamily="18" charset="0"/>
                <a:cs typeface="Times New Roman" charset="0"/>
              </a:rPr>
              <a:t>Podporují rozvíjení zájmové činnosti osob s DS v jejich volném čas</a:t>
            </a:r>
            <a:r>
              <a:rPr lang="cs-CZ" sz="1900" dirty="0" smtClean="0">
                <a:latin typeface="Book Antiqua" pitchFamily="18" charset="0"/>
              </a:rPr>
              <a:t>e</a:t>
            </a: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endParaRPr lang="cs-CZ" sz="1900" dirty="0" smtClean="0">
              <a:solidFill>
                <a:srgbClr val="346EC4"/>
              </a:solidFill>
              <a:latin typeface="Book Antiqua" pitchFamily="18" charset="0"/>
              <a:cs typeface="Times New Roman" charset="0"/>
            </a:endParaRPr>
          </a:p>
          <a:p>
            <a:pPr algn="ctr" eaLnBrk="1" hangingPunct="1">
              <a:buClr>
                <a:srgbClr val="333399"/>
              </a:buClr>
              <a:buSzTx/>
              <a:buFont typeface="Wingdings" pitchFamily="2" charset="2"/>
              <a:buNone/>
              <a:defRPr/>
            </a:pP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imes New Roman" charset="0"/>
              </a:rPr>
              <a:t>Zprostředkovávají metody, které přispívají k pozitivnímu vývoji dítěte </a:t>
            </a:r>
            <a:endParaRPr lang="cs-CZ" sz="1900" b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smtClean="0">
                <a:latin typeface="Book Antiqua" pitchFamily="18" charset="0"/>
                <a:cs typeface="Times New Roman" charset="0"/>
              </a:rPr>
              <a:t>ORT</a:t>
            </a:r>
            <a:endParaRPr lang="cs-CZ" sz="1400" b="1" dirty="0" smtClean="0">
              <a:latin typeface="Book Antiqua" pitchFamily="18" charset="0"/>
            </a:endParaRP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err="1" smtClean="0">
                <a:latin typeface="Book Antiqua" pitchFamily="18" charset="0"/>
                <a:cs typeface="Times New Roman" charset="0"/>
              </a:rPr>
              <a:t>Hipoterpie</a:t>
            </a:r>
            <a:endParaRPr lang="cs-CZ" sz="1400" b="1" dirty="0" smtClean="0">
              <a:latin typeface="Book Antiqua" pitchFamily="18" charset="0"/>
            </a:endParaRP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err="1" smtClean="0">
                <a:latin typeface="Book Antiqua" pitchFamily="18" charset="0"/>
                <a:cs typeface="Times New Roman" charset="0"/>
              </a:rPr>
              <a:t>Canisterapie</a:t>
            </a:r>
            <a:endParaRPr lang="cs-CZ" sz="1400" b="1" dirty="0" smtClean="0">
              <a:latin typeface="Book Antiqua" pitchFamily="18" charset="0"/>
            </a:endParaRP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smtClean="0">
                <a:latin typeface="Book Antiqua" pitchFamily="18" charset="0"/>
                <a:cs typeface="Times New Roman" charset="0"/>
              </a:rPr>
              <a:t>Terapie na rozvoj kognitivních funkcí </a:t>
            </a:r>
            <a:endParaRPr lang="cs-CZ" sz="1400" b="1" dirty="0" smtClean="0">
              <a:latin typeface="Book Antiqua" pitchFamily="18" charset="0"/>
            </a:endParaRP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err="1" smtClean="0">
                <a:latin typeface="Book Antiqua" pitchFamily="18" charset="0"/>
                <a:cs typeface="Times New Roman" charset="0"/>
              </a:rPr>
              <a:t>Feuersteinova</a:t>
            </a:r>
            <a:r>
              <a:rPr lang="cs-CZ" sz="1400" b="1" dirty="0" smtClean="0">
                <a:latin typeface="Book Antiqua" pitchFamily="18" charset="0"/>
                <a:cs typeface="Times New Roman" charset="0"/>
              </a:rPr>
              <a:t> metoda</a:t>
            </a:r>
          </a:p>
          <a:p>
            <a:pPr lvl="1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cs-CZ" sz="1400" b="1" dirty="0" smtClean="0">
                <a:latin typeface="Book Antiqua" pitchFamily="18" charset="0"/>
                <a:cs typeface="Times New Roman" charset="0"/>
              </a:rPr>
              <a:t>Logopedie</a:t>
            </a:r>
          </a:p>
          <a:p>
            <a:pPr eaLnBrk="1" hangingPunct="1">
              <a:defRPr/>
            </a:pPr>
            <a:endParaRPr lang="cs-CZ" sz="20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243887" cy="5486400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Fotky z prázdninových pobytů</a:t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o.s. Úsměvy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31163" cy="2057400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Arterapie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a logopedie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1268" name="Picture 8" descr="C:\Documents and Settings\Katka\Desktop\svitavice\DSCF377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962400" cy="4419600"/>
          </a:xfrm>
          <a:noFill/>
        </p:spPr>
      </p:pic>
      <p:pic>
        <p:nvPicPr>
          <p:cNvPr id="11269" name="Picture 9" descr="C:\Documents and Settings\Katka\Desktop\svitavice\DSCF3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600200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ORT – paní Eva Matějíčková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2292" name="Picture 5" descr="C:\Documents and Settings\Katka\Desktop\svitavice\DSCF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Documents and Settings\Katka\Desktop\svitavice\DSCF3851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5563" y="1981200"/>
            <a:ext cx="38100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752600"/>
          </a:xfrm>
          <a:gradFill rotWithShape="0">
            <a:gsLst>
              <a:gs pos="0">
                <a:srgbClr val="346EC4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Book Antiqua" pitchFamily="18" charset="0"/>
              </a:rPr>
              <a:t/>
            </a:r>
            <a:br>
              <a:rPr lang="cs-CZ" sz="2800" dirty="0" smtClean="0">
                <a:latin typeface="Book Antiqua" pitchFamily="18" charset="0"/>
              </a:rPr>
            </a:b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Terapie na rozvoj kognitivních funkcí a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canisterapie</a:t>
            </a:r>
            <a:r>
              <a:rPr lang="cs-CZ" sz="2800" dirty="0" smtClean="0">
                <a:latin typeface="Book Antiqua" pitchFamily="18" charset="0"/>
              </a:rPr>
              <a:t/>
            </a:r>
            <a:br>
              <a:rPr lang="cs-CZ" sz="2800" dirty="0" smtClean="0">
                <a:latin typeface="Book Antiqua" pitchFamily="18" charset="0"/>
              </a:rPr>
            </a:br>
            <a:endParaRPr lang="cs-CZ" sz="2800" dirty="0" smtClean="0">
              <a:latin typeface="Book Antiqua" pitchFamily="18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3316" name="Picture 6" descr="C:\Documents and Settings\Katka\Desktop\svitavice\DSCF3773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3992563" cy="4419600"/>
          </a:xfrm>
          <a:noFill/>
        </p:spPr>
      </p:pic>
      <p:pic>
        <p:nvPicPr>
          <p:cNvPr id="13317" name="Picture 7" descr="C:\Documents and Settings\Katka\Desktop\svitavice\DSCF3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Documents and Settings\Katka\Desktop\svitavice\DSCF3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777716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173163" y="2362200"/>
            <a:ext cx="2408237" cy="6096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2027237" cy="4114800"/>
          </a:xfrm>
        </p:spPr>
        <p:txBody>
          <a:bodyPr/>
          <a:lstStyle/>
          <a:p>
            <a:pPr eaLnBrk="1" hangingPunct="1"/>
            <a:endParaRPr lang="cs-CZ" sz="2800" smtClean="0"/>
          </a:p>
        </p:txBody>
      </p:sp>
      <p:pic>
        <p:nvPicPr>
          <p:cNvPr id="15364" name="Picture 6" descr="C:\Documents and Settings\Katka\Desktop\svitavice\DSCF403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836613"/>
            <a:ext cx="3913188" cy="5259387"/>
          </a:xfrm>
          <a:noFill/>
        </p:spPr>
      </p:pic>
      <p:pic>
        <p:nvPicPr>
          <p:cNvPr id="15365" name="Picture 7" descr="C:\Documents and Settings\Katka\Desktop\svitavice\P208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6613"/>
            <a:ext cx="3792538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vata">
  <a:themeElements>
    <a:clrScheme name="Kravata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Kravat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Kravata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vata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Designs\Kravata.pot</Template>
  <TotalTime>768</TotalTime>
  <Words>35</Words>
  <Application>Microsoft Office PowerPoint</Application>
  <PresentationFormat>Předvádění na obrazovce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Wingdings</vt:lpstr>
      <vt:lpstr>Calibri</vt:lpstr>
      <vt:lpstr>Book Antiqua</vt:lpstr>
      <vt:lpstr>Wingdings 2</vt:lpstr>
      <vt:lpstr>Kravata</vt:lpstr>
      <vt:lpstr>Organizace nabízející podporu a poradenství rodinám s dětmi s DS  </vt:lpstr>
      <vt:lpstr>Snímek 2</vt:lpstr>
      <vt:lpstr>   Kluby a občanská sdružení sdružující rodiny dětí s DS     </vt:lpstr>
      <vt:lpstr>Fotky z prázdninových pobytů o.s. Úsměvy</vt:lpstr>
      <vt:lpstr>Arterapie a logopedie </vt:lpstr>
      <vt:lpstr>ORT – paní Eva Matějíčková</vt:lpstr>
      <vt:lpstr> Terapie na rozvoj kognitivních funkcí a canisterapie 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Díky za pozornost     :-)</vt:lpstr>
    </vt:vector>
  </TitlesOfParts>
  <Company>Downatka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DOWNŮV  SYNDROM</dc:title>
  <dc:creator>Katysek</dc:creator>
  <cp:lastModifiedBy>Katka</cp:lastModifiedBy>
  <cp:revision>41</cp:revision>
  <dcterms:created xsi:type="dcterms:W3CDTF">2008-10-01T04:07:39Z</dcterms:created>
  <dcterms:modified xsi:type="dcterms:W3CDTF">2012-04-16T05:43:13Z</dcterms:modified>
</cp:coreProperties>
</file>