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3" r:id="rId7"/>
    <p:sldId id="264" r:id="rId8"/>
    <p:sldId id="265" r:id="rId9"/>
    <p:sldId id="266" r:id="rId10"/>
    <p:sldId id="272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504"/>
    <a:srgbClr val="BC541A"/>
    <a:srgbClr val="D860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67" d="100"/>
          <a:sy n="67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02C0-5092-4F13-83C7-4E2023C71D81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4CBB-B74E-4B3A-ADF1-98A0B0F751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067F-BE86-41DF-BC97-F8EC554A6374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F3E2-897B-443A-B927-45B2703D05F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5A729-9C97-46AA-AA39-2B6A856AA668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49C5-ED39-4914-8984-0F386E0493F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9374-BCCE-4903-9F5F-76A966C1A06C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AD53-3064-4200-A3C9-7CF0C4CE42B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E125-BBF8-4B19-A55C-D235BFBBB607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C11A-3B5C-4294-BFA4-DB8854520A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5F74-FA7C-4C1E-AE1A-6AA1F06C8427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95E3-FC1E-4157-9CE1-1A4BEC93443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B6C9-DF68-4738-B581-3E2323A8A611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65511-0236-4F40-A62B-A5B6098961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41F9F-A5D5-4481-A838-B0470A0B9DCF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07EB-71E6-4F05-84FC-D8454B9CE64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2293-222C-4A8A-90AC-A19E2AE97989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F1C4F-DDC2-46D5-9BE1-F1FCD90D3B3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43B4-4F6F-432E-8D3E-249873F220BA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20CD-7401-4C63-93C2-69FF0C118A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4F34-7F2E-4B1D-95FB-A106F2826CAD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B495A-9287-468F-8028-671D732CB2B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390B4-17E7-4E99-BAAB-5E61B9E3BEBF}" type="datetimeFigureOut">
              <a:rPr lang="fr-FR"/>
              <a:pPr>
                <a:defRPr/>
              </a:pPr>
              <a:t>16/04/2012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EB2517-DA0D-49AB-8755-747E50E57BB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3645024"/>
          </a:xfrm>
        </p:spPr>
        <p:txBody>
          <a:bodyPr/>
          <a:lstStyle/>
          <a:p>
            <a: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40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NEZISKOVÉ ORGANIZACE </a:t>
            </a:r>
            <a: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3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zabývající se péčí o jedince s mentálním postižením v ČR</a:t>
            </a:r>
            <a: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fr-CA" sz="3600" dirty="0" smtClean="0">
              <a:solidFill>
                <a:srgbClr val="D860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915816" y="4365104"/>
            <a:ext cx="3528392" cy="936104"/>
          </a:xfrm>
        </p:spPr>
        <p:txBody>
          <a:bodyPr/>
          <a:lstStyle/>
          <a:p>
            <a:endParaRPr lang="fr-CA" sz="3000" dirty="0" smtClean="0">
              <a:solidFill>
                <a:srgbClr val="D8601E"/>
              </a:solidFill>
            </a:endParaRPr>
          </a:p>
        </p:txBody>
      </p:sp>
      <p:pic>
        <p:nvPicPr>
          <p:cNvPr id="5" name="Obrázek 4" descr="ahed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789040"/>
            <a:ext cx="3888432" cy="2444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OBČANSKÁ SDRUŽENÍ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835696" y="1196752"/>
            <a:ext cx="7056784" cy="4929411"/>
          </a:xfrm>
        </p:spPr>
        <p:txBody>
          <a:bodyPr/>
          <a:lstStyle/>
          <a:p>
            <a:pPr lvl="0"/>
            <a:r>
              <a:rPr lang="cs-CZ" dirty="0" smtClean="0"/>
              <a:t>SPMP, APLA, </a:t>
            </a:r>
            <a:r>
              <a:rPr lang="cs-CZ" dirty="0" err="1" smtClean="0"/>
              <a:t>Autistik</a:t>
            </a:r>
            <a:r>
              <a:rPr lang="cs-CZ" dirty="0" smtClean="0"/>
              <a:t>, Společnost </a:t>
            </a:r>
            <a:r>
              <a:rPr lang="cs-CZ" dirty="0" smtClean="0"/>
              <a:t>DUHA (</a:t>
            </a:r>
            <a:r>
              <a:rPr lang="cs-CZ" dirty="0" smtClean="0"/>
              <a:t>integrace), Klub </a:t>
            </a:r>
            <a:r>
              <a:rPr lang="cs-CZ" dirty="0" smtClean="0"/>
              <a:t>rodičů a přátel dětí s Downovým </a:t>
            </a:r>
            <a:r>
              <a:rPr lang="cs-CZ" dirty="0" smtClean="0"/>
              <a:t>syndromem, Asistence </a:t>
            </a:r>
            <a:r>
              <a:rPr lang="cs-CZ" dirty="0" smtClean="0"/>
              <a:t>(osobní, školní, </a:t>
            </a:r>
            <a:r>
              <a:rPr lang="cs-CZ" dirty="0" smtClean="0"/>
              <a:t>pracovní), </a:t>
            </a:r>
            <a:r>
              <a:rPr lang="cs-CZ" dirty="0" err="1" smtClean="0"/>
              <a:t>Rett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Community</a:t>
            </a:r>
            <a:r>
              <a:rPr lang="cs-CZ" dirty="0" smtClean="0"/>
              <a:t> (</a:t>
            </a:r>
            <a:r>
              <a:rPr lang="cs-CZ" dirty="0" err="1" smtClean="0"/>
              <a:t>rettův</a:t>
            </a:r>
            <a:r>
              <a:rPr lang="cs-CZ" dirty="0" smtClean="0"/>
              <a:t> </a:t>
            </a:r>
            <a:r>
              <a:rPr lang="cs-CZ" dirty="0" smtClean="0"/>
              <a:t>syndrom), Člověk </a:t>
            </a:r>
            <a:r>
              <a:rPr lang="cs-CZ" dirty="0" smtClean="0"/>
              <a:t>zpět k člověku (</a:t>
            </a:r>
            <a:r>
              <a:rPr lang="cs-CZ" dirty="0" err="1" smtClean="0"/>
              <a:t>hipoterapie</a:t>
            </a:r>
            <a:r>
              <a:rPr lang="cs-CZ" dirty="0" smtClean="0"/>
              <a:t>, </a:t>
            </a:r>
            <a:r>
              <a:rPr lang="cs-CZ" dirty="0" smtClean="0"/>
              <a:t>tábory), Pohoda </a:t>
            </a:r>
            <a:r>
              <a:rPr lang="cs-CZ" dirty="0" smtClean="0"/>
              <a:t>– společnost pro normální život lidí s postižením (chráněné bydlení, asistence, </a:t>
            </a:r>
            <a:r>
              <a:rPr lang="cs-CZ" dirty="0" smtClean="0"/>
              <a:t>poradenství). Rytmus </a:t>
            </a:r>
            <a:r>
              <a:rPr lang="cs-CZ" dirty="0" smtClean="0"/>
              <a:t>(podporované zaměstnávání</a:t>
            </a:r>
            <a:r>
              <a:rPr lang="cs-CZ" dirty="0" smtClean="0"/>
              <a:t>), Úsměvy</a:t>
            </a:r>
            <a:endParaRPr lang="cs-CZ" dirty="0" smtClean="0"/>
          </a:p>
          <a:p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OPS – OBECNĚ PROSPĚŠNÉ SPOLEČNOSTI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484784"/>
            <a:ext cx="6329362" cy="4641379"/>
          </a:xfrm>
        </p:spPr>
        <p:txBody>
          <a:bodyPr/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účelem je poskytovat obecně prospěšné služby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možnost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poskytovat služby i za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úplatu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 jich méně než o.s.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člověk v tísni, speciální škola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Svítání, Pramínek, Ovečka..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NADACE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124744"/>
            <a:ext cx="6329362" cy="5001419"/>
          </a:xfrm>
        </p:spPr>
        <p:txBody>
          <a:bodyPr/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 je získávat finanční prostředky na podporu nějaké skupiny či myšlenky</a:t>
            </a:r>
          </a:p>
          <a:p>
            <a:pPr lvl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Duha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nadace pro integraci osob s 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MP, Nadace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Šťastné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dítě, Vize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97,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Archa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šantal,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Nadační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Kociánka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Nadace Olgy Havlové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MEZINÁRODNÍ NNO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124744"/>
            <a:ext cx="6329362" cy="5328592"/>
          </a:xfrm>
        </p:spPr>
        <p:txBody>
          <a:bodyPr/>
          <a:lstStyle/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Evropské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fórum postižených</a:t>
            </a: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Mezinárodní organizace postižených</a:t>
            </a: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Mezinárodní organizace pro práva duševně postižených</a:t>
            </a:r>
          </a:p>
          <a:p>
            <a:pPr lvl="0"/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Europe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Mezinárodní rada zdravotně postižených (Národní rada zdravotně postižených ČR – prosazují práva a legislativu..)</a:t>
            </a: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SPMP ČR je členem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Europe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A" sz="2400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SEKTORY V ČR</a:t>
            </a:r>
            <a:endParaRPr lang="fr-CA" sz="3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2348880"/>
            <a:ext cx="6329362" cy="4248472"/>
          </a:xfrm>
        </p:spPr>
        <p:txBody>
          <a:bodyPr/>
          <a:lstStyle/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státní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soukromý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neziskový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CA" dirty="0" smtClean="0">
              <a:solidFill>
                <a:srgbClr val="DEA5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TERMÍNY PRO NEZISKOVÝ SEKTOR</a:t>
            </a:r>
            <a:endParaRPr lang="fr-CA" sz="3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268760"/>
            <a:ext cx="6607050" cy="5589240"/>
          </a:xfrm>
        </p:spPr>
        <p:txBody>
          <a:bodyPr/>
          <a:lstStyle/>
          <a:p>
            <a:pPr lvl="0">
              <a:buNone/>
            </a:pP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Neziskový sektor 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hlavním cílem není 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vytvářet zisk. Pokud nějaký zisk z 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činnosti</a:t>
            </a:r>
          </a:p>
          <a:p>
            <a:pPr lvl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neziskové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organizace vznikne, je vložen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do jejího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růstu a zlepšení služeb, které poskytuje. 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cs-C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Třetí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– označení plyne z rozdělení ekonomiky na tři sektory –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trh (soukromý) ,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stát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(státní) a neziskový sektor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Dobrovolnický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sektor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– většina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organizací funguje na dobrovolnické činnosti. </a:t>
            </a:r>
          </a:p>
          <a:p>
            <a:pPr>
              <a:buNone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Nevládní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(nestátní nebo také nezávislý) sektor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– je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nezávislý na činnostech vlády. </a:t>
            </a:r>
          </a:p>
          <a:p>
            <a:pPr>
              <a:buNone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Občanský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– propojenosti neziskových organizací a občanské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společnosti.</a:t>
            </a:r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dirty="0" smtClean="0"/>
          </a:p>
          <a:p>
            <a:endParaRPr lang="fr-CA" sz="2000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936104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ROZDĚLENÍ PODLE ZŘIZOVATELE</a:t>
            </a:r>
            <a:endParaRPr lang="fr-CA" sz="3200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979712" y="1196752"/>
            <a:ext cx="6984776" cy="5661248"/>
          </a:xfrm>
        </p:spPr>
        <p:txBody>
          <a:bodyPr/>
          <a:lstStyle/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Státní neziskové organizace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– jsou zřízené a financované veřejnou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(státní) správou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(státní správou nebo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samosprávou)</a:t>
            </a: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příspěvkové organizace</a:t>
            </a:r>
          </a:p>
          <a:p>
            <a:pPr lvl="0"/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Nestátní neziskové organizace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založené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fyzickou nebo právnickou osobou.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 rámci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občanské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společnosti.</a:t>
            </a: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obecně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prospěšných společností, občanských sdružení,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nadace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nadační fondy, církevní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náboženské společnosti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A" sz="2000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998984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FINANČNÍ ZDROJE NNO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268760"/>
            <a:ext cx="6786562" cy="5328592"/>
          </a:xfrm>
        </p:spPr>
        <p:txBody>
          <a:bodyPr/>
          <a:lstStyle/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státní dotace (státní instituce a samospráva)</a:t>
            </a:r>
          </a:p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nadace a fondy </a:t>
            </a:r>
          </a:p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grantové projekty</a:t>
            </a:r>
          </a:p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prostředky získané vlastním přičiněním</a:t>
            </a:r>
          </a:p>
          <a:p>
            <a:pPr lvl="1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fundraising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dárcovství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dobrovolnictví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cs-CZ" sz="2400" dirty="0" smtClean="0"/>
          </a:p>
          <a:p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TYPICKÉ PRÁVNÍ FORMY NNO V ČR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196752"/>
            <a:ext cx="6840760" cy="4929411"/>
          </a:xfrm>
        </p:spPr>
        <p:txBody>
          <a:bodyPr/>
          <a:lstStyle/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občanská sdružení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(př. Úsměvy, APLA)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obecně prospěšné společnosti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(př. Člověk v tísni) – účelem je poskytovat obecně prospěšné služby</a:t>
            </a:r>
          </a:p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nadace a nadační fondy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(Výbor dobré vůle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Nadace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Olgy Havlové, Vize 97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Nadace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Terezy Maxové, Nadační fond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Kociánka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církevní a náboženské společnosti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(Diecézní charita,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Centrum pro rodinu a sociální péči)</a:t>
            </a:r>
          </a:p>
          <a:p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864096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OBECNÁ PROFILACE NO spojených se </a:t>
            </a:r>
            <a:r>
              <a:rPr lang="cs-CZ" sz="3200" b="1" u="sng" dirty="0" err="1" smtClean="0">
                <a:latin typeface="Times New Roman" pitchFamily="18" charset="0"/>
                <a:cs typeface="Times New Roman" pitchFamily="18" charset="0"/>
              </a:rPr>
              <a:t>spec</a:t>
            </a:r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3200" b="1" u="sng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3200" b="1" u="sng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sdružují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osoby s postižením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sdružují rodiče osob s postižením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sdružují odborníky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sdružující přátele a sympatizanty</a:t>
            </a:r>
          </a:p>
          <a:p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ZÁKLADNÍ ČINNOSTI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748464" cy="5544616"/>
          </a:xfrm>
        </p:spPr>
        <p:txBody>
          <a:bodyPr/>
          <a:lstStyle/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osvětová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činnost</a:t>
            </a:r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publikační činnost</a:t>
            </a:r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volnočasová činnost</a:t>
            </a:r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angažovanost při tvorbě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legislativy</a:t>
            </a:r>
          </a:p>
          <a:p>
            <a:pPr lvl="5"/>
            <a:endParaRPr lang="cs-CZ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 ZAKLÁDÁNÍ A PROVOZOVÁNÍ ZAŘÍZENÍ</a:t>
            </a:r>
          </a:p>
          <a:p>
            <a:pPr lvl="1"/>
            <a:endParaRPr lang="cs-CZ" sz="1600" dirty="0" smtClean="0"/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školy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(většinou ale bývají státní)</a:t>
            </a:r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denní centra</a:t>
            </a:r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stacionáře</a:t>
            </a:r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pečovatelské a asistenční služby</a:t>
            </a:r>
          </a:p>
          <a:p>
            <a:pPr lvl="5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poradenská zařízení</a:t>
            </a:r>
          </a:p>
          <a:p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l"/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OBČANSKÁ SDRUŽENÍ</a:t>
            </a:r>
            <a:r>
              <a:rPr lang="cs-CZ" dirty="0" smtClean="0"/>
              <a:t/>
            </a:r>
            <a:br>
              <a:rPr lang="cs-CZ" dirty="0" smtClean="0"/>
            </a:br>
            <a:endParaRPr lang="fr-CA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/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vznik za účelem sdílet a podporovat své zájmy nebo o něco společně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usilovat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ejčastěji poradenství, sdružování a poskytování služeb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řizují občané 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55</TotalTime>
  <Words>277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Calibri</vt:lpstr>
      <vt:lpstr>Arial</vt:lpstr>
      <vt:lpstr>140</vt:lpstr>
      <vt:lpstr> NEZISKOVÉ ORGANIZACE   zabývající se péčí o jedince s mentálním postižením v ČR </vt:lpstr>
      <vt:lpstr>SEKTORY V ČR</vt:lpstr>
      <vt:lpstr>TERMÍNY PRO NEZISKOVÝ SEKTOR</vt:lpstr>
      <vt:lpstr>ROZDĚLENÍ PODLE ZŘIZOVATELE</vt:lpstr>
      <vt:lpstr>FINANČNÍ ZDROJE NNO </vt:lpstr>
      <vt:lpstr>TYPICKÉ PRÁVNÍ FORMY NNO V ČR </vt:lpstr>
      <vt:lpstr>OBECNÁ PROFILACE NO spojených se spec. ped. </vt:lpstr>
      <vt:lpstr>ZÁKLADNÍ ČINNOSTI </vt:lpstr>
      <vt:lpstr>OBČANSKÁ SDRUŽENÍ </vt:lpstr>
      <vt:lpstr>OBČANSKÁ SDRUŽENÍ </vt:lpstr>
      <vt:lpstr>OPS – OBECNĚ PROSPĚŠNÉ SPOLEČNOSTI </vt:lpstr>
      <vt:lpstr>NADACE </vt:lpstr>
      <vt:lpstr>MEZINÁRODNÍ NNO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NEZISKOVÉ ORGANIZACE   zabývající se péčí o jedince s mentálním postižením v ČR</dc:title>
  <dc:creator>Katka</dc:creator>
  <cp:lastModifiedBy>Katka</cp:lastModifiedBy>
  <cp:revision>6</cp:revision>
  <dcterms:created xsi:type="dcterms:W3CDTF">2012-04-16T04:40:16Z</dcterms:created>
  <dcterms:modified xsi:type="dcterms:W3CDTF">2012-04-16T05:36:09Z</dcterms:modified>
</cp:coreProperties>
</file>