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62" r:id="rId6"/>
    <p:sldId id="270" r:id="rId7"/>
    <p:sldId id="274" r:id="rId8"/>
    <p:sldId id="271" r:id="rId9"/>
    <p:sldId id="273" r:id="rId10"/>
    <p:sldId id="275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FCF0C-F38A-4254-8102-61E0E5EC1D77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25C1F-6690-4B72-855B-B42325A9AB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01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2B1C9-095E-4C67-8DF9-2673DBDF65F5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5F8B9-5F30-43CD-9B95-B05FC6C961D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20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CFBB2-23B2-47A1-81E0-2FB62E9D3EDD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8369D-7C59-4A7A-945E-04052A9D1E0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18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75FD6-CF08-4C2A-97C1-4981FD4826C3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1C88B-CD84-4BE4-9A5B-D0DBBB5DBDD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48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AE738-5E04-4C6D-A8BE-0D36490CDA23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E2A32-B164-40C7-8E3C-89972A5AE91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57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751D5-8D45-4F77-9D35-20B79B6D37F9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EAE58-E626-4380-9BC0-E34ACC3C8F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64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48FB1-0EB1-40F1-B4A6-0FB58184E10B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5E6E-BBE7-42CB-A9AB-2A629405F87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92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BB27E-957E-4E59-8C4C-1F22E1D6CF03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3B85-BFAE-42F7-8250-828A67543B4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55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B7656-8E7C-40B2-893A-EA46D3B8373D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E24E2-4F1B-45BE-A16D-52E056BD582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27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37D38-78E3-41AE-99DB-2988C47CDAC3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D380F-AE23-4EB8-87E5-357F0BD9A9C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29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1253D-0A68-46A4-8FDB-1FF8950AFC63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DCD9-5F2D-43E2-824A-85F3D3EF8B6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85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331D2C-8BA5-43F3-A832-89013E532F9C}" type="datetimeFigureOut">
              <a:rPr lang="fr-FR"/>
              <a:pPr>
                <a:defRPr/>
              </a:pPr>
              <a:t>15/11/2012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8C5394-E1AA-4E4D-BA9D-ED437C1B2AE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941387"/>
          </a:xfrm>
        </p:spPr>
        <p:txBody>
          <a:bodyPr/>
          <a:lstStyle/>
          <a:p>
            <a:pPr eaLnBrk="1" hangingPunct="1"/>
            <a:r>
              <a:rPr lang="cs-CZ" sz="6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SOCIÁLNÍ SLUŽBY</a:t>
            </a:r>
            <a:endParaRPr lang="fr-FR" sz="60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V="1">
            <a:off x="1371600" y="7101408"/>
            <a:ext cx="6400800" cy="432048"/>
          </a:xfrm>
        </p:spPr>
        <p:txBody>
          <a:bodyPr/>
          <a:lstStyle/>
          <a:p>
            <a:pPr eaLnBrk="1" hangingPunct="1"/>
            <a:endParaRPr lang="fr-FR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OSOBY SE ZP FUNGUJÍ:</a:t>
            </a:r>
            <a:endParaRPr lang="fr-FR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107504" y="1412776"/>
            <a:ext cx="8928992" cy="4713387"/>
          </a:xfrm>
        </p:spPr>
        <p:txBody>
          <a:bodyPr/>
          <a:lstStyle/>
          <a:p>
            <a:pPr lvl="1" eaLnBrk="1" hangingPunct="1"/>
            <a:endParaRPr lang="cs-C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mužské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ženské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smíšené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(koedukované)</a:t>
            </a: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Trend DEINSTITUCIONALIZACE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(přiklonění se k rodinnému typu života) - koedukace, zřizování chráněných bydlení, chráněných bytů, partnerský život</a:t>
            </a:r>
          </a:p>
          <a:p>
            <a:pPr eaLnBrk="1" hangingPunct="1"/>
            <a:endParaRPr lang="fr-FR" sz="2900" dirty="0" smtClean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3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ZÁKON Č. 108/2006 SB., O SOCIÁLNÍCH SLUŽBÁCH</a:t>
            </a:r>
            <a:r>
              <a:rPr lang="cs-CZ" sz="4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40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35334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Cíl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zákona: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vytvoření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podmínek pro uspokojování přirozených potřeb lidí, a to formou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cs-C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podpory </a:t>
            </a: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pomoci při zvládání péče o vlastní </a:t>
            </a: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osobu</a:t>
            </a:r>
            <a:endParaRPr lang="cs-C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 soběstačnosti nezbytné pro plnohodnotný život a v životních situacích, které mohou člověka vyřazovat z běžného života </a:t>
            </a: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společnosti</a:t>
            </a:r>
            <a:endParaRPr lang="fr-FR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 idx="4294967295"/>
          </p:nvPr>
        </p:nvSpPr>
        <p:spPr>
          <a:xfrm>
            <a:off x="2071688" y="274638"/>
            <a:ext cx="6615112" cy="1143000"/>
          </a:xfrm>
        </p:spPr>
        <p:txBody>
          <a:bodyPr/>
          <a:lstStyle/>
          <a:p>
            <a:pPr algn="l" eaLnBrk="1" hangingPunct="1"/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Druhy sociálních služeb</a:t>
            </a:r>
            <a:endParaRPr lang="fr-FR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4294967295"/>
          </p:nvPr>
        </p:nvSpPr>
        <p:spPr>
          <a:xfrm>
            <a:off x="2314575" y="1571625"/>
            <a:ext cx="6400800" cy="4525963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Sociální poradenství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součást všech sociálních služeb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Služby sociální péče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základní životní potřeby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Služby sociální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prevence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(předcházení vzniku a zhoršování potíží)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Terénní x ambulantní x pobytové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 idx="4294967295"/>
          </p:nvPr>
        </p:nvSpPr>
        <p:spPr>
          <a:xfrm>
            <a:off x="2071688" y="274638"/>
            <a:ext cx="6615112" cy="1143000"/>
          </a:xfrm>
        </p:spPr>
        <p:txBody>
          <a:bodyPr/>
          <a:lstStyle/>
          <a:p>
            <a:pPr algn="l" eaLnBrk="1" hangingPunct="1"/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Poskytování soc. služeb</a:t>
            </a:r>
            <a:endParaRPr lang="fr-FR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4294967295"/>
          </p:nvPr>
        </p:nvSpPr>
        <p:spPr>
          <a:xfrm>
            <a:off x="2314574" y="1571625"/>
            <a:ext cx="6721921" cy="5097735"/>
          </a:xfrm>
        </p:spPr>
        <p:txBody>
          <a:bodyPr/>
          <a:lstStyle/>
          <a:p>
            <a:pPr eaLnBrk="1" hangingPunct="1"/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Především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NNO = nestátní neziskové organizace</a:t>
            </a:r>
            <a:endParaRPr lang="cs-CZ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Všechny organizace založené za jiným účelem než je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podnikání a zisk</a:t>
            </a:r>
          </a:p>
          <a:p>
            <a:pPr eaLnBrk="1" hangingPunct="1"/>
            <a:endParaRPr lang="cs-CZ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Občanská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sdružení</a:t>
            </a: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Obecně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prospěšné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společnosti</a:t>
            </a: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Nadace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nadační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fondy</a:t>
            </a: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Církevní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náboženské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společnosti</a:t>
            </a:r>
            <a:endParaRPr lang="fr-FR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eaLnBrk="1" hangingPunct="1"/>
            <a:r>
              <a:rPr lang="cs-CZ" sz="3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SOCIÁLNÍ SLUŽBY pro osoby s MP:</a:t>
            </a:r>
            <a:endParaRPr lang="fr-FR" sz="32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457200" y="980728"/>
            <a:ext cx="8229600" cy="5256584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</a:t>
            </a: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 osoby se zdravotním </a:t>
            </a: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postižením</a:t>
            </a:r>
          </a:p>
          <a:p>
            <a:pPr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Pracoviště rané péče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Týdenní </a:t>
            </a: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stacionáře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Denní stacionáře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Chráněná bydlení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Sociální poradny</a:t>
            </a:r>
          </a:p>
          <a:p>
            <a:pPr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seniory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Osobní </a:t>
            </a: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asistence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Pečovatelská služba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Podpora samostatného bydlení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Respitní služba</a:t>
            </a:r>
            <a:endParaRPr lang="cs-CZ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sz="1400" dirty="0"/>
          </a:p>
          <a:p>
            <a:pPr eaLnBrk="1" hangingPunct="1"/>
            <a:endParaRPr lang="fr-FR" sz="2900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 idx="4294967295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pPr eaLnBrk="1" hangingPunct="1"/>
            <a:r>
              <a:rPr lang="cs-CZ" sz="41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OSOBY SE ZP</a:t>
            </a:r>
            <a:endParaRPr lang="fr-FR" sz="41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4294967295"/>
          </p:nvPr>
        </p:nvSpPr>
        <p:spPr>
          <a:xfrm>
            <a:off x="179512" y="1556792"/>
            <a:ext cx="8856984" cy="504056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Bývalé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Ústavy sociální péče (ÚSP)</a:t>
            </a:r>
            <a:endParaRPr lang="cs-C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Spadají pod kompetence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Ministerstva 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práce a sociálních věcí České republiky (MPSV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ČR)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innost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vymezuje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zákon 108/2006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sociálních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službách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Jsou domovem pro ty klienty, kteří z nejrůznějších důvodů 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nemohou pobývat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rodině či využívat alternativní formu bydlení (např. chráněné 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bydlení)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OSOBY SE ZP FUNGUJÍ:</a:t>
            </a:r>
            <a:endParaRPr lang="fr-FR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412776"/>
            <a:ext cx="8686800" cy="4713387"/>
          </a:xfrm>
        </p:spPr>
        <p:txBody>
          <a:bodyPr/>
          <a:lstStyle/>
          <a:p>
            <a:pPr lvl="1"/>
            <a:endParaRPr lang="cs-C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Zpravidla klienti v </a:t>
            </a:r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pásmu středně těžké, těžké a hluboké mentální retardace, s autismem a kombinovanými vadami</a:t>
            </a:r>
            <a:endParaRPr lang="fr-FR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Zajišťují </a:t>
            </a:r>
            <a:r>
              <a:rPr lang="cs-CZ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klientům </a:t>
            </a:r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bydlení, zdravotní péči, stravu, rehabilitaci, kulturní a rekreační vyžití, přiměřené pracovní uplatnění, výchovu a možnost </a:t>
            </a:r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vzdělávání</a:t>
            </a:r>
          </a:p>
          <a:p>
            <a:pPr eaLnBrk="1" hangingPunct="1"/>
            <a:endParaRPr lang="fr-FR" sz="2900" dirty="0" smtClean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33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>
          <a:xfrm flipV="1">
            <a:off x="457200" y="-891480"/>
            <a:ext cx="8229600" cy="432048"/>
          </a:xfrm>
        </p:spPr>
        <p:txBody>
          <a:bodyPr/>
          <a:lstStyle/>
          <a:p>
            <a:pPr eaLnBrk="1" hangingPunct="1"/>
            <a:endParaRPr lang="fr-FR" sz="41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6632"/>
            <a:ext cx="8686800" cy="6009531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457200" lvl="1" indent="0" eaLnBrk="1" hangingPunct="1">
              <a:buNone/>
            </a:pPr>
            <a:r>
              <a:rPr lang="cs-CZ" sz="3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mládež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3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 děti od 3 let do skončení školní docházky (max. 26 let)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Zřizování ZŠ Speciálních</a:t>
            </a:r>
            <a:endParaRPr lang="cs-CZ" sz="3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457200" lvl="1" indent="0" eaLnBrk="1" hangingPunct="1">
              <a:buNone/>
            </a:pPr>
            <a:endParaRPr lang="cs-CZ" sz="3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None/>
            </a:pPr>
            <a:r>
              <a:rPr lang="cs-CZ" sz="3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dospělé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Dospělí klienti s MP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sz="3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Možnost zřizování Večerních škol</a:t>
            </a:r>
          </a:p>
          <a:p>
            <a:pPr lvl="1" eaLnBrk="1" hangingPunct="1"/>
            <a:endParaRPr lang="cs-CZ" sz="3200" dirty="0">
              <a:solidFill>
                <a:schemeClr val="bg1"/>
              </a:solidFill>
            </a:endParaRPr>
          </a:p>
          <a:p>
            <a:pPr eaLnBrk="1" hangingPunct="1"/>
            <a:endParaRPr lang="fr-FR" sz="2900" dirty="0" smtClean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62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DOMOVY PRO OSOBY SE ZP FUNGUJÍ:</a:t>
            </a:r>
            <a:endParaRPr lang="fr-FR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412776"/>
            <a:ext cx="8686800" cy="4713387"/>
          </a:xfrm>
        </p:spPr>
        <p:txBody>
          <a:bodyPr/>
          <a:lstStyle/>
          <a:p>
            <a:pPr lvl="1"/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denním režimu</a:t>
            </a:r>
            <a:r>
              <a:rPr lang="cs-CZ" sz="3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(tzv. denní stacionáře – často bývají v kompetenci soukromých zřizovatelů, církve, občanských sdružení)</a:t>
            </a:r>
          </a:p>
          <a:p>
            <a:pPr lvl="1">
              <a:buFont typeface="Arial" pitchFamily="34" charset="0"/>
              <a:buChar char="•"/>
            </a:pPr>
            <a:r>
              <a:rPr lang="cs-C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týdenním režimu</a:t>
            </a:r>
            <a:r>
              <a:rPr lang="cs-CZ" sz="3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(nejoptimálnější řešení, kompromis mezi domácí a ústavní péčí) </a:t>
            </a:r>
          </a:p>
          <a:p>
            <a:pPr lvl="1">
              <a:buFont typeface="Arial" pitchFamily="34" charset="0"/>
              <a:buChar char="•"/>
            </a:pPr>
            <a:r>
              <a:rPr lang="cs-C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celoročním režimu </a:t>
            </a:r>
            <a:r>
              <a:rPr lang="cs-C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(kritizovány zejmnéna pro svou velikost)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None/>
            </a:pPr>
            <a:endParaRPr lang="cs-CZ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48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294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Thème Office</vt:lpstr>
      <vt:lpstr>SOCIÁLNÍ SLUŽBY</vt:lpstr>
      <vt:lpstr>ZÁKON Č. 108/2006 SB., O SOCIÁLNÍCH SLUŽBÁCH </vt:lpstr>
      <vt:lpstr>Druhy sociálních služeb</vt:lpstr>
      <vt:lpstr>Poskytování soc. služeb</vt:lpstr>
      <vt:lpstr>SOCIÁLNÍ SLUŽBY pro osoby s MP:</vt:lpstr>
      <vt:lpstr>DOMOVY PRO OSOBY SE ZP</vt:lpstr>
      <vt:lpstr>DOMOVY PRO OSOBY SE ZP FUNGUJÍ:</vt:lpstr>
      <vt:lpstr>PowerPoint Presentation</vt:lpstr>
      <vt:lpstr>DOMOVY PRO OSOBY SE ZP FUNGUJÍ:</vt:lpstr>
      <vt:lpstr>DOMOVY PRO OSOBY SE ZP FUNGUJÍ: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Katka</cp:lastModifiedBy>
  <cp:revision>29</cp:revision>
  <dcterms:created xsi:type="dcterms:W3CDTF">2008-07-21T15:46:53Z</dcterms:created>
  <dcterms:modified xsi:type="dcterms:W3CDTF">2012-11-15T14:07:22Z</dcterms:modified>
</cp:coreProperties>
</file>