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5" r:id="rId5"/>
    <p:sldId id="276" r:id="rId6"/>
    <p:sldId id="267" r:id="rId7"/>
    <p:sldId id="277" r:id="rId8"/>
    <p:sldId id="268" r:id="rId9"/>
    <p:sldId id="266" r:id="rId10"/>
    <p:sldId id="280" r:id="rId11"/>
    <p:sldId id="282" r:id="rId12"/>
    <p:sldId id="273" r:id="rId13"/>
    <p:sldId id="281" r:id="rId14"/>
    <p:sldId id="283" r:id="rId15"/>
    <p:sldId id="272" r:id="rId16"/>
    <p:sldId id="284" r:id="rId17"/>
    <p:sldId id="264" r:id="rId18"/>
    <p:sldId id="278" r:id="rId19"/>
    <p:sldId id="262" r:id="rId20"/>
    <p:sldId id="279" r:id="rId21"/>
    <p:sldId id="260" r:id="rId22"/>
    <p:sldId id="265" r:id="rId23"/>
    <p:sldId id="285" r:id="rId24"/>
    <p:sldId id="269" r:id="rId25"/>
    <p:sldId id="263" r:id="rId26"/>
    <p:sldId id="271" r:id="rId27"/>
    <p:sldId id="270" r:id="rId28"/>
    <p:sldId id="286" r:id="rId29"/>
    <p:sldId id="287" r:id="rId30"/>
    <p:sldId id="261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60"/>
  </p:normalViewPr>
  <p:slideViewPr>
    <p:cSldViewPr>
      <p:cViewPr varScale="1">
        <p:scale>
          <a:sx n="68" d="100"/>
          <a:sy n="68" d="100"/>
        </p:scale>
        <p:origin x="-160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9719-43FC-40B3-949F-F7784EDD849D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C7A7-2094-4BA7-8523-8F03DE33DA3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B43F-5ADE-4041-8502-53A0EAF5D04B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536E-6EBD-4675-ACCD-362EC4C89BC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AD17-F0F7-4686-A77F-172940BF0282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541C-88A6-45B4-9700-32975181D1C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4192-E458-4FFA-B967-B7A4AF1024BF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A870B-07DD-4EDC-966F-0EA4CB0EBB4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2CC1-3690-4FFC-8E29-5D1E8DA0118B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0954-9575-4564-91D4-0EEA8C66B36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8DB3-5074-414C-9E9A-BED1DE41A547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B2A7-FD33-4FA5-8E98-10CE40DEBA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4338-2D81-4FE4-A1B5-DFFEECD8562B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E614-B6C3-48A8-A710-DDE02F6373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038C-A6A4-4802-A2CA-BD8F8D1A2349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5A69-25AC-49C3-8518-94C64424D54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9024-C330-41CC-B62D-C8F1D3537F80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AB50-EB29-4881-BCB9-88BA230950B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0AD4B-7A52-4AB9-BE25-D689FBD11155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C133-DBA9-4FD3-8CF6-079171C980E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EA03-97CA-43ED-A877-E0E3B0AC6F96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0E5E-0350-471D-872C-3EE652013D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3A1076-C606-473B-A8ED-17D3A97515C1}" type="datetimeFigureOut">
              <a:rPr lang="fr-FR"/>
              <a:pPr>
                <a:defRPr/>
              </a:pPr>
              <a:t>04/12/2011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AF7393-21ED-45FA-AC3A-15C9DB0D114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3059832" y="1772816"/>
            <a:ext cx="5832648" cy="4104456"/>
          </a:xfrm>
        </p:spPr>
        <p:txBody>
          <a:bodyPr/>
          <a:lstStyle/>
          <a:p>
            <a:r>
              <a:rPr lang="cs-CZ" sz="4800" b="1" i="1" u="sng" dirty="0" smtClean="0">
                <a:solidFill>
                  <a:schemeClr val="bg1"/>
                </a:solidFill>
                <a:latin typeface="Bradley Hand ITC" pitchFamily="66" charset="0"/>
              </a:rPr>
              <a:t>TERAPIE</a:t>
            </a:r>
            <a:r>
              <a:rPr lang="cs-CZ" sz="4800" b="1" i="1" dirty="0" smtClean="0">
                <a:solidFill>
                  <a:schemeClr val="bg1"/>
                </a:solidFill>
                <a:latin typeface="Bradley Hand ITC" pitchFamily="66" charset="0"/>
              </a:rPr>
              <a:t/>
            </a:r>
            <a:br>
              <a:rPr lang="cs-CZ" sz="4800" b="1" i="1" dirty="0" smtClean="0">
                <a:solidFill>
                  <a:schemeClr val="bg1"/>
                </a:solidFill>
                <a:latin typeface="Bradley Hand ITC" pitchFamily="66" charset="0"/>
              </a:rPr>
            </a:br>
            <a:r>
              <a:rPr lang="cs-CZ" sz="4800" b="1" i="1" u="sng" dirty="0" smtClean="0">
                <a:solidFill>
                  <a:schemeClr val="bg1"/>
                </a:solidFill>
                <a:latin typeface="Bradley Hand ITC" pitchFamily="66" charset="0"/>
              </a:rPr>
              <a:t>VE SPECIÁLNÍ PEDAGOGICE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fr-CA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ARTETERAPIE</a:t>
            </a: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5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terapie spojená s výtvarným uměním a VV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usnadnit vyjádření pocitů klientů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uvolnění a proces tvorby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(léčba uměním)</a:t>
            </a:r>
          </a:p>
          <a:p>
            <a:pPr lvl="0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slouží k zjištění :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mentální úrovně, prožívání a psychického stavu, pozornosti,                    abstrakce, fantazie, představivosti, motoriky, koordinace, relaxace, JM a HM, vzpomínek,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senzomotoriky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laterality,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zkušeností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aktivity: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malířské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(kresebné, grafické),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sochařské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(modelování) a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užité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(keramika, fotografie, ruční práce…)</a:t>
            </a:r>
          </a:p>
          <a:p>
            <a:endParaRPr lang="fr-CA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 </a:t>
            </a:r>
            <a:br>
              <a:rPr lang="cs-CZ" dirty="0" smtClean="0"/>
            </a:br>
            <a:r>
              <a:rPr lang="cs-CZ" sz="3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Metody a techniky </a:t>
            </a:r>
            <a:r>
              <a:rPr lang="cs-CZ" sz="36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arteterapie</a:t>
            </a: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7"/>
          </a:xfrm>
        </p:spPr>
        <p:txBody>
          <a:bodyPr/>
          <a:lstStyle/>
          <a:p>
            <a:pPr lvl="0">
              <a:buNone/>
            </a:pPr>
            <a:r>
              <a:rPr lang="cs-CZ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Volný výtvarný projev</a:t>
            </a:r>
            <a:r>
              <a:rPr lang="cs-CZ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volné čmárání</a:t>
            </a: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volná kresba</a:t>
            </a: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volná malba</a:t>
            </a:r>
          </a:p>
          <a:p>
            <a:pPr lvl="0">
              <a:buNone/>
            </a:pPr>
            <a:r>
              <a:rPr lang="cs-CZ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Tématický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výtvarný projev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dítě tvoří na nějaké zadané téma (začarovaná rodina, autoportrét…)</a:t>
            </a:r>
          </a:p>
          <a:p>
            <a:pPr lvl="0"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Výtvarný projev při hudbě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–volná tvorba nebo přepis zvukových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rytmů</a:t>
            </a:r>
          </a:p>
          <a:p>
            <a:pPr lvl="0"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Skupinové výtvarné činnosti 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Štafetová“ kresba a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malba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Společné tvoření terapeuta s klientem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cinnosti_arteterapie_web_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1"/>
            <a:ext cx="4032448" cy="2016224"/>
          </a:xfrm>
        </p:spPr>
      </p:pic>
      <p:pic>
        <p:nvPicPr>
          <p:cNvPr id="5" name="Obrázek 4" descr="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8640"/>
            <a:ext cx="4139952" cy="2831192"/>
          </a:xfrm>
          <a:prstGeom prst="rect">
            <a:avLst/>
          </a:prstGeom>
        </p:spPr>
      </p:pic>
      <p:pic>
        <p:nvPicPr>
          <p:cNvPr id="6" name="Obrázek 5" descr="akryl 100x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73016"/>
            <a:ext cx="4064000" cy="2717800"/>
          </a:xfrm>
          <a:prstGeom prst="rect">
            <a:avLst/>
          </a:prstGeom>
        </p:spPr>
      </p:pic>
      <p:pic>
        <p:nvPicPr>
          <p:cNvPr id="7" name="Obrázek 6" descr="artetera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420888"/>
            <a:ext cx="3672408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MUZIKOTERAPIE</a:t>
            </a: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3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= </a:t>
            </a:r>
            <a:r>
              <a:rPr lang="cs-CZ" b="1" dirty="0" smtClean="0">
                <a:solidFill>
                  <a:schemeClr val="bg1"/>
                </a:solidFill>
              </a:rPr>
              <a:t>terapie pomocí </a:t>
            </a:r>
            <a:r>
              <a:rPr lang="cs-CZ" b="1" dirty="0" smtClean="0">
                <a:solidFill>
                  <a:schemeClr val="bg1"/>
                </a:solidFill>
              </a:rPr>
              <a:t>hudby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prvky </a:t>
            </a:r>
            <a:r>
              <a:rPr lang="cs-CZ" dirty="0" smtClean="0">
                <a:solidFill>
                  <a:schemeClr val="bg1"/>
                </a:solidFill>
              </a:rPr>
              <a:t>se mohu používat i ve VV a </a:t>
            </a:r>
            <a:r>
              <a:rPr lang="cs-CZ" dirty="0" err="1" smtClean="0">
                <a:solidFill>
                  <a:schemeClr val="bg1"/>
                </a:solidFill>
              </a:rPr>
              <a:t>arteterapii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specifická </a:t>
            </a:r>
            <a:r>
              <a:rPr lang="cs-CZ" dirty="0" smtClean="0">
                <a:solidFill>
                  <a:schemeClr val="bg1"/>
                </a:solidFill>
              </a:rPr>
              <a:t>forma </a:t>
            </a:r>
            <a:r>
              <a:rPr lang="cs-CZ" dirty="0" smtClean="0">
                <a:solidFill>
                  <a:schemeClr val="bg1"/>
                </a:solidFill>
              </a:rPr>
              <a:t>psychoterapie 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b="1" u="sng" dirty="0" smtClean="0">
                <a:solidFill>
                  <a:schemeClr val="bg1"/>
                </a:solidFill>
              </a:rPr>
              <a:t>Základní dělení:</a:t>
            </a:r>
            <a:endParaRPr lang="cs-CZ" dirty="0" smtClean="0">
              <a:solidFill>
                <a:schemeClr val="bg1"/>
              </a:solidFill>
            </a:endParaRPr>
          </a:p>
          <a:p>
            <a:pPr lvl="0"/>
            <a:r>
              <a:rPr lang="cs-CZ" b="1" dirty="0" smtClean="0">
                <a:solidFill>
                  <a:schemeClr val="bg1"/>
                </a:solidFill>
              </a:rPr>
              <a:t>Receptivní </a:t>
            </a:r>
            <a:r>
              <a:rPr lang="cs-CZ" dirty="0" smtClean="0">
                <a:solidFill>
                  <a:schemeClr val="bg1"/>
                </a:solidFill>
              </a:rPr>
              <a:t>– poslouchání hudby, pasivně přijímá</a:t>
            </a:r>
          </a:p>
          <a:p>
            <a:pPr lvl="0"/>
            <a:r>
              <a:rPr lang="cs-CZ" b="1" dirty="0" smtClean="0">
                <a:solidFill>
                  <a:schemeClr val="bg1"/>
                </a:solidFill>
              </a:rPr>
              <a:t>Aktivní </a:t>
            </a:r>
            <a:r>
              <a:rPr lang="cs-CZ" dirty="0" smtClean="0">
                <a:solidFill>
                  <a:schemeClr val="bg1"/>
                </a:solidFill>
              </a:rPr>
              <a:t>– vlastní tvorba hudby (dítě hraje, zpívá, vyťukává rytmus, podle vlastní fantazie a citu, podle předlohy, paměti…)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59228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3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Prostředky aktivní muzikoterapie :</a:t>
            </a: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lidské tělo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dechové techniky, hra na tělo</a:t>
            </a:r>
            <a:b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hlas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hlasová improvizace, melodizace říkadel, zpěv písní a melodií</a:t>
            </a:r>
            <a:b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hudební nástroje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klavír, kytara,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Orffův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instrumentář, vyrobené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hud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nástroje, etnické</a:t>
            </a: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4365104"/>
            <a:ext cx="8291264" cy="2232248"/>
          </a:xfrm>
        </p:spPr>
        <p:txBody>
          <a:bodyPr/>
          <a:lstStyle/>
          <a:p>
            <a:pPr lvl="0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rozvíjí</a:t>
            </a:r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smyslové vnímání, estetické cítění, pohybovou činnost, pozornost, paměť a fantazii, sebevyjádření, seberealizaci, komunikaci, vztahy</a:t>
            </a:r>
          </a:p>
          <a:p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muzikoterapi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3600400" cy="2790055"/>
          </a:xfrm>
        </p:spPr>
      </p:pic>
      <p:pic>
        <p:nvPicPr>
          <p:cNvPr id="5" name="Obrázek 4" descr="muzikotera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24944"/>
            <a:ext cx="4752528" cy="3717032"/>
          </a:xfrm>
          <a:prstGeom prst="rect">
            <a:avLst/>
          </a:prstGeom>
        </p:spPr>
      </p:pic>
      <p:pic>
        <p:nvPicPr>
          <p:cNvPr id="6" name="Obrázek 5" descr="clip_image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0648"/>
            <a:ext cx="4032473" cy="2376264"/>
          </a:xfrm>
          <a:prstGeom prst="rect">
            <a:avLst/>
          </a:prstGeom>
        </p:spPr>
      </p:pic>
      <p:pic>
        <p:nvPicPr>
          <p:cNvPr id="7" name="Obrázek 6" descr="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3789040"/>
            <a:ext cx="3491880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SNOEZELEN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7"/>
          </a:xfrm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PSYCHORELAXAČNÍ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MÍSTNOST</a:t>
            </a:r>
          </a:p>
          <a:p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těžce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MR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těl.post, kombi vady – uklidnění, stimulace, vnímání,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sebepojetí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spojit s bazální stimulací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podněty pro všechny smysly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doteky, barvy, zvuky, vůně, čich	</a:t>
            </a:r>
          </a:p>
          <a:p>
            <a:pPr lvl="0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nutné prostředí, v němž nejsou zaměstnávány smysly společně i samostatně (na rozdíl od běž.života)</a:t>
            </a:r>
          </a:p>
          <a:p>
            <a:pPr>
              <a:buNone/>
            </a:pPr>
            <a:endParaRPr lang="cs-CZ" dirty="0" smtClean="0"/>
          </a:p>
          <a:p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394720" cy="1008112"/>
          </a:xfrm>
        </p:spPr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snoezel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810000" cy="2857500"/>
          </a:xfrm>
        </p:spPr>
      </p:pic>
      <p:pic>
        <p:nvPicPr>
          <p:cNvPr id="6" name="Obrázek 5" descr="orangeGrov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3810000" cy="2857500"/>
          </a:xfrm>
          <a:prstGeom prst="rect">
            <a:avLst/>
          </a:prstGeom>
        </p:spPr>
      </p:pic>
      <p:pic>
        <p:nvPicPr>
          <p:cNvPr id="7" name="Obrázek 6" descr="DSCN11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628800"/>
            <a:ext cx="4716016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0106"/>
          </a:xfrm>
        </p:spPr>
        <p:txBody>
          <a:bodyPr/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BAZÁLNÍ STIMULACE</a:t>
            </a:r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305772"/>
          </a:xfrm>
        </p:spPr>
        <p:txBody>
          <a:bodyPr/>
          <a:lstStyle/>
          <a:p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komunikační, interakční a vývoj podporující stimulační technika, která se orientuje na všechny oblasti lidských potřeb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uvedení jedince do reality zprostředkováním zkušeností a vjemů pomocí těla 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cs-CZ" sz="20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cs-CZ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oblasti </a:t>
            </a:r>
            <a:r>
              <a:rPr lang="cs-CZ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podnětů :</a:t>
            </a:r>
            <a:endParaRPr lang="cs-CZ" sz="20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somatické -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tělo, kůže, kontakt se světem, dotyk, </a:t>
            </a:r>
          </a:p>
          <a:p>
            <a:pPr lvl="0"/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ichové (aromaterapie)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chuťové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sluchové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zrakové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emocionální	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vibrační -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pocit v nosných částech (klouby, kosti) jako při běhu, chůzi</a:t>
            </a:r>
          </a:p>
          <a:p>
            <a:pPr lvl="0"/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vestibulární -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tělo v prostoru, držení těla, kolébání, na míči, houpání, ..</a:t>
            </a:r>
          </a:p>
          <a:p>
            <a:r>
              <a:rPr lang="cs-CZ" sz="2000" b="1" dirty="0" smtClean="0"/>
              <a:t> </a:t>
            </a:r>
            <a:endParaRPr lang="cs-CZ" sz="2000" dirty="0" smtClean="0"/>
          </a:p>
          <a:p>
            <a:r>
              <a:rPr lang="cs-CZ" sz="2000" dirty="0" smtClean="0"/>
              <a:t> </a:t>
            </a:r>
          </a:p>
          <a:p>
            <a:endParaRPr lang="fr-CA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snoezel_0_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080000" cy="3810000"/>
          </a:xfrm>
        </p:spPr>
      </p:pic>
      <p:pic>
        <p:nvPicPr>
          <p:cNvPr id="5" name="Obrázek 4" descr="masaze_deti_a_kojencu_nor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21088"/>
            <a:ext cx="3456384" cy="2376264"/>
          </a:xfrm>
          <a:prstGeom prst="rect">
            <a:avLst/>
          </a:prstGeom>
        </p:spPr>
      </p:pic>
      <p:pic>
        <p:nvPicPr>
          <p:cNvPr id="6" name="Obrázek 5" descr="747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76672"/>
            <a:ext cx="3575720" cy="2520280"/>
          </a:xfrm>
          <a:prstGeom prst="rect">
            <a:avLst/>
          </a:prstGeom>
        </p:spPr>
      </p:pic>
      <p:pic>
        <p:nvPicPr>
          <p:cNvPr id="7" name="Obrázek 6" descr="foto_jaro010_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2608" y="3805064"/>
            <a:ext cx="4471392" cy="30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858218"/>
          </a:xfrm>
        </p:spPr>
        <p:txBody>
          <a:bodyPr/>
          <a:lstStyle/>
          <a:p>
            <a:pPr lvl="0" algn="l"/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3"/>
          </a:xfrm>
        </p:spPr>
        <p:txBody>
          <a:bodyPr/>
          <a:lstStyle/>
          <a:p>
            <a:pPr lvl="0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terapie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léčba</a:t>
            </a:r>
          </a:p>
          <a:p>
            <a:pPr lvl="0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Pozitivní působení na jedince, který má problém a já mu chci pomoci ho řešit</a:t>
            </a:r>
          </a:p>
          <a:p>
            <a:pPr lvl="0"/>
            <a:endParaRPr lang="cs-CZ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rozdíl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mezi terapií a výchovou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obojího se jedná o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záměrné působení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avšak u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výchovy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nejdůležitější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výsledek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zatímco u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terapie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směrodatný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průběh</a:t>
            </a:r>
          </a:p>
          <a:p>
            <a:pPr lvl="0"/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výtvarná výchova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arteterapie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Vv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hodnotím výsledek práce, u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arteterapie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nás zajímá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průběh (prožívání…)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u="sng" dirty="0" smtClean="0">
                <a:solidFill>
                  <a:schemeClr val="bg1"/>
                </a:solidFill>
              </a:rPr>
              <a:t>ERGOTERAPIE</a:t>
            </a: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5"/>
          </a:xfrm>
        </p:spPr>
        <p:txBody>
          <a:bodyPr/>
          <a:lstStyle/>
          <a:p>
            <a:pPr>
              <a:buNone/>
            </a:pP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terapie prací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spolupracuje s 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fyzioterapií 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individuálně - ve skupinách</a:t>
            </a:r>
          </a:p>
          <a:p>
            <a:pPr lvl="0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cílené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činnosti a postupy, které zvyšují svalovou funkci, koordinaci a rozsah pohybu, nácvik denních činností, </a:t>
            </a:r>
            <a:r>
              <a:rPr lang="cs-CZ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sebeobsluhy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radosti z fyzické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aktivity, relaxace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Ergoterapeut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odborně vzdělaný pracovník, který pracuje na základě lékařské indikace, stanovuje plán ergoterapie v návaznosti na komplexní rehabilitaci, poskytuje poradenské služby, dokumentuje průběh, spolupracuje při navrhování kompenzačních pomůcek </a:t>
            </a:r>
          </a:p>
          <a:p>
            <a:pPr>
              <a:buNone/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pravidla 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Každá zadaná práce musí mít smysl.</a:t>
            </a:r>
          </a:p>
          <a:p>
            <a:pPr lvl="0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Práce musí být rozvržena tak, aby ji klient mohl dokončit.</a:t>
            </a:r>
          </a:p>
          <a:p>
            <a:pPr lvl="0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Práce musí klienta bavit.</a:t>
            </a:r>
          </a:p>
          <a:p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71906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Prostředky </a:t>
            </a:r>
            <a:r>
              <a:rPr lang="cs-CZ" sz="3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ergoterapie</a:t>
            </a:r>
            <a:r>
              <a:rPr lang="cs-CZ" sz="3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Diagnostické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Terapeutické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Preventivní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r>
              <a:rPr lang="cs-CZ" b="1" dirty="0" smtClean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br>
              <a:rPr lang="cs-CZ" dirty="0" smtClean="0"/>
            </a:br>
            <a:r>
              <a:rPr lang="cs-CZ" b="1" dirty="0" smtClean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5"/>
            <a:ext cx="8435280" cy="4441676"/>
          </a:xfrm>
        </p:spPr>
        <p:txBody>
          <a:bodyPr/>
          <a:lstStyle/>
          <a:p>
            <a:endParaRPr lang="cs-CZ" b="1" u="sng" dirty="0" smtClean="0"/>
          </a:p>
          <a:p>
            <a:pPr>
              <a:buNone/>
            </a:pPr>
            <a:r>
              <a:rPr lang="cs-CZ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Hlavní oblasti ergoterapie :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Kondiční ergoterapie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(k naplnění volného času a zlepšení celkové kondice)</a:t>
            </a:r>
            <a:b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b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Ergoterapie cílená na postiženou oblast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Ergoterapie zaměřená na pracovní začlenění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předpracovní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rehabilitace)</a:t>
            </a:r>
            <a:b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Ergoterapie zaměřená na výchovu k soběstačnosti</a:t>
            </a:r>
            <a:endParaRPr lang="fr-C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5" name="Obrázek 4" descr="home_ergoterapie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746104" cy="3392984"/>
          </a:xfrm>
          <a:prstGeom prst="rect">
            <a:avLst/>
          </a:prstGeom>
        </p:spPr>
      </p:pic>
      <p:pic>
        <p:nvPicPr>
          <p:cNvPr id="6" name="Obrázek 5" descr="erg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284984"/>
            <a:ext cx="2743969" cy="3573016"/>
          </a:xfrm>
          <a:prstGeom prst="rect">
            <a:avLst/>
          </a:prstGeom>
        </p:spPr>
      </p:pic>
      <p:pic>
        <p:nvPicPr>
          <p:cNvPr id="7" name="Obrázek 6" descr="000744_05_0036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88640"/>
            <a:ext cx="3620120" cy="2736304"/>
          </a:xfrm>
          <a:prstGeom prst="rect">
            <a:avLst/>
          </a:prstGeom>
        </p:spPr>
      </p:pic>
      <p:pic>
        <p:nvPicPr>
          <p:cNvPr id="11" name="Zástupný symbol pro obsah 10" descr="1251956179-big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827584" y="3861048"/>
            <a:ext cx="3312368" cy="2697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DRAMATERAPIE</a:t>
            </a: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5"/>
          </a:xfrm>
        </p:spPr>
        <p:txBody>
          <a:bodyPr/>
          <a:lstStyle/>
          <a:p>
            <a:pPr lvl="0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spojení s dramatickou výchovou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pomocí dramatu se snažím klienta někam dovést  (cvičení rolí, rozvoj paměti, seberealizace a vyjadřování se, komunikace, uvolnění, improvizace, emocí, prožívání, vnímání, myšlení, tvořivosti)...</a:t>
            </a:r>
          </a:p>
          <a:p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Druhy </a:t>
            </a:r>
            <a:r>
              <a:rPr lang="cs-CZ" sz="24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dramaterapie</a:t>
            </a:r>
            <a:r>
              <a:rPr lang="cs-CZ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plánovaná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předem ví jakou roli, v jaké situaci…</a:t>
            </a:r>
          </a:p>
          <a:p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neplánovaná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zná příběh, rozhoduje se, zda do role vstoupí či ne a jak</a:t>
            </a:r>
          </a:p>
          <a:p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nepřipravená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je vtáhnut nečekaně do příběhu, nemusí zpočátku vědět že jde o terapii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15_dramatera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188641"/>
            <a:ext cx="5184575" cy="3456384"/>
          </a:xfrm>
        </p:spPr>
      </p:pic>
      <p:pic>
        <p:nvPicPr>
          <p:cNvPr id="5" name="Obrázek 4" descr="dramaterapie-486x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73016"/>
            <a:ext cx="4211960" cy="3068960"/>
          </a:xfrm>
          <a:prstGeom prst="rect">
            <a:avLst/>
          </a:prstGeom>
        </p:spPr>
      </p:pic>
      <p:pic>
        <p:nvPicPr>
          <p:cNvPr id="6" name="Obrázek 5" descr="pic 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888896"/>
            <a:ext cx="3960440" cy="2969104"/>
          </a:xfrm>
          <a:prstGeom prst="rect">
            <a:avLst/>
          </a:prstGeom>
        </p:spPr>
      </p:pic>
      <p:pic>
        <p:nvPicPr>
          <p:cNvPr id="7" name="Obrázek 6" descr="default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764704"/>
            <a:ext cx="276225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PSYCHOMOTORIKA</a:t>
            </a: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(psychomotorická terapie)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968551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působení na psychiku pomocí motorických cvičení, výchova pohybem, prožitek z pohybu</a:t>
            </a:r>
            <a:endParaRPr lang="cs-CZ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nenáročná motorická </a:t>
            </a:r>
            <a:r>
              <a:rPr lang="cs-CZ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cvičení: </a:t>
            </a:r>
            <a:r>
              <a:rPr lang="cs-CZ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př. přetlačování, jeden udělá most a jiný se musí přes něj převalit, padání do náruče partnera…</a:t>
            </a:r>
          </a:p>
          <a:p>
            <a:pPr>
              <a:buNone/>
            </a:pPr>
            <a:endParaRPr lang="cs-CZ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Cíle psychomotoriky</a:t>
            </a:r>
          </a:p>
          <a:p>
            <a:pPr lvl="0"/>
            <a:r>
              <a:rPr lang="cs-CZ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snaha naučit děti vnímat své vlastní </a:t>
            </a:r>
            <a:r>
              <a:rPr lang="cs-CZ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tělo,rozumět </a:t>
            </a:r>
            <a:r>
              <a:rPr lang="cs-CZ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 a přijmout ho</a:t>
            </a:r>
            <a:endParaRPr lang="cs-CZ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bezděčné prožívání radosti z pohybu, ze hry, z tělesných cvičení </a:t>
            </a:r>
            <a:endParaRPr lang="cs-CZ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vyrovnání biologických a duševních potřeb člověka</a:t>
            </a:r>
            <a:endParaRPr lang="cs-CZ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dokázat spolupracovat s druhými</a:t>
            </a:r>
            <a:endParaRPr lang="cs-CZ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obmena_pendl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9"/>
            <a:ext cx="4536504" cy="3312368"/>
          </a:xfrm>
        </p:spPr>
      </p:pic>
      <p:pic>
        <p:nvPicPr>
          <p:cNvPr id="5" name="Obrázek 4" descr="2-30-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17032"/>
            <a:ext cx="4056112" cy="2862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HERNÍ TERAPIE</a:t>
            </a: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7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terapie hrou</a:t>
            </a:r>
            <a:endParaRPr lang="cs-CZ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hra je důležitá (výborný diagnostický prvek)</a:t>
            </a:r>
          </a:p>
          <a:p>
            <a:pPr lvl="0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používá se hlavně ve školách při nemocnicích a zdravotnických zařízeních</a:t>
            </a:r>
          </a:p>
          <a:p>
            <a:pPr lvl="0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panáci Petr a Petruška – dají se z nich snímat jednotlivé orgány – připraví to tak děti na zákrok</a:t>
            </a:r>
          </a:p>
          <a:p>
            <a:pPr lvl="0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titul herního specialisty </a:t>
            </a:r>
          </a:p>
          <a:p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21043536464bda7825ea47a_-var-www-vhosts-ceskydomov-cz-httpdocs-uploads-temp-20453160214bda7825e8ac6-terapie-web-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908720"/>
            <a:ext cx="7296149" cy="547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7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 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terapie tancem a pohybem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taneční terapie je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formou psychoterapie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lidé vyjadřují smutek, radost, hněv a jiné silné emoce pohyby těla za podpory hudby, rytmu</a:t>
            </a:r>
          </a:p>
          <a:p>
            <a:pPr lvl="0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především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 jedince s lehkou a středně těžkou mentální retardací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propojení s 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dramaterapií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gesto na základě vlastního prožitku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nebo volné zrcadlení projevu protějšku</a:t>
            </a:r>
          </a:p>
          <a:p>
            <a:pPr lvl="0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prvním místě - kvalita prožitku, ne estetičnost tance</a:t>
            </a:r>
          </a:p>
          <a:p>
            <a:pPr>
              <a:buNone/>
            </a:pPr>
            <a:r>
              <a:rPr lang="cs-CZ" b="1" dirty="0" smtClean="0"/>
              <a:t>	</a:t>
            </a:r>
            <a:endParaRPr lang="cs-CZ" dirty="0" smtClean="0"/>
          </a:p>
          <a:p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78363" y="270626"/>
            <a:ext cx="47872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TANEČNÍ TERAPIE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bg1"/>
                </a:solidFill>
              </a:rPr>
              <a:t>CANISTERAPIE</a:t>
            </a: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7"/>
            <a:ext cx="8363272" cy="5616625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terapie za pomoci psa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abývá se uplatněním psů v psychoterapii dospělých, dětí, seniorů, lidí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postižením,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epileptiků, vězňů…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dochází k působení psa na člověka</a:t>
            </a:r>
          </a:p>
          <a:p>
            <a:pPr lvl="0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Vztah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pes- člověk :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pozitivní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sociální a emocionální terapeutické efekty- zlepšení stavu</a:t>
            </a:r>
          </a:p>
          <a:p>
            <a:pPr lvl="0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oblast socializačních kompetencí, emocí, komunikace, empatie, uspokojování potřeby bezpečí </a:t>
            </a:r>
          </a:p>
          <a:p>
            <a:pPr lvl="0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působí na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somatickou oblast (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polohy, uvolnění) i na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psychiku</a:t>
            </a: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psi :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vodící, asistenční, terapeutičtí</a:t>
            </a:r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pes musí být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speciálně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vycvičen</a:t>
            </a:r>
          </a:p>
          <a:p>
            <a:endParaRPr lang="fr-C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2650306"/>
          </a:xfrm>
        </p:spPr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pt_cviceni101311_denik_clanek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3140968"/>
            <a:ext cx="5710014" cy="3513187"/>
          </a:xfrm>
        </p:spPr>
      </p:pic>
      <p:pic>
        <p:nvPicPr>
          <p:cNvPr id="5" name="Obrázek 4" descr="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396044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584176"/>
          </a:xfrm>
        </p:spPr>
        <p:txBody>
          <a:bodyPr/>
          <a:lstStyle/>
          <a:p>
            <a:r>
              <a:rPr lang="cs-CZ" b="1" u="sng" dirty="0" smtClean="0">
                <a:solidFill>
                  <a:schemeClr val="bg1"/>
                </a:solidFill>
              </a:rPr>
              <a:t>Dělení </a:t>
            </a:r>
            <a:r>
              <a:rPr lang="cs-CZ" b="1" u="sng" dirty="0" err="1" smtClean="0">
                <a:solidFill>
                  <a:schemeClr val="bg1"/>
                </a:solidFill>
              </a:rPr>
              <a:t>animoterapií</a:t>
            </a:r>
            <a:r>
              <a:rPr lang="cs-CZ" b="1" u="sng" dirty="0" smtClean="0">
                <a:solidFill>
                  <a:schemeClr val="bg1"/>
                </a:solidFill>
              </a:rPr>
              <a:t>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5949280"/>
          </a:xfrm>
        </p:spPr>
        <p:txBody>
          <a:bodyPr/>
          <a:lstStyle/>
          <a:p>
            <a:pPr lvl="0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AAA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animal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asistent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aktivity za přítomnosti zvířete – lechtání, házení míčku, krmení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lvl="0"/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AAT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animal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asisted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therapy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terapie za přítomnosti zvířete –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hl. u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těžce postižených, 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polohování (často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felinoterapie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hyprehabilitace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canisterapie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AAE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animal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asisted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vzdělávání za přítomnosti zvířete, dítě se naučí kde má pejsek očička, uši, kolik má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zubů (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hypoterapie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canisterapie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C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584176"/>
          </a:xfrm>
        </p:spPr>
        <p:txBody>
          <a:bodyPr/>
          <a:lstStyle/>
          <a:p>
            <a:r>
              <a:rPr lang="cs-CZ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Podmínky </a:t>
            </a:r>
            <a:r>
              <a:rPr lang="cs-CZ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canisterapie</a:t>
            </a:r>
            <a:r>
              <a:rPr lang="cs-CZ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752528"/>
          </a:xfrm>
        </p:spPr>
        <p:txBody>
          <a:bodyPr/>
          <a:lstStyle/>
          <a:p>
            <a:pPr lvl="0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Dítě nesmí být alergické</a:t>
            </a:r>
          </a:p>
          <a:p>
            <a:pPr lvl="0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Souhlas rodičů</a:t>
            </a:r>
          </a:p>
          <a:p>
            <a:pPr lvl="0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Pokud dítě nechce, nemusí</a:t>
            </a:r>
          </a:p>
          <a:p>
            <a:pPr lvl="0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Pes musí mít </a:t>
            </a:r>
            <a:r>
              <a:rPr lang="cs-CZ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canisterapeutické</a:t>
            </a:r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zkoušky (2x do roka přes </a:t>
            </a:r>
            <a:r>
              <a:rPr lang="cs-CZ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canist.společnost</a:t>
            </a:r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C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538736" cy="1012974"/>
          </a:xfrm>
        </p:spPr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canisterapie-a-geriatr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874963"/>
            <a:ext cx="2985457" cy="3983037"/>
          </a:xfrm>
        </p:spPr>
      </p:pic>
      <p:pic>
        <p:nvPicPr>
          <p:cNvPr id="5" name="Obrázek 4" descr="canisterapie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905250" cy="2600325"/>
          </a:xfrm>
          <a:prstGeom prst="rect">
            <a:avLst/>
          </a:prstGeom>
        </p:spPr>
      </p:pic>
      <p:pic>
        <p:nvPicPr>
          <p:cNvPr id="6" name="Obrázek 5" descr="canisterapie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88640"/>
            <a:ext cx="3905250" cy="2933700"/>
          </a:xfrm>
          <a:prstGeom prst="rect">
            <a:avLst/>
          </a:prstGeom>
        </p:spPr>
      </p:pic>
      <p:pic>
        <p:nvPicPr>
          <p:cNvPr id="7" name="Obrázek 6" descr="1b3721acaf886af6ba0d1d8efc4116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284984"/>
            <a:ext cx="522007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328592"/>
          </a:xfrm>
        </p:spPr>
        <p:txBody>
          <a:bodyPr/>
          <a:lstStyle/>
          <a:p>
            <a:r>
              <a:rPr lang="cs-CZ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 terapie pomocí koně</a:t>
            </a:r>
            <a:endParaRPr lang="cs-CZ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nejčastěji kombinované vady, mentálně handicapovaní, tělesně handicapovaní, nevidomí, neslyšící, ADHD</a:t>
            </a:r>
          </a:p>
          <a:p>
            <a:pPr lvl="0"/>
            <a:r>
              <a:rPr lang="cs-CZ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Kůň - terapeutický prostředek </a:t>
            </a:r>
            <a:r>
              <a:rPr lang="cs-CZ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díky trojrozměrnému pohybu těla</a:t>
            </a:r>
            <a:r>
              <a:rPr lang="cs-CZ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(frontální, sagitální, horizontální) - dochází </a:t>
            </a:r>
            <a:r>
              <a:rPr lang="cs-CZ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 neustálému střídání napětí a uvolňování těla pacienta, který je tak nucen se neustále přizpůsobovat pohybové sinusoidě koňského hřbetu a to i při své naprosté pasivitě. </a:t>
            </a:r>
          </a:p>
          <a:p>
            <a:pPr lvl="0"/>
            <a:r>
              <a:rPr lang="cs-CZ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dochází k pokusu o soulad pohybu koně a pacienta</a:t>
            </a:r>
            <a:endParaRPr lang="cs-CZ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jediná možnost umožňující postiženému jedinci „projít se“ ve vzpřímené poloze </a:t>
            </a:r>
            <a:endParaRPr lang="cs-CZ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C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42814" y="340417"/>
            <a:ext cx="36583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HIPOTERAPIE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Základní dělení:</a:t>
            </a:r>
            <a:r>
              <a:rPr lang="cs-CZ" dirty="0" smtClean="0"/>
              <a:t/>
            </a:r>
            <a:br>
              <a:rPr lang="cs-CZ" dirty="0" smtClean="0"/>
            </a:b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904656"/>
          </a:xfrm>
        </p:spPr>
        <p:txBody>
          <a:bodyPr/>
          <a:lstStyle/>
          <a:p>
            <a:pPr>
              <a:buNone/>
            </a:pPr>
            <a:r>
              <a:rPr lang="cs-CZ" sz="24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Hiporehabilitace</a:t>
            </a:r>
            <a:r>
              <a:rPr lang="cs-CZ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jde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rehabilitaci, působící na tělo – MO, těl. </a:t>
            </a:r>
            <a:r>
              <a:rPr lang="cs-CZ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postiž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speciálně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vycvičený kůň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bez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sedla, na koni jen deka, dítě nejčastěji položeno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tak, 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aby vnímalo celým tělem změny polohy těla koně a jeho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pohyby</a:t>
            </a:r>
          </a:p>
          <a:p>
            <a:pPr>
              <a:buNone/>
            </a:pPr>
            <a:endParaRPr lang="cs-CZ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Pedagogicko-psychologické </a:t>
            </a:r>
            <a:r>
              <a:rPr lang="cs-CZ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ježdění</a:t>
            </a:r>
            <a:r>
              <a:rPr lang="cs-CZ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vliv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koně na psychiku člověka, edukace, komunikace, vztah se zvířetem - mentálně postižení, psychicky nemocní (deprese, neurózy)</a:t>
            </a:r>
          </a:p>
          <a:p>
            <a:endParaRPr lang="cs-C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Sport pro handicapované</a:t>
            </a:r>
            <a:r>
              <a:rPr lang="cs-CZ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sport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ježdění</a:t>
            </a:r>
          </a:p>
          <a:p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hipoterapie-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188640"/>
            <a:ext cx="5315679" cy="3983037"/>
          </a:xfrm>
        </p:spPr>
      </p:pic>
      <p:pic>
        <p:nvPicPr>
          <p:cNvPr id="6" name="Obrázek 5" descr="Hippo-Thera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861048"/>
            <a:ext cx="3657600" cy="2743200"/>
          </a:xfrm>
          <a:prstGeom prst="rect">
            <a:avLst/>
          </a:prstGeom>
        </p:spPr>
      </p:pic>
      <p:pic>
        <p:nvPicPr>
          <p:cNvPr id="7" name="Obrázek 6" descr="hippo_therapy_200_wi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08720"/>
            <a:ext cx="3240360" cy="254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132</Template>
  <TotalTime>91</TotalTime>
  <Words>703</Words>
  <Application>Microsoft Office PowerPoint</Application>
  <PresentationFormat>Předvádění na obrazovce (4:3)</PresentationFormat>
  <Paragraphs>144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Calibri</vt:lpstr>
      <vt:lpstr>Arial</vt:lpstr>
      <vt:lpstr>132</vt:lpstr>
      <vt:lpstr>TERAPIE VE SPECIÁLNÍ PEDAGOGICE </vt:lpstr>
      <vt:lpstr> </vt:lpstr>
      <vt:lpstr>CANISTERAPIE </vt:lpstr>
      <vt:lpstr>Dělení animoterapií:  </vt:lpstr>
      <vt:lpstr>Podmínky canisterapie :  </vt:lpstr>
      <vt:lpstr>Snímek 6</vt:lpstr>
      <vt:lpstr>HIPOTERAPIE</vt:lpstr>
      <vt:lpstr>Základní dělení: </vt:lpstr>
      <vt:lpstr>Snímek 9</vt:lpstr>
      <vt:lpstr>ARTETERAPIE </vt:lpstr>
      <vt:lpstr>  Metody a techniky arteterapie </vt:lpstr>
      <vt:lpstr>Snímek 12</vt:lpstr>
      <vt:lpstr>MUZIKOTERAPIE </vt:lpstr>
      <vt:lpstr>  Prostředky aktivní muzikoterapie :  lidské tělo – dechové techniky, hra na tělo  hlas - hlasová improvizace, melodizace říkadel, zpěv písní a melodií  hudební nástroje – klavír, kytara, Orffův instrumentář, vyrobené hud. nástroje, etnické </vt:lpstr>
      <vt:lpstr>Snímek 15</vt:lpstr>
      <vt:lpstr>SNOEZELEN </vt:lpstr>
      <vt:lpstr>Snímek 17</vt:lpstr>
      <vt:lpstr>BAZÁLNÍ STIMULACE </vt:lpstr>
      <vt:lpstr>Snímek 19</vt:lpstr>
      <vt:lpstr>ERGOTERAPIE </vt:lpstr>
      <vt:lpstr>             Prostředky ergoterapie:  - Diagnostické   - Terapeutické   - Preventivní               </vt:lpstr>
      <vt:lpstr>Snímek 22</vt:lpstr>
      <vt:lpstr>DRAMATERAPIE </vt:lpstr>
      <vt:lpstr>Snímek 24</vt:lpstr>
      <vt:lpstr>PSYCHOMOTORIKA (psychomotorická terapie)   </vt:lpstr>
      <vt:lpstr>Snímek 26</vt:lpstr>
      <vt:lpstr>HERNÍ TERAPIE </vt:lpstr>
      <vt:lpstr> </vt:lpstr>
      <vt:lpstr>TANEČNÍ TERAPIE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TERAPIE VE SPECIÁLNÍ PEDAGOGICE</dc:title>
  <dc:creator>Katka</dc:creator>
  <cp:lastModifiedBy>Katka</cp:lastModifiedBy>
  <cp:revision>10</cp:revision>
  <dcterms:created xsi:type="dcterms:W3CDTF">2011-12-04T20:52:13Z</dcterms:created>
  <dcterms:modified xsi:type="dcterms:W3CDTF">2011-12-04T22:23:23Z</dcterms:modified>
</cp:coreProperties>
</file>