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587A4D8-29E1-4C57-AF47-6FC12DF497AE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229BE-B233-411B-A1A9-9D78117E7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olesdifferentes.free.fr/SCHLEMMINGER.htm" TargetMode="External"/><Relationship Id="rId2" Type="http://schemas.openxmlformats.org/officeDocument/2006/relationships/hyperlink" Target="http://www.ibe.unesco.org/fileadmin/user_upload/archive/publications/ThinkersPdf/freinet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ph-karlsruhe.de/fileadmin/user_upload/dozenten/schlemminger/articles_publies/01History-Freinet1.pdf" TargetMode="External"/><Relationship Id="rId4" Type="http://schemas.openxmlformats.org/officeDocument/2006/relationships/hyperlink" Target="http://e-ducation.net/freinet_english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620688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200" dirty="0" smtClean="0">
                <a:latin typeface="Lucida Handwriting" pitchFamily="66" charset="0"/>
              </a:rPr>
              <a:t>CÉLESTIN FREINET</a:t>
            </a:r>
            <a:endParaRPr lang="en-TT" sz="3200" dirty="0">
              <a:latin typeface="Lucida Handwriting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144" y="4581128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u="sng" dirty="0" err="1" smtClean="0"/>
              <a:t>Célestin</a:t>
            </a:r>
            <a:r>
              <a:rPr lang="en-TT" sz="2800" u="sng" dirty="0" smtClean="0"/>
              <a:t> </a:t>
            </a:r>
            <a:r>
              <a:rPr lang="en-TT" sz="2800" u="sng" dirty="0" err="1" smtClean="0"/>
              <a:t>Freinet</a:t>
            </a:r>
            <a:r>
              <a:rPr lang="en-TT" sz="2800" u="sng" dirty="0" smtClean="0"/>
              <a:t> (</a:t>
            </a:r>
            <a:r>
              <a:rPr lang="en-TT" sz="2800" dirty="0" smtClean="0"/>
              <a:t>October </a:t>
            </a:r>
            <a:r>
              <a:rPr lang="en-TT" sz="2800" dirty="0"/>
              <a:t>15, </a:t>
            </a:r>
            <a:r>
              <a:rPr lang="en-TT" sz="2800" dirty="0" smtClean="0"/>
              <a:t>1896 - October </a:t>
            </a:r>
            <a:r>
              <a:rPr lang="en-TT" sz="2800" dirty="0"/>
              <a:t>8, </a:t>
            </a:r>
            <a:r>
              <a:rPr lang="en-TT" sz="2800" dirty="0" smtClean="0"/>
              <a:t>1966) was </a:t>
            </a:r>
            <a:r>
              <a:rPr lang="en-TT" sz="2800" dirty="0"/>
              <a:t>a noted French pedagogue, and educational reformer.</a:t>
            </a:r>
          </a:p>
          <a:p>
            <a:endParaRPr lang="en-US" sz="2800" dirty="0"/>
          </a:p>
        </p:txBody>
      </p:sp>
      <p:pic>
        <p:nvPicPr>
          <p:cNvPr id="1026" name="Picture 2" descr="C:\Users\Timba\Downloads\freinet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0596" y="1391501"/>
            <a:ext cx="2675540" cy="302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826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49438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 New Education has to be seen in the Romantic tradition of the philosophy of education. </a:t>
            </a:r>
          </a:p>
          <a:p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These educators recommended  a return to the origins of childhood which is regarded as “innocent” and full of promise. 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The effort to adapt the child to  modern, industrial society  through  school is essentially  an  act of corruption.</a:t>
            </a:r>
            <a:endParaRPr lang="en-TT" sz="2000" dirty="0">
              <a:latin typeface="Comic Sans MS" pitchFamily="66" charset="0"/>
            </a:endParaRPr>
          </a:p>
          <a:p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000" dirty="0" smtClean="0">
                <a:latin typeface="Comic Sans MS" pitchFamily="66" charset="0"/>
              </a:rPr>
              <a:t>“Natural education” offers a way  to resolve these problems by  introducing community-based  activities such  as manual labour and  craft work. They  are considered as more healthy and formative.</a:t>
            </a:r>
          </a:p>
          <a:p>
            <a:pPr algn="ctr"/>
            <a:endParaRPr lang="en-TT" sz="2400" b="1" dirty="0" smtClean="0">
              <a:latin typeface="Comic Sans MS" pitchFamily="66" charset="0"/>
            </a:endParaRPr>
          </a:p>
          <a:p>
            <a:pPr algn="ctr"/>
            <a:r>
              <a:rPr lang="en-TT" sz="2400" b="1" dirty="0" err="1" smtClean="0">
                <a:latin typeface="Comic Sans MS" pitchFamily="66" charset="0"/>
              </a:rPr>
              <a:t>Freinet’s</a:t>
            </a:r>
            <a:r>
              <a:rPr lang="en-TT" sz="2400" b="1" dirty="0" smtClean="0">
                <a:latin typeface="Comic Sans MS" pitchFamily="66" charset="0"/>
              </a:rPr>
              <a:t> pedagogy stands in this tradition when </a:t>
            </a:r>
            <a:r>
              <a:rPr lang="en-TT" sz="2400" b="1" i="1" dirty="0" smtClean="0">
                <a:latin typeface="Comic Sans MS" pitchFamily="66" charset="0"/>
              </a:rPr>
              <a:t>he praises manual work </a:t>
            </a:r>
            <a:r>
              <a:rPr lang="en-TT" sz="2400" b="1" i="1" dirty="0" smtClean="0">
                <a:latin typeface="Comic Sans MS" pitchFamily="66" charset="0"/>
              </a:rPr>
              <a:t>and</a:t>
            </a:r>
            <a:r>
              <a:rPr lang="cs-CZ" sz="2400" b="1" i="1" dirty="0" smtClean="0">
                <a:latin typeface="Comic Sans MS" pitchFamily="66" charset="0"/>
              </a:rPr>
              <a:t> </a:t>
            </a:r>
            <a:r>
              <a:rPr lang="en-TT" sz="2400" b="1" i="1" dirty="0" smtClean="0">
                <a:latin typeface="Comic Sans MS" pitchFamily="66" charset="0"/>
              </a:rPr>
              <a:t>puts </a:t>
            </a:r>
            <a:r>
              <a:rPr lang="en-TT" sz="2400" b="1" i="1" dirty="0" smtClean="0">
                <a:latin typeface="Comic Sans MS" pitchFamily="66" charset="0"/>
              </a:rPr>
              <a:t>children’s needs and desires above all.</a:t>
            </a:r>
            <a:endParaRPr lang="en-US" sz="2400" b="1" i="1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40466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A Child-</a:t>
            </a:r>
            <a:r>
              <a:rPr lang="en-U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Centred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Pedagogy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33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92D050"/>
                </a:solidFill>
                <a:latin typeface="Comic Sans MS" pitchFamily="66" charset="0"/>
              </a:rPr>
              <a:t>Conclusion</a:t>
            </a:r>
            <a:endParaRPr lang="en-US" sz="4000" b="1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1196752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Celestin </a:t>
            </a:r>
            <a:r>
              <a:rPr lang="en-TT" sz="2200" dirty="0" err="1" smtClean="0">
                <a:latin typeface="Comic Sans MS" pitchFamily="66" charset="0"/>
              </a:rPr>
              <a:t>Freinet’s</a:t>
            </a:r>
            <a:r>
              <a:rPr lang="en-TT" sz="2200" dirty="0" smtClean="0">
                <a:latin typeface="Comic Sans MS" pitchFamily="66" charset="0"/>
              </a:rPr>
              <a:t> main  interest was always to  improve the social and cultural situation  of working-class children. 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He believed that instead  of waiting  for a broader revolution changes are possible in classroom right now.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 smtClean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Nowadays </a:t>
            </a:r>
            <a:r>
              <a:rPr lang="en-TT" sz="2200" dirty="0" err="1" smtClean="0">
                <a:latin typeface="Comic Sans MS" pitchFamily="66" charset="0"/>
              </a:rPr>
              <a:t>Freinet</a:t>
            </a:r>
            <a:r>
              <a:rPr lang="en-TT" sz="2200" dirty="0" smtClean="0">
                <a:latin typeface="Comic Sans MS" pitchFamily="66" charset="0"/>
              </a:rPr>
              <a:t> pedagogy  is still a very  strong, international movement covering  the whole range of school levels from kindergarten  to  university  and adult education.</a:t>
            </a:r>
          </a:p>
          <a:p>
            <a:pPr marL="342900" indent="-342900">
              <a:buFont typeface="Courier New" pitchFamily="49" charset="0"/>
              <a:buChar char="o"/>
            </a:pPr>
            <a:endParaRPr lang="en-TT" sz="2200" dirty="0">
              <a:latin typeface="Comic Sans MS" pitchFamily="66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n-TT" sz="2200" dirty="0" smtClean="0">
                <a:latin typeface="Comic Sans MS" pitchFamily="66" charset="0"/>
              </a:rPr>
              <a:t>Legacy- </a:t>
            </a:r>
            <a:r>
              <a:rPr lang="en-TT" sz="2200" dirty="0" err="1" smtClean="0">
                <a:latin typeface="Comic Sans MS" pitchFamily="66" charset="0"/>
              </a:rPr>
              <a:t>Freinet's</a:t>
            </a:r>
            <a:r>
              <a:rPr lang="en-TT" sz="2200" dirty="0" smtClean="0">
                <a:latin typeface="Comic Sans MS" pitchFamily="66" charset="0"/>
              </a:rPr>
              <a:t> </a:t>
            </a:r>
            <a:r>
              <a:rPr lang="en-TT" sz="2200" dirty="0">
                <a:latin typeface="Comic Sans MS" pitchFamily="66" charset="0"/>
              </a:rPr>
              <a:t>work lives on in the name of </a:t>
            </a:r>
            <a:r>
              <a:rPr lang="en-TT" sz="2200" dirty="0" err="1">
                <a:latin typeface="Comic Sans MS" pitchFamily="66" charset="0"/>
              </a:rPr>
              <a:t>Pédagogie</a:t>
            </a:r>
            <a:r>
              <a:rPr lang="en-TT" sz="2200" dirty="0">
                <a:latin typeface="Comic Sans MS" pitchFamily="66" charset="0"/>
              </a:rPr>
              <a:t> </a:t>
            </a:r>
            <a:r>
              <a:rPr lang="en-TT" sz="2200" dirty="0" err="1">
                <a:latin typeface="Comic Sans MS" pitchFamily="66" charset="0"/>
              </a:rPr>
              <a:t>Freinet</a:t>
            </a:r>
            <a:r>
              <a:rPr lang="en-TT" sz="2200" dirty="0">
                <a:latin typeface="Comic Sans MS" pitchFamily="66" charset="0"/>
              </a:rPr>
              <a:t>, or the Modern School Movement, practised in many countries worldwide.</a:t>
            </a:r>
            <a:endParaRPr lang="en-US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1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References Used:</a:t>
            </a:r>
          </a:p>
          <a:p>
            <a:endParaRPr lang="en-US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2"/>
              </a:rPr>
              <a:t>http://www.ibe.unesco.org/fileadmin/user_upload/archive/publications/ThinkersPdf/freinete.pdf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3"/>
              </a:rPr>
              <a:t>http://ecolesdifferentes.free.fr/SCHLEMMINGER.htm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4"/>
              </a:rPr>
              <a:t>http://e-ducation.net/freinet_english.htm</a:t>
            </a:r>
            <a:endParaRPr lang="en-TT" sz="2400" dirty="0" smtClean="0">
              <a:latin typeface="Comic Sans MS" pitchFamily="66" charset="0"/>
            </a:endParaRPr>
          </a:p>
          <a:p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latin typeface="Comic Sans MS" pitchFamily="66" charset="0"/>
                <a:hlinkClick r:id="rId5"/>
              </a:rPr>
              <a:t>http://www.ph-karlsruhe.de/fileadmin/user_upload/dozenten/schlemminger/articles_publies/01History-Freinet1.pdf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28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112" y="148478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</a:t>
            </a:r>
            <a:r>
              <a:rPr lang="en-TT" sz="2400" dirty="0"/>
              <a:t>was born in Provence as the fifth of eight children. </a:t>
            </a: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His </a:t>
            </a:r>
            <a:r>
              <a:rPr lang="en-TT" sz="2400" dirty="0"/>
              <a:t>own schooldays were deeply unpleasant to him, and would affect his teaching methods and desire for reform. </a:t>
            </a: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In </a:t>
            </a:r>
            <a:r>
              <a:rPr lang="en-TT" sz="2400" dirty="0"/>
              <a:t>1915 he was recruited into the French army and </a:t>
            </a:r>
            <a:r>
              <a:rPr lang="en-TT" sz="2400" dirty="0" smtClean="0"/>
              <a:t> was </a:t>
            </a:r>
            <a:r>
              <a:rPr lang="en-TT" sz="2400" dirty="0"/>
              <a:t>w</a:t>
            </a:r>
            <a:r>
              <a:rPr lang="en-TT" sz="2400" dirty="0" smtClean="0"/>
              <a:t>ounded in the lung. He never recovered completely, and suffered throughout his life from a shortage of breath.</a:t>
            </a:r>
          </a:p>
          <a:p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 This was partly responsible for the nature of his educational innovations, in which pupil activities took the place of the habitual ‘chalk and talk’ of the teacher.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3326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Brief History of Celestin </a:t>
            </a:r>
            <a:r>
              <a:rPr lang="en-US" sz="3600" b="1" dirty="0" err="1" smtClean="0"/>
              <a:t>Freinet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55557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28092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In 1920 he became an elementary school teacher in the village of Le Bar-</a:t>
            </a:r>
            <a:r>
              <a:rPr lang="en-TT" sz="2400" dirty="0" err="1" smtClean="0"/>
              <a:t>sur</a:t>
            </a:r>
            <a:r>
              <a:rPr lang="en-TT" sz="2400" dirty="0" smtClean="0"/>
              <a:t>-Loup. It was here that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began to develop his teaching methods.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smtClean="0"/>
              <a:t>Between 1929 and 1933 the </a:t>
            </a:r>
            <a:r>
              <a:rPr lang="en-TT" sz="2400" dirty="0" err="1" smtClean="0"/>
              <a:t>Freinets</a:t>
            </a:r>
            <a:r>
              <a:rPr lang="en-TT" sz="2400" dirty="0" smtClean="0"/>
              <a:t> developed and enlarged the movement they had founded.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later left the public education system and in 1935 he founded an independent school nearby in </a:t>
            </a:r>
            <a:r>
              <a:rPr lang="en-TT" sz="2400" dirty="0" err="1" smtClean="0"/>
              <a:t>Vence</a:t>
            </a:r>
            <a:r>
              <a:rPr lang="en-TT" sz="2400" dirty="0" smtClean="0"/>
              <a:t>. </a:t>
            </a:r>
          </a:p>
          <a:p>
            <a:endParaRPr lang="en-TT" sz="24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TT" sz="2400" dirty="0" smtClean="0"/>
              <a:t>There,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applied and developed his techniques until 1940.</a:t>
            </a:r>
          </a:p>
          <a:p>
            <a:pPr marL="342900" indent="-342900">
              <a:buFont typeface="Wingdings" pitchFamily="2" charset="2"/>
              <a:buChar char="Ø"/>
            </a:pPr>
            <a:endParaRPr lang="en-TT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TT" sz="2400" dirty="0" err="1" smtClean="0"/>
              <a:t>Freinet</a:t>
            </a:r>
            <a:r>
              <a:rPr lang="en-TT" sz="2400" dirty="0" smtClean="0"/>
              <a:t> died in </a:t>
            </a:r>
            <a:r>
              <a:rPr lang="en-TT" sz="2400" dirty="0" err="1" smtClean="0"/>
              <a:t>Vence</a:t>
            </a:r>
            <a:r>
              <a:rPr lang="en-TT" sz="2400" dirty="0" smtClean="0"/>
              <a:t> in 1966. His movement continued after his death and Elise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, the wife of Celestin </a:t>
            </a:r>
            <a:r>
              <a:rPr lang="en-TT" sz="2400" dirty="0" err="1" smtClean="0"/>
              <a:t>Freinet</a:t>
            </a:r>
            <a:r>
              <a:rPr lang="en-TT" sz="2400" dirty="0" smtClean="0"/>
              <a:t> kept alive the memory of her husband.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TT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099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TT" sz="2400" dirty="0" smtClean="0">
              <a:latin typeface="Comic Sans MS" pitchFamily="66" charset="0"/>
            </a:endParaRPr>
          </a:p>
          <a:p>
            <a:pPr algn="ctr"/>
            <a:endParaRPr lang="en-TT" sz="2400" dirty="0">
              <a:latin typeface="Comic Sans MS" pitchFamily="66" charset="0"/>
            </a:endParaRPr>
          </a:p>
          <a:p>
            <a:pPr algn="ctr"/>
            <a:r>
              <a:rPr lang="en-TT" sz="2400" dirty="0" smtClean="0">
                <a:latin typeface="Comic Sans MS" pitchFamily="66" charset="0"/>
              </a:rPr>
              <a:t> </a:t>
            </a:r>
            <a:r>
              <a:rPr lang="en-TT" sz="4000" b="1" dirty="0" smtClean="0">
                <a:solidFill>
                  <a:srgbClr val="92D050"/>
                </a:solidFill>
                <a:latin typeface="Comic Sans MS" pitchFamily="66" charset="0"/>
              </a:rPr>
              <a:t>FREINET TECHNIQUES</a:t>
            </a:r>
          </a:p>
          <a:p>
            <a:endParaRPr lang="en-TT" sz="2400" dirty="0">
              <a:latin typeface="Comic Sans MS" pitchFamily="66" charset="0"/>
            </a:endParaRPr>
          </a:p>
          <a:p>
            <a:pPr algn="ctr"/>
            <a:endParaRPr lang="en-TT" sz="2400" dirty="0">
              <a:latin typeface="Comic Sans MS" pitchFamily="66" charset="0"/>
            </a:endParaRPr>
          </a:p>
          <a:p>
            <a:pPr algn="ctr"/>
            <a:endParaRPr lang="en-TT" sz="2400" dirty="0" smtClean="0">
              <a:latin typeface="Comic Sans MS" pitchFamily="66" charset="0"/>
            </a:endParaRPr>
          </a:p>
          <a:p>
            <a:pPr algn="ctr"/>
            <a:r>
              <a:rPr lang="en-TT" sz="2400" dirty="0" err="1" smtClean="0">
                <a:latin typeface="Comic Sans MS" pitchFamily="66" charset="0"/>
              </a:rPr>
              <a:t>Freinet’s</a:t>
            </a:r>
            <a:r>
              <a:rPr lang="en-TT" sz="2400" dirty="0" smtClean="0">
                <a:latin typeface="Comic Sans MS" pitchFamily="66" charset="0"/>
              </a:rPr>
              <a:t> basic philosophy is that which underlies what he himself called ‘techniques for living’. This formula is a way of expressing a fundamental distrust of everything formal, everything forced and artificial, and having a grateful trust in nature.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79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4046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b="1" dirty="0" err="1" smtClean="0">
                <a:solidFill>
                  <a:srgbClr val="00B0F0"/>
                </a:solidFill>
                <a:latin typeface="Comic Sans MS" pitchFamily="66" charset="0"/>
              </a:rPr>
              <a:t>Freinet</a:t>
            </a:r>
            <a:r>
              <a:rPr lang="en-TT" sz="36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TT" sz="3600" b="1" dirty="0">
                <a:solidFill>
                  <a:srgbClr val="00B0F0"/>
                </a:solidFill>
                <a:latin typeface="Comic Sans MS" pitchFamily="66" charset="0"/>
              </a:rPr>
              <a:t>Techniques</a:t>
            </a:r>
            <a:endParaRPr lang="en-US" sz="36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488" y="148478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Learning Printing Technique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Free Writing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School Correspondence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Field Investigations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Work Schedule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Self Correcting Files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TT" sz="2400" dirty="0" smtClean="0">
                <a:latin typeface="Comic Sans MS" pitchFamily="66" charset="0"/>
              </a:rPr>
              <a:t>Classroom Assembly</a:t>
            </a:r>
          </a:p>
          <a:p>
            <a:pPr marL="285750" indent="-285750">
              <a:buFont typeface="Wingdings" pitchFamily="2" charset="2"/>
              <a:buChar char="v"/>
            </a:pPr>
            <a:endParaRPr lang="en-TT" sz="24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en-TT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63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1369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TT" sz="4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TT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The Essential Concepts of </a:t>
            </a:r>
            <a:r>
              <a:rPr lang="en-TT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Freinet</a:t>
            </a:r>
            <a:r>
              <a:rPr lang="en-TT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Pedagogy</a:t>
            </a:r>
          </a:p>
          <a:p>
            <a:pPr algn="ctr"/>
            <a:endParaRPr lang="en-TT" sz="2800" b="1" dirty="0" smtClean="0">
              <a:latin typeface="Comic Sans MS" pitchFamily="66" charset="0"/>
            </a:endParaRPr>
          </a:p>
          <a:p>
            <a:pPr algn="ctr"/>
            <a:endParaRPr lang="en-TT" dirty="0" smtClean="0">
              <a:latin typeface="Comic Sans MS" pitchFamily="66" charset="0"/>
            </a:endParaRPr>
          </a:p>
          <a:p>
            <a:pPr algn="ctr"/>
            <a:endParaRPr lang="en-TT" dirty="0" smtClean="0">
              <a:latin typeface="Comic Sans MS" pitchFamily="66" charset="0"/>
            </a:endParaRPr>
          </a:p>
          <a:p>
            <a:pPr algn="ctr"/>
            <a:r>
              <a:rPr lang="en-TT" sz="2800" dirty="0" smtClean="0">
                <a:latin typeface="Comic Sans MS" pitchFamily="66" charset="0"/>
              </a:rPr>
              <a:t>During his periods of detention at the time of the Second World War </a:t>
            </a:r>
            <a:r>
              <a:rPr lang="en-TT" sz="2800" dirty="0" err="1" smtClean="0">
                <a:latin typeface="Comic Sans MS" pitchFamily="66" charset="0"/>
              </a:rPr>
              <a:t>Freinet</a:t>
            </a:r>
            <a:r>
              <a:rPr lang="en-TT" sz="2800" dirty="0">
                <a:latin typeface="Comic Sans MS" pitchFamily="66" charset="0"/>
              </a:rPr>
              <a:t> </a:t>
            </a:r>
            <a:r>
              <a:rPr lang="en-TT" sz="2800" dirty="0" smtClean="0">
                <a:latin typeface="Comic Sans MS" pitchFamily="66" charset="0"/>
              </a:rPr>
              <a:t>wrote his core works on pedagogy. There are 5 important concepts of </a:t>
            </a:r>
            <a:r>
              <a:rPr lang="en-TT" sz="2800" dirty="0" err="1" smtClean="0">
                <a:latin typeface="Comic Sans MS" pitchFamily="66" charset="0"/>
              </a:rPr>
              <a:t>Freinet’s</a:t>
            </a:r>
            <a:r>
              <a:rPr lang="en-TT" sz="2800" dirty="0" smtClean="0">
                <a:latin typeface="Comic Sans MS" pitchFamily="66" charset="0"/>
              </a:rPr>
              <a:t> pedagogy.</a:t>
            </a:r>
          </a:p>
        </p:txBody>
      </p:sp>
    </p:spTree>
    <p:extLst>
      <p:ext uri="{BB962C8B-B14F-4D97-AF65-F5344CB8AC3E}">
        <p14:creationId xmlns:p14="http://schemas.microsoft.com/office/powerpoint/2010/main" xmlns="" val="83214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TT" sz="2400" dirty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Pedagogy of Work- </a:t>
            </a:r>
            <a:r>
              <a:rPr lang="en-TT" sz="2400" dirty="0" smtClean="0">
                <a:latin typeface="Comic Sans MS" pitchFamily="66" charset="0"/>
              </a:rPr>
              <a:t>Meaning that pupils learned by making useful products or providing useful services.</a:t>
            </a:r>
          </a:p>
          <a:p>
            <a:endParaRPr lang="en-TT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Co-operative Learning- </a:t>
            </a:r>
            <a:r>
              <a:rPr lang="en-TT" sz="2400" dirty="0" smtClean="0">
                <a:latin typeface="Comic Sans MS" pitchFamily="66" charset="0"/>
              </a:rPr>
              <a:t>Based  on  co-operation in the productive process.</a:t>
            </a:r>
          </a:p>
          <a:p>
            <a:endParaRPr lang="en-TT" sz="24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Enquiry-based  Learning- </a:t>
            </a:r>
            <a:r>
              <a:rPr lang="en-TT" sz="2400" dirty="0" smtClean="0">
                <a:latin typeface="Comic Sans MS" pitchFamily="66" charset="0"/>
              </a:rPr>
              <a:t>Trial and  error method involving group work.</a:t>
            </a:r>
          </a:p>
          <a:p>
            <a:endParaRPr lang="en-TT" sz="24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The Natural Method- </a:t>
            </a:r>
            <a:r>
              <a:rPr lang="en-TT" sz="2400" dirty="0" smtClean="0">
                <a:latin typeface="Comic Sans MS" pitchFamily="66" charset="0"/>
              </a:rPr>
              <a:t>Based  on  an  inductive, global approach.</a:t>
            </a:r>
          </a:p>
          <a:p>
            <a:endParaRPr lang="en-TT" sz="24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TT" sz="2400" dirty="0" smtClean="0">
                <a:solidFill>
                  <a:srgbClr val="FFC000"/>
                </a:solidFill>
                <a:latin typeface="Comic Sans MS" pitchFamily="66" charset="0"/>
              </a:rPr>
              <a:t>Centres of Interest- </a:t>
            </a:r>
            <a:r>
              <a:rPr lang="en-TT" sz="2400" dirty="0" smtClean="0">
                <a:latin typeface="Comic Sans MS" pitchFamily="66" charset="0"/>
              </a:rPr>
              <a:t>Based  on  children’s learning interests and curiosity.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9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06489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b="1" dirty="0" smtClean="0">
                <a:solidFill>
                  <a:srgbClr val="FFC000"/>
                </a:solidFill>
                <a:latin typeface="Comic Sans MS" pitchFamily="66" charset="0"/>
              </a:rPr>
              <a:t>The Left Critique of </a:t>
            </a:r>
            <a:r>
              <a:rPr lang="en-TT" sz="3600" b="1" dirty="0" err="1" smtClean="0">
                <a:solidFill>
                  <a:srgbClr val="FFC000"/>
                </a:solidFill>
                <a:latin typeface="Comic Sans MS" pitchFamily="66" charset="0"/>
              </a:rPr>
              <a:t>Freinet</a:t>
            </a:r>
            <a:r>
              <a:rPr lang="en-TT" sz="3600" b="1" dirty="0" smtClean="0">
                <a:solidFill>
                  <a:srgbClr val="FFC000"/>
                </a:solidFill>
                <a:latin typeface="Comic Sans MS" pitchFamily="66" charset="0"/>
              </a:rPr>
              <a:t> Pedagogy: 1st Wave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Between  1950  and  1954, </a:t>
            </a:r>
            <a:r>
              <a:rPr lang="en-TT" sz="2000" dirty="0" err="1" smtClean="0">
                <a:latin typeface="Comic Sans MS" pitchFamily="66" charset="0"/>
              </a:rPr>
              <a:t>Freinet</a:t>
            </a:r>
            <a:r>
              <a:rPr lang="en-TT" sz="2000" dirty="0" smtClean="0">
                <a:latin typeface="Comic Sans MS" pitchFamily="66" charset="0"/>
              </a:rPr>
              <a:t> was vigorously  attacked  by intellectuals of the French Communist Party, who accused him of several things. These include: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promoting a notion of school based on an outmoded rural ideal,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downplaying the role of the teacher,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stressing process rather than content,</a:t>
            </a:r>
          </a:p>
          <a:p>
            <a:endParaRPr lang="en-TT" sz="2000" dirty="0" smtClean="0">
              <a:latin typeface="Comic Sans MS" pitchFamily="66" charset="0"/>
            </a:endParaRPr>
          </a:p>
          <a:p>
            <a:r>
              <a:rPr lang="en-TT" sz="2000" dirty="0" smtClean="0">
                <a:latin typeface="Comic Sans MS" pitchFamily="66" charset="0"/>
              </a:rPr>
              <a:t>- exaggerating the importance of children’s spontaneous behaviour thereby reinforcing principles dear to bourgeois individualism (simply understood as selfishness for personal gain).</a:t>
            </a:r>
          </a:p>
          <a:p>
            <a:endParaRPr lang="en-TT" sz="2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320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7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TT" sz="3600" dirty="0" smtClean="0">
                <a:latin typeface="Comic Sans MS" pitchFamily="66" charset="0"/>
              </a:rPr>
              <a:t> </a:t>
            </a:r>
            <a:r>
              <a:rPr lang="en-TT" sz="3600" dirty="0" smtClean="0">
                <a:solidFill>
                  <a:srgbClr val="92D050"/>
                </a:solidFill>
                <a:latin typeface="Comic Sans MS" pitchFamily="66" charset="0"/>
              </a:rPr>
              <a:t>The </a:t>
            </a:r>
            <a:r>
              <a:rPr lang="en-TT" sz="3600" dirty="0" err="1" smtClean="0">
                <a:solidFill>
                  <a:srgbClr val="92D050"/>
                </a:solidFill>
                <a:latin typeface="Comic Sans MS" pitchFamily="66" charset="0"/>
              </a:rPr>
              <a:t>Freinet</a:t>
            </a:r>
            <a:r>
              <a:rPr lang="en-TT" sz="3600" dirty="0" smtClean="0">
                <a:solidFill>
                  <a:srgbClr val="92D050"/>
                </a:solidFill>
                <a:latin typeface="Comic Sans MS" pitchFamily="66" charset="0"/>
              </a:rPr>
              <a:t> Myth and the Influence of the New Education movement</a:t>
            </a:r>
            <a:endParaRPr lang="en-US" sz="36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532986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endParaRPr lang="en-TT" sz="2000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It is generally believed, for example that </a:t>
            </a:r>
            <a:r>
              <a:rPr lang="en-TT" sz="2000" dirty="0" err="1" smtClean="0">
                <a:latin typeface="Comic Sans MS" pitchFamily="66" charset="0"/>
              </a:rPr>
              <a:t>Freinet’s</a:t>
            </a:r>
            <a:r>
              <a:rPr lang="en-TT" sz="2000" dirty="0" smtClean="0">
                <a:latin typeface="Comic Sans MS" pitchFamily="66" charset="0"/>
              </a:rPr>
              <a:t> war wound lay at the root of his efforts to  radically change his teaching methods.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 Since he was unable to keep speaking for very long, he had to invent Co-operative Learning and Child-Centred Techniques.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err="1" smtClean="0">
                <a:latin typeface="Comic Sans MS" pitchFamily="66" charset="0"/>
              </a:rPr>
              <a:t>Freinet’s</a:t>
            </a:r>
            <a:r>
              <a:rPr lang="en-TT" sz="2000" dirty="0" smtClean="0">
                <a:latin typeface="Comic Sans MS" pitchFamily="66" charset="0"/>
              </a:rPr>
              <a:t> pedagogical theory is not only based practical techniques, but may  also  be seen in  a larger philosophical and political context.</a:t>
            </a:r>
          </a:p>
          <a:p>
            <a:pPr marL="285750" indent="-285750">
              <a:buFont typeface="Wingdings" pitchFamily="2" charset="2"/>
              <a:buChar char="q"/>
            </a:pPr>
            <a:endParaRPr lang="en-TT" sz="2000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TT" sz="2000" dirty="0" smtClean="0">
                <a:latin typeface="Comic Sans MS" pitchFamily="66" charset="0"/>
              </a:rPr>
              <a:t>His followers see him as a pedagogical genius and he is now recognized in the context of the international New Education movement.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9847984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128</TotalTime>
  <Words>794</Words>
  <Application>Microsoft Office PowerPoint</Application>
  <PresentationFormat>Předvádění na obrazovce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Thatch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Timba</dc:creator>
  <cp:lastModifiedBy>Uživatel</cp:lastModifiedBy>
  <cp:revision>16</cp:revision>
  <dcterms:created xsi:type="dcterms:W3CDTF">2011-10-12T02:09:16Z</dcterms:created>
  <dcterms:modified xsi:type="dcterms:W3CDTF">2013-03-27T08:57:44Z</dcterms:modified>
</cp:coreProperties>
</file>