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</p:sldMasterIdLst>
  <p:handoutMasterIdLst>
    <p:handoutMasterId r:id="rId13"/>
  </p:handoutMasterIdLst>
  <p:sldIdLst>
    <p:sldId id="256" r:id="rId3"/>
    <p:sldId id="257" r:id="rId4"/>
    <p:sldId id="258" r:id="rId5"/>
    <p:sldId id="260" r:id="rId6"/>
    <p:sldId id="261" r:id="rId7"/>
    <p:sldId id="262" r:id="rId8"/>
    <p:sldId id="265" r:id="rId9"/>
    <p:sldId id="266" r:id="rId10"/>
    <p:sldId id="267" r:id="rId11"/>
    <p:sldId id="264" r:id="rId12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6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675AE1-96E8-460B-ADC1-E37170E171E9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04205-AACE-4645-8084-14C676B153B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18.2.2014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Mgr. Kateřina Lojdová, Ph.D.</a:t>
            </a:r>
          </a:p>
          <a:p>
            <a:r>
              <a:rPr lang="cs-CZ" dirty="0" err="1" smtClean="0"/>
              <a:t>lojdova</a:t>
            </a:r>
            <a:r>
              <a:rPr lang="cs-CZ" dirty="0" smtClean="0"/>
              <a:t>@</a:t>
            </a:r>
            <a:r>
              <a:rPr lang="cs-CZ" dirty="0" err="1" smtClean="0"/>
              <a:t>ped.muni.cz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GAVORA, P. </a:t>
            </a:r>
            <a:r>
              <a:rPr lang="cs-CZ" b="1" dirty="0" smtClean="0"/>
              <a:t>Učitel a žáci v komunikaci</a:t>
            </a:r>
            <a:r>
              <a:rPr lang="cs-CZ" dirty="0" smtClean="0"/>
              <a:t>. Brno : </a:t>
            </a:r>
            <a:r>
              <a:rPr lang="cs-CZ" dirty="0" err="1" smtClean="0"/>
              <a:t>Paido</a:t>
            </a:r>
            <a:r>
              <a:rPr lang="cs-CZ" dirty="0" smtClean="0"/>
              <a:t>, 2005. 165 s. ISBN 80-7315-104-9.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MAREŠ, J., KŘIVOHLAVÝ, J. </a:t>
            </a:r>
            <a:r>
              <a:rPr lang="cs-CZ" b="1" dirty="0" smtClean="0"/>
              <a:t>Sociální a pedagogická komunikace ve škole</a:t>
            </a:r>
            <a:r>
              <a:rPr lang="cs-CZ" dirty="0" smtClean="0"/>
              <a:t>. Praha : SPN, 1989. 164 s. ISBN 80-04-21854-7.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MAREŠ, J., KŘIVOHLAVÝ, J. </a:t>
            </a:r>
            <a:r>
              <a:rPr lang="cs-CZ" b="1" dirty="0" smtClean="0"/>
              <a:t>Komunikace ve škole</a:t>
            </a:r>
            <a:r>
              <a:rPr lang="cs-CZ" dirty="0" smtClean="0"/>
              <a:t>. Brno : CDVU MU, 1995. 210 s. ISBN 80-210-1070-3.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err="1" smtClean="0"/>
              <a:t>Plaňava</a:t>
            </a:r>
            <a:r>
              <a:rPr lang="cs-CZ" dirty="0" smtClean="0"/>
              <a:t>, I. </a:t>
            </a:r>
            <a:r>
              <a:rPr lang="cs-CZ" b="1" dirty="0" smtClean="0"/>
              <a:t>Průvodce mezilidskou komunikací : přístupy-dovednosti-poruchy.</a:t>
            </a:r>
            <a:r>
              <a:rPr lang="cs-CZ" dirty="0" smtClean="0"/>
              <a:t> 1. </a:t>
            </a:r>
            <a:r>
              <a:rPr lang="cs-CZ" dirty="0" err="1" smtClean="0"/>
              <a:t>vyd</a:t>
            </a:r>
            <a:r>
              <a:rPr lang="cs-CZ" dirty="0" smtClean="0"/>
              <a:t>. Praha : </a:t>
            </a:r>
            <a:r>
              <a:rPr lang="cs-CZ" dirty="0" err="1" smtClean="0"/>
              <a:t>Grada</a:t>
            </a:r>
            <a:r>
              <a:rPr lang="cs-CZ" dirty="0" smtClean="0"/>
              <a:t>, 2005. 146 s. ISBN 8024708582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ŠEĎOVÁ, K., ŠVAŘÍČEK, R., ŠALAMOUNOVÁ, Z. </a:t>
            </a:r>
            <a:r>
              <a:rPr lang="cs-CZ" b="1" dirty="0" smtClean="0"/>
              <a:t>Komunikace ve školní třídě</a:t>
            </a:r>
            <a:r>
              <a:rPr lang="cs-CZ" dirty="0" smtClean="0"/>
              <a:t>. Praha: Portál, 2012. 296 s. 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Facilitace</a:t>
            </a:r>
          </a:p>
          <a:p>
            <a:r>
              <a:rPr lang="cs-CZ" dirty="0" smtClean="0"/>
              <a:t>http://clanky.rvp.cz/wp-content/upload/prilohy/2801/facilitace.pdf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Základní zdroje: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Pedagogická komunikace a interakce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5600" b="1" dirty="0"/>
              <a:t> </a:t>
            </a:r>
            <a:endParaRPr lang="cs-CZ" sz="5600" dirty="0"/>
          </a:p>
          <a:p>
            <a:r>
              <a:rPr lang="cs-CZ" sz="5600" b="1" dirty="0"/>
              <a:t>Základní pojmy</a:t>
            </a:r>
            <a:r>
              <a:rPr lang="cs-CZ" sz="5600" dirty="0"/>
              <a:t>:</a:t>
            </a:r>
          </a:p>
          <a:p>
            <a:r>
              <a:rPr lang="cs-CZ" sz="5600" b="1" dirty="0"/>
              <a:t>Sociální interakce</a:t>
            </a:r>
            <a:r>
              <a:rPr lang="cs-CZ" sz="5600" dirty="0"/>
              <a:t> – vzájemné aktivní působení, ovlivňování jedinců, skupin a prostředí; jeden subjekt vyvolává svým jednáním změnu v jednání druhého subjektu (Hartl</a:t>
            </a:r>
            <a:r>
              <a:rPr lang="cs-CZ" sz="5600" dirty="0" smtClean="0"/>
              <a:t>, </a:t>
            </a:r>
            <a:r>
              <a:rPr lang="cs-CZ" sz="5600" dirty="0"/>
              <a:t>1994)</a:t>
            </a:r>
          </a:p>
          <a:p>
            <a:r>
              <a:rPr lang="cs-CZ" sz="5600" b="1" dirty="0" smtClean="0"/>
              <a:t>Sociální </a:t>
            </a:r>
            <a:r>
              <a:rPr lang="cs-CZ" sz="5600" b="1" dirty="0"/>
              <a:t>komunikace</a:t>
            </a:r>
            <a:r>
              <a:rPr lang="cs-CZ" sz="5600" dirty="0"/>
              <a:t> – Sdělování, tj. výměna informací (Mareš, Křivohlavý</a:t>
            </a:r>
            <a:r>
              <a:rPr lang="cs-CZ" sz="5600" dirty="0" smtClean="0"/>
              <a:t>, </a:t>
            </a:r>
            <a:r>
              <a:rPr lang="cs-CZ" sz="5600" dirty="0"/>
              <a:t>1995</a:t>
            </a:r>
            <a:r>
              <a:rPr lang="cs-CZ" sz="5600" dirty="0" smtClean="0"/>
              <a:t>)</a:t>
            </a:r>
          </a:p>
          <a:p>
            <a:r>
              <a:rPr lang="cs-CZ" sz="5600" b="1" dirty="0" smtClean="0"/>
              <a:t>Pedagogická interakce </a:t>
            </a:r>
            <a:r>
              <a:rPr lang="cs-CZ" sz="5600" dirty="0" smtClean="0"/>
              <a:t>– vzájemné působení dvou nebo více subjektů v průběhu výchovně vzdělávacího procesu </a:t>
            </a:r>
            <a:endParaRPr lang="cs-CZ" sz="5600" b="1" dirty="0"/>
          </a:p>
          <a:p>
            <a:r>
              <a:rPr lang="cs-CZ" sz="5600" b="1" dirty="0"/>
              <a:t>Pedagogická komunikace</a:t>
            </a:r>
            <a:r>
              <a:rPr lang="cs-CZ" sz="5600" dirty="0"/>
              <a:t> – Vzájemná výměna informací mezi účastníky výchovně vzdělávacího procesu, která slouží výukovým cílům (</a:t>
            </a:r>
            <a:r>
              <a:rPr lang="cs-CZ" sz="5600" dirty="0" err="1" smtClean="0"/>
              <a:t>Gavora</a:t>
            </a:r>
            <a:r>
              <a:rPr lang="cs-CZ" sz="5600" dirty="0" smtClean="0"/>
              <a:t>, </a:t>
            </a:r>
            <a:r>
              <a:rPr lang="cs-CZ" sz="5600" dirty="0"/>
              <a:t>1988)</a:t>
            </a:r>
            <a:endParaRPr lang="cs-CZ" sz="5600" b="1" dirty="0"/>
          </a:p>
          <a:p>
            <a:endParaRPr lang="cs-CZ" sz="5600" dirty="0"/>
          </a:p>
          <a:p>
            <a:r>
              <a:rPr lang="cs-CZ" sz="5600" b="1" dirty="0"/>
              <a:t>Funkce pedagogické komunikace ve v-v procesu:</a:t>
            </a:r>
          </a:p>
          <a:p>
            <a:pPr lvl="0"/>
            <a:r>
              <a:rPr lang="cs-CZ" sz="5600" dirty="0"/>
              <a:t>zprostředkovává společnou činnost účastníků nebo jednotlivých pracovních skupin;</a:t>
            </a:r>
          </a:p>
          <a:p>
            <a:pPr lvl="0"/>
            <a:r>
              <a:rPr lang="cs-CZ" sz="5600" dirty="0"/>
              <a:t>zprostředkovává vzájemné působení účastníků v nejširším smyslu včetně výměny informací, zkušeností, ale i motivů, postojů, emocí;</a:t>
            </a:r>
          </a:p>
          <a:p>
            <a:pPr lvl="0"/>
            <a:r>
              <a:rPr lang="cs-CZ" sz="5600" dirty="0"/>
              <a:t>zprostředkovává osobní i neosobní vztahy;</a:t>
            </a:r>
          </a:p>
          <a:p>
            <a:pPr lvl="0"/>
            <a:r>
              <a:rPr lang="cs-CZ" sz="5600" dirty="0"/>
              <a:t>formuje všechny účastníky pedagogického procesu, zejména pak osobnost žáků; </a:t>
            </a:r>
          </a:p>
          <a:p>
            <a:pPr lvl="0"/>
            <a:r>
              <a:rPr lang="cs-CZ" sz="5600" dirty="0"/>
              <a:t>je prostředkem k uskutečňování výchovy a vzdělávání, neboť cíl, učivo, metody atd. nemohou vystupovat v pedagogickém procesu přímo, ale ve slovní či mimoslovní podobě; </a:t>
            </a:r>
          </a:p>
          <a:p>
            <a:pPr lvl="0"/>
            <a:r>
              <a:rPr lang="cs-CZ" sz="5600" dirty="0"/>
              <a:t>konstituuje každý výchovně vzdělávací systém, neboť tvoří jednu z jeho hlavních složek, zajišťuje jeho fungování, vnáší do něj pohyb, vývoj, dynamiku, udržuje jeho stabilitu.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5400" dirty="0" smtClean="0"/>
              <a:t>Takhle ne!</a:t>
            </a:r>
            <a:endParaRPr lang="cs-CZ" sz="5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357298"/>
            <a:ext cx="7901014" cy="500066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Vyzkoušet si různé komunikační situace ve školní třídě, reflektovat vlastní působení v pedagogické komunikaci a rozvíjet svoje komunikační kompetence</a:t>
            </a:r>
          </a:p>
          <a:p>
            <a:pPr>
              <a:buNone/>
            </a:pPr>
            <a:endParaRPr lang="cs-CZ" dirty="0" smtClean="0"/>
          </a:p>
          <a:p>
            <a:pPr>
              <a:spcBef>
                <a:spcPct val="0"/>
              </a:spcBef>
              <a:buNone/>
            </a:pPr>
            <a:r>
              <a:rPr lang="cs-CZ" sz="48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Obsah semináře</a:t>
            </a:r>
          </a:p>
          <a:p>
            <a:r>
              <a:rPr lang="cs-CZ" dirty="0" smtClean="0"/>
              <a:t>Nastudování vybraného tématu z pedagogické komunikace</a:t>
            </a:r>
          </a:p>
          <a:p>
            <a:r>
              <a:rPr lang="cs-CZ" dirty="0" smtClean="0"/>
              <a:t>Ukázka pedagogické komunikace: vystoupení v rozsahu cca 10 minut</a:t>
            </a:r>
          </a:p>
          <a:p>
            <a:r>
              <a:rPr lang="cs-CZ" dirty="0" smtClean="0"/>
              <a:t>Zpětná vazba od kolegů</a:t>
            </a:r>
          </a:p>
          <a:p>
            <a:r>
              <a:rPr lang="cs-CZ" dirty="0" smtClean="0"/>
              <a:t>Vlastní sebereflexe na základě videonahrávky</a:t>
            </a:r>
          </a:p>
          <a:p>
            <a:r>
              <a:rPr lang="cs-CZ" dirty="0" smtClean="0"/>
              <a:t>Aktivní účast na seminářích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/>
              <a:t> Cíl semináře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624078" indent="-514350">
              <a:spcBef>
                <a:spcPts val="600"/>
              </a:spcBef>
              <a:spcAft>
                <a:spcPts val="600"/>
              </a:spcAft>
              <a:buNone/>
            </a:pPr>
            <a:endParaRPr lang="cs-CZ" sz="2800" dirty="0" smtClean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 smtClean="0"/>
              <a:t>1) Úvod, základní pojmy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 smtClean="0"/>
              <a:t>2) Stimulace posluchačů, atmosféra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 smtClean="0"/>
              <a:t>3) Komunikace v kontextu hromadného vyučování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 smtClean="0"/>
              <a:t>4) Komunikace v kontextu skupinového vyučován, komunikace v práci se skupinou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 smtClean="0"/>
              <a:t>5) Komunikace v kontextu individuálního vyučování a rozhovoru. Aktivní naslouchání a empatie.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 smtClean="0"/>
              <a:t>6) Verbální komunikace – kladení otázek nižší a vyšší kognitivní náročnosti, otevřené a uzavřené otázky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Seznam témat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7) Verbální komunikace – </a:t>
            </a:r>
            <a:r>
              <a:rPr lang="cs-CZ" sz="2400" dirty="0" err="1" smtClean="0"/>
              <a:t>facilitační</a:t>
            </a:r>
            <a:r>
              <a:rPr lang="cs-CZ" sz="2400" dirty="0" smtClean="0"/>
              <a:t> otázky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8) Verbální komunikace – zpětná vazba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9) Neverbální komunikace – </a:t>
            </a:r>
            <a:r>
              <a:rPr lang="cs-CZ" sz="2400" dirty="0" err="1" smtClean="0"/>
              <a:t>gestika</a:t>
            </a:r>
            <a:r>
              <a:rPr lang="cs-CZ" sz="2400" dirty="0" smtClean="0"/>
              <a:t>, mimika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10) Neverbální komunikace – </a:t>
            </a:r>
            <a:r>
              <a:rPr lang="cs-CZ" sz="2400" dirty="0" err="1" smtClean="0"/>
              <a:t>proxemika</a:t>
            </a:r>
            <a:r>
              <a:rPr lang="cs-CZ" sz="2400" dirty="0" smtClean="0"/>
              <a:t>, využití prostoru v pedagogické komunikaci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11) Paralingvistické projevy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12) Prezentační dovednosti – </a:t>
            </a:r>
            <a:r>
              <a:rPr lang="cs-CZ" sz="2400" dirty="0" err="1" smtClean="0"/>
              <a:t>powerpoint</a:t>
            </a:r>
            <a:endParaRPr lang="cs-CZ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13) Problémové komunikační situace - nekázeň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Seznam témat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05192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sz="3200" b="1" dirty="0" smtClean="0"/>
              <a:t>Sociální interakce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 vzájemné aktivní působení, ovlivňování jedinců, skupin a prostředí</a:t>
            </a:r>
          </a:p>
          <a:p>
            <a:pPr>
              <a:spcAft>
                <a:spcPts val="600"/>
              </a:spcAft>
            </a:pPr>
            <a:r>
              <a:rPr lang="cs-CZ" sz="3200" b="1" dirty="0" smtClean="0"/>
              <a:t>Pedagogická interakce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-vzájemné působení dvou nebo více subjektů v průběhu výchovně vzdělávacího procesu</a:t>
            </a:r>
          </a:p>
          <a:p>
            <a:pPr>
              <a:spcAft>
                <a:spcPts val="600"/>
              </a:spcAft>
            </a:pPr>
            <a:r>
              <a:rPr lang="cs-CZ" sz="3200" b="1" dirty="0" smtClean="0"/>
              <a:t>Sociální komunikace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 sdělování, tj. výměna informací </a:t>
            </a:r>
          </a:p>
          <a:p>
            <a:pPr>
              <a:spcAft>
                <a:spcPts val="600"/>
              </a:spcAft>
            </a:pPr>
            <a:r>
              <a:rPr lang="cs-CZ" sz="3200" b="1" dirty="0" smtClean="0"/>
              <a:t>Pedagogická komunikace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 Vzájemná výměna informací mezi účastníky výchovně vzdělávacího procesu, která slouží výukovým cílům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3200" b="1" dirty="0" smtClean="0"/>
              <a:t>pedagogická </a:t>
            </a:r>
            <a:r>
              <a:rPr lang="cs-CZ" sz="3200" b="1" dirty="0" smtClean="0"/>
              <a:t>komunikace</a:t>
            </a:r>
            <a:endParaRPr lang="cs-CZ" sz="3200" b="1" dirty="0" smtClean="0"/>
          </a:p>
          <a:p>
            <a:pPr algn="ctr">
              <a:buNone/>
            </a:pPr>
            <a:r>
              <a:rPr lang="cs-CZ" sz="3200" dirty="0" smtClean="0"/>
              <a:t>X </a:t>
            </a:r>
          </a:p>
          <a:p>
            <a:pPr algn="ctr">
              <a:buNone/>
            </a:pPr>
            <a:r>
              <a:rPr lang="cs-CZ" sz="3200" b="1" dirty="0" smtClean="0"/>
              <a:t>výuková </a:t>
            </a:r>
            <a:r>
              <a:rPr lang="cs-CZ" sz="3200" b="1" dirty="0" smtClean="0"/>
              <a:t>komunikace</a:t>
            </a:r>
          </a:p>
          <a:p>
            <a:pPr algn="ctr">
              <a:buNone/>
            </a:pPr>
            <a:r>
              <a:rPr lang="cs-CZ" sz="3200" dirty="0" smtClean="0"/>
              <a:t>výměna informací mezi </a:t>
            </a:r>
            <a:r>
              <a:rPr lang="cs-CZ" sz="3200" dirty="0" smtClean="0"/>
              <a:t>učitelem </a:t>
            </a:r>
            <a:r>
              <a:rPr lang="cs-CZ" sz="3200" dirty="0" smtClean="0"/>
              <a:t>a žáky v rámci vyučovací jednotky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/>
          <a:lstStyle/>
          <a:p>
            <a:r>
              <a:rPr lang="cs-CZ" dirty="0" smtClean="0"/>
              <a:t>prezentace obsahu </a:t>
            </a:r>
            <a:r>
              <a:rPr lang="cs-CZ" dirty="0" smtClean="0"/>
              <a:t>vzdělávání</a:t>
            </a:r>
          </a:p>
          <a:p>
            <a:r>
              <a:rPr lang="cs-CZ" dirty="0" smtClean="0"/>
              <a:t>naplňování cílů výchovy a </a:t>
            </a:r>
            <a:r>
              <a:rPr lang="cs-CZ" dirty="0" smtClean="0"/>
              <a:t>vzdělávání</a:t>
            </a:r>
          </a:p>
          <a:p>
            <a:r>
              <a:rPr lang="cs-CZ" dirty="0" smtClean="0"/>
              <a:t>řízení třídy </a:t>
            </a:r>
            <a:endParaRPr lang="cs-CZ" dirty="0" smtClean="0"/>
          </a:p>
          <a:p>
            <a:r>
              <a:rPr lang="cs-CZ" dirty="0" smtClean="0"/>
              <a:t>u</a:t>
            </a:r>
            <a:r>
              <a:rPr lang="cs-CZ" dirty="0" smtClean="0"/>
              <a:t>tváření vztahů </a:t>
            </a:r>
            <a:r>
              <a:rPr lang="cs-CZ" dirty="0" smtClean="0"/>
              <a:t>mezi </a:t>
            </a:r>
            <a:r>
              <a:rPr lang="cs-CZ" dirty="0" smtClean="0"/>
              <a:t>učitelem </a:t>
            </a:r>
            <a:r>
              <a:rPr lang="cs-CZ" dirty="0" smtClean="0"/>
              <a:t>a žáky či mezi žáky vzájemně</a:t>
            </a:r>
          </a:p>
          <a:p>
            <a:r>
              <a:rPr lang="cs-CZ" dirty="0" smtClean="0"/>
              <a:t>u</a:t>
            </a:r>
            <a:r>
              <a:rPr lang="cs-CZ" dirty="0" smtClean="0"/>
              <a:t>tváření klimatu </a:t>
            </a:r>
            <a:r>
              <a:rPr lang="cs-CZ" dirty="0" smtClean="0"/>
              <a:t>ve třídě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Funkce pedagogické komunikace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_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232</TotalTime>
  <Words>182</Words>
  <Application>Microsoft Office PowerPoint</Application>
  <PresentationFormat>Předvádění na obrazovce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1_Vrchol</vt:lpstr>
      <vt:lpstr>Shluk</vt:lpstr>
      <vt:lpstr>Pedagogická komunikace</vt:lpstr>
      <vt:lpstr>Pedagogická komunikace a interakce</vt:lpstr>
      <vt:lpstr>Snímek 3</vt:lpstr>
      <vt:lpstr> Cíl semináře</vt:lpstr>
      <vt:lpstr>Seznam témat</vt:lpstr>
      <vt:lpstr>Seznam témat</vt:lpstr>
      <vt:lpstr>Základní pojmy</vt:lpstr>
      <vt:lpstr>Základní pojmy</vt:lpstr>
      <vt:lpstr>Funkce pedagogické komunikace</vt:lpstr>
      <vt:lpstr>Základní zdroje: 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lektor</cp:lastModifiedBy>
  <cp:revision>21</cp:revision>
  <dcterms:created xsi:type="dcterms:W3CDTF">2013-02-18T11:49:40Z</dcterms:created>
  <dcterms:modified xsi:type="dcterms:W3CDTF">2014-02-18T07:11:58Z</dcterms:modified>
</cp:coreProperties>
</file>