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65" r:id="rId5"/>
    <p:sldId id="261" r:id="rId6"/>
    <p:sldId id="264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3</a:t>
            </a:r>
            <a:r>
              <a:rPr lang="cs-CZ" sz="2200" dirty="0" smtClean="0"/>
              <a:t>. </a:t>
            </a:r>
            <a:r>
              <a:rPr lang="cs-CZ" sz="2200" dirty="0" smtClean="0"/>
              <a:t>lekce: </a:t>
            </a:r>
            <a:r>
              <a:rPr lang="cs-CZ" sz="2200" dirty="0" smtClean="0"/>
              <a:t>Komunikace ve skupinovém </a:t>
            </a:r>
            <a:r>
              <a:rPr lang="cs-CZ" sz="2200" dirty="0" smtClean="0"/>
              <a:t>vyučování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smtClean="0"/>
              <a:t>Lojdová, Ph.D.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dlišná organizační forma od hromadného vyučování</a:t>
            </a:r>
          </a:p>
          <a:p>
            <a:r>
              <a:rPr lang="cs-CZ" dirty="0"/>
              <a:t>z</a:t>
            </a:r>
            <a:r>
              <a:rPr lang="cs-CZ" dirty="0" smtClean="0"/>
              <a:t>áměrně </a:t>
            </a:r>
            <a:r>
              <a:rPr lang="cs-CZ" dirty="0"/>
              <a:t>vytváří takové didaktické situace, v nichž žáci musí spolupracovat, musí spolu </a:t>
            </a:r>
            <a:r>
              <a:rPr lang="cs-CZ" dirty="0" smtClean="0"/>
              <a:t>komunikovat</a:t>
            </a:r>
          </a:p>
          <a:p>
            <a:r>
              <a:rPr lang="cs-CZ" dirty="0"/>
              <a:t>v</a:t>
            </a:r>
            <a:r>
              <a:rPr lang="cs-CZ" dirty="0" smtClean="0"/>
              <a:t>yužívá </a:t>
            </a:r>
            <a:r>
              <a:rPr lang="cs-CZ" dirty="0"/>
              <a:t>poznatků sociální psychologie a sociální pedagogiky o tom, že práce ve skupině usnadňuje učení, motivuje a umožňuje regulovat činnost jejích </a:t>
            </a:r>
            <a:r>
              <a:rPr lang="cs-CZ" dirty="0" smtClean="0"/>
              <a:t>členů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vyučování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Komunikace ve skupinovém vyučování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8095"/>
            <a:ext cx="68961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7422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 aktivizující a motivující </a:t>
            </a:r>
            <a:endParaRPr lang="cs-CZ" dirty="0" smtClean="0"/>
          </a:p>
          <a:p>
            <a:r>
              <a:rPr lang="cs-CZ" dirty="0" smtClean="0"/>
              <a:t>vtahuje </a:t>
            </a:r>
            <a:r>
              <a:rPr lang="cs-CZ" dirty="0" smtClean="0"/>
              <a:t>žáky do procesu učení</a:t>
            </a:r>
          </a:p>
          <a:p>
            <a:r>
              <a:rPr lang="cs-CZ" dirty="0" smtClean="0"/>
              <a:t>umožňuje </a:t>
            </a:r>
            <a:r>
              <a:rPr lang="cs-CZ" dirty="0" smtClean="0"/>
              <a:t>osobnější kontakt učitele a </a:t>
            </a:r>
            <a:r>
              <a:rPr lang="cs-CZ" dirty="0" smtClean="0"/>
              <a:t>žáka</a:t>
            </a:r>
          </a:p>
          <a:p>
            <a:r>
              <a:rPr lang="cs-CZ" dirty="0" smtClean="0"/>
              <a:t>posiluje </a:t>
            </a:r>
            <a:r>
              <a:rPr lang="cs-CZ" dirty="0" smtClean="0"/>
              <a:t>sociální vazby, rozvíjí komunikaci </a:t>
            </a:r>
          </a:p>
          <a:p>
            <a:r>
              <a:rPr lang="cs-CZ" dirty="0" smtClean="0"/>
              <a:t>poskytuje komunikační prostor </a:t>
            </a:r>
            <a:r>
              <a:rPr lang="cs-CZ" dirty="0" smtClean="0"/>
              <a:t>i pro nesmělé </a:t>
            </a:r>
          </a:p>
          <a:p>
            <a:r>
              <a:rPr lang="cs-CZ" dirty="0" smtClean="0"/>
              <a:t>podněcuje </a:t>
            </a:r>
            <a:r>
              <a:rPr lang="cs-CZ" dirty="0" smtClean="0"/>
              <a:t>vzájemnou pomoc a </a:t>
            </a:r>
            <a:r>
              <a:rPr lang="cs-CZ" dirty="0" smtClean="0"/>
              <a:t>povzbuzení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Učitel </a:t>
            </a:r>
            <a:r>
              <a:rPr lang="cs-CZ" dirty="0" smtClean="0"/>
              <a:t>postupuje formálně </a:t>
            </a:r>
            <a:r>
              <a:rPr lang="cs-CZ" dirty="0"/>
              <a:t>a s minimálním </a:t>
            </a:r>
            <a:r>
              <a:rPr lang="cs-CZ" dirty="0" smtClean="0"/>
              <a:t>efektem nebo tuto formu přeceňuje, očekává</a:t>
            </a:r>
            <a:r>
              <a:rPr lang="cs-CZ" dirty="0"/>
              <a:t>, že se dobré výsledky dostaví automaticky, bez ohledu na zvláštnosti cílů, učiva, sociálních vztahů mezi </a:t>
            </a:r>
            <a:r>
              <a:rPr lang="cs-CZ" dirty="0" smtClean="0"/>
              <a:t>žáky</a:t>
            </a:r>
          </a:p>
          <a:p>
            <a:r>
              <a:rPr lang="cs-CZ" dirty="0"/>
              <a:t>Učitel nedokáže sestavit, takové žákovské skupiny, jejichž složení by odpovídalo požadovaným </a:t>
            </a:r>
            <a:r>
              <a:rPr lang="cs-CZ" dirty="0" smtClean="0"/>
              <a:t>úkolům</a:t>
            </a:r>
          </a:p>
          <a:p>
            <a:r>
              <a:rPr lang="cs-CZ" dirty="0"/>
              <a:t>Učitel neumí zorganizovat počáteční, etapu skupinové práce</a:t>
            </a:r>
            <a:r>
              <a:rPr lang="cs-CZ" dirty="0" smtClean="0"/>
              <a:t>. Navozuje </a:t>
            </a:r>
            <a:r>
              <a:rPr lang="cs-CZ" dirty="0"/>
              <a:t>skupinovou práci stereotypně (např. pokynem: Poraďte se ve skupinách</a:t>
            </a:r>
            <a:r>
              <a:rPr lang="cs-CZ" dirty="0" smtClean="0"/>
              <a:t>)</a:t>
            </a:r>
          </a:p>
          <a:p>
            <a:r>
              <a:rPr lang="cs-CZ" dirty="0"/>
              <a:t>Učitel neumí vhodně </a:t>
            </a:r>
            <a:r>
              <a:rPr lang="cs-CZ" dirty="0" smtClean="0"/>
              <a:t>řídit </a:t>
            </a:r>
            <a:r>
              <a:rPr lang="cs-CZ" dirty="0"/>
              <a:t>průběh skupinové práce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Některá úskalí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87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r>
              <a:rPr lang="cs-CZ" dirty="0" smtClean="0"/>
              <a:t>http://clanky.rvp.cz/clanek/o/g/8185/VIRTUALNI-HOSPITACE---OBCANSKY-A-SPOLECENSKOVEDNI-ZAKLAD-LIDSKA-SEXUALITA-A-ETIKA.html/#video_hospitace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 komunikace při skupinové 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223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témata z Vašeho oboru jsou vhodná pro skupinové vyučování a jaká naopak vhodná nejsou?</a:t>
            </a:r>
          </a:p>
          <a:p>
            <a:r>
              <a:rPr lang="cs-CZ" dirty="0" smtClean="0"/>
              <a:t>Jak by se lišil úvodní postup ve skupinovém vyučování oproti hromadnému vyučování? </a:t>
            </a:r>
          </a:p>
          <a:p>
            <a:r>
              <a:rPr lang="cs-CZ" dirty="0" smtClean="0"/>
              <a:t>Na základě jakých kritérii byste tvořili skupiny pro skupinové vyučování?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380</TotalTime>
  <Words>226</Words>
  <Application>Microsoft Office PowerPoint</Application>
  <PresentationFormat>Předvádění na obrazovce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Pedagogická komunikace 3. lekce: Komunikace ve skupinovém vyučování</vt:lpstr>
      <vt:lpstr>Skupinové vyučování</vt:lpstr>
      <vt:lpstr>Komunikace ve skupinovém vyučování</vt:lpstr>
      <vt:lpstr>Výhody</vt:lpstr>
      <vt:lpstr>Některá úskalí</vt:lpstr>
      <vt:lpstr>Ukázka komunikace při skupinové práci</vt:lpstr>
      <vt:lpstr>Otázky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X</cp:lastModifiedBy>
  <cp:revision>37</cp:revision>
  <dcterms:created xsi:type="dcterms:W3CDTF">2013-02-18T11:49:40Z</dcterms:created>
  <dcterms:modified xsi:type="dcterms:W3CDTF">2014-03-17T20:24:52Z</dcterms:modified>
</cp:coreProperties>
</file>