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5D4372C-1158-4901-8AD5-A3F5A9757ED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100" dirty="0" smtClean="0"/>
              <a:t>5. </a:t>
            </a:r>
            <a:r>
              <a:rPr lang="cs-CZ" sz="3100" smtClean="0"/>
              <a:t>lekce</a:t>
            </a: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>Komunikace v kontextu individuálního vyučování a rozhovoru. Dotazování a aktivní naslouchání</a:t>
            </a: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4437112"/>
            <a:ext cx="7772400" cy="1199704"/>
          </a:xfrm>
        </p:spPr>
        <p:txBody>
          <a:bodyPr/>
          <a:lstStyle/>
          <a:p>
            <a:r>
              <a:rPr lang="cs-CZ" dirty="0" smtClean="0"/>
              <a:t>Mgr. Kateřina </a:t>
            </a:r>
            <a:r>
              <a:rPr lang="cs-CZ" dirty="0" err="1" smtClean="0"/>
              <a:t>Lojdová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25963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obousměrná komunikace mezi učitelem a žákem</a:t>
            </a:r>
            <a:endParaRPr lang="cs-CZ" dirty="0" smtClean="0"/>
          </a:p>
          <a:p>
            <a:r>
              <a:rPr lang="cs-CZ" dirty="0" smtClean="0"/>
              <a:t>založeno </a:t>
            </a:r>
            <a:r>
              <a:rPr lang="cs-CZ" dirty="0"/>
              <a:t>na přímé mezilidské komunikaci, jeden učitel se věnuje jednomu </a:t>
            </a:r>
            <a:r>
              <a:rPr lang="cs-CZ" dirty="0" smtClean="0"/>
              <a:t>žákovi</a:t>
            </a:r>
          </a:p>
          <a:p>
            <a:r>
              <a:rPr lang="cs-CZ" dirty="0" smtClean="0"/>
              <a:t>využívá </a:t>
            </a:r>
            <a:r>
              <a:rPr lang="cs-CZ" dirty="0"/>
              <a:t>se ve speciálních </a:t>
            </a:r>
            <a:r>
              <a:rPr lang="cs-CZ" dirty="0" smtClean="0"/>
              <a:t>případech</a:t>
            </a:r>
          </a:p>
          <a:p>
            <a:r>
              <a:rPr lang="cs-CZ" dirty="0"/>
              <a:t>v</a:t>
            </a:r>
            <a:r>
              <a:rPr lang="cs-CZ" dirty="0" smtClean="0"/>
              <a:t> místnosti může být učitel sám se žákem nebo nezávisle na něm pracuje vedle sebe několik žáků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Individuální vyučování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	Dnes </a:t>
            </a:r>
            <a:r>
              <a:rPr lang="cs-CZ" dirty="0"/>
              <a:t>Michala čeká dějepis. Petra pracuje se sešitem a učebnicí. „První, o kom </a:t>
            </a:r>
            <a:r>
              <a:rPr lang="cs-CZ" dirty="0" smtClean="0"/>
              <a:t>se budeme </a:t>
            </a:r>
            <a:r>
              <a:rPr lang="cs-CZ" dirty="0"/>
              <a:t>bavit, je…“, otevírá téma hodiny Petra. „Přemysl Otakar IV., začíná Michal z legrace. „Ale“, usměrňuje ho Petra. „Přemysl Otakar I., říká už vážně Michal. Petra vede Michala učivem kladením otázek:</a:t>
            </a:r>
          </a:p>
          <a:p>
            <a:pPr>
              <a:buNone/>
            </a:pPr>
            <a:r>
              <a:rPr lang="cs-CZ" dirty="0" smtClean="0"/>
              <a:t>		Petra</a:t>
            </a:r>
            <a:r>
              <a:rPr lang="cs-CZ" dirty="0"/>
              <a:t>: „Když si ho představíš, co tě napadne?“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/>
              <a:t>	Michal: „Vládl.“	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/>
              <a:t>	Petra: „Ano, a…?“</a:t>
            </a:r>
          </a:p>
          <a:p>
            <a:pPr>
              <a:buNone/>
            </a:pPr>
            <a:r>
              <a:rPr lang="cs-CZ" dirty="0" smtClean="0"/>
              <a:t>		Michal</a:t>
            </a:r>
            <a:r>
              <a:rPr lang="cs-CZ" dirty="0"/>
              <a:t>: „Zlatá bula sicilská.“</a:t>
            </a:r>
          </a:p>
          <a:p>
            <a:pPr>
              <a:buNone/>
            </a:pPr>
            <a:r>
              <a:rPr lang="cs-CZ" dirty="0" smtClean="0"/>
              <a:t>		Petra</a:t>
            </a:r>
            <a:r>
              <a:rPr lang="cs-CZ" dirty="0"/>
              <a:t>: Kdy byla vydaná?</a:t>
            </a:r>
          </a:p>
          <a:p>
            <a:pPr>
              <a:buNone/>
            </a:pPr>
            <a:r>
              <a:rPr lang="cs-CZ" dirty="0" smtClean="0"/>
              <a:t>		Michal</a:t>
            </a:r>
            <a:r>
              <a:rPr lang="cs-CZ" dirty="0"/>
              <a:t>: „1212“</a:t>
            </a:r>
          </a:p>
          <a:p>
            <a:pPr>
              <a:buNone/>
            </a:pPr>
            <a:r>
              <a:rPr lang="cs-CZ" dirty="0" smtClean="0"/>
              <a:t>		Petra </a:t>
            </a:r>
            <a:r>
              <a:rPr lang="cs-CZ" dirty="0"/>
              <a:t>ukazuje v učebnici, jak Zlatá bula sicilská vypadala a vysvětluje, co znamenala. Když docházejí k tomu, že králem bude prvorozený syn, Michal se zaraduje: „To bych byl já“. Jenže Petra ví, že Michal má staršího bratra. Michal tedy uznává, že je Pepa starší a králem by byl on.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i="1" dirty="0" smtClean="0"/>
              <a:t>							Komenský 138/4</a:t>
            </a:r>
            <a:endParaRPr lang="cs-CZ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individuálního vyučování: doučování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učitele se žákem</a:t>
            </a:r>
          </a:p>
          <a:p>
            <a:r>
              <a:rPr lang="cs-CZ" dirty="0" smtClean="0"/>
              <a:t>učitele s rodičem žáka</a:t>
            </a:r>
          </a:p>
          <a:p>
            <a:endParaRPr lang="cs-CZ" dirty="0" smtClean="0"/>
          </a:p>
          <a:p>
            <a:pPr>
              <a:spcBef>
                <a:spcPct val="0"/>
              </a:spcBef>
              <a:buNone/>
            </a:pPr>
            <a:r>
              <a:rPr lang="cs-CZ" sz="41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Dovednosti vedení rozhovoru</a:t>
            </a:r>
          </a:p>
          <a:p>
            <a:r>
              <a:rPr lang="cs-CZ" dirty="0" smtClean="0"/>
              <a:t>ovlivňování</a:t>
            </a:r>
            <a:endParaRPr lang="cs-CZ" dirty="0" smtClean="0"/>
          </a:p>
          <a:p>
            <a:r>
              <a:rPr lang="cs-CZ" dirty="0" smtClean="0"/>
              <a:t>dotazování</a:t>
            </a:r>
            <a:endParaRPr lang="cs-CZ" dirty="0" smtClean="0"/>
          </a:p>
          <a:p>
            <a:r>
              <a:rPr lang="cs-CZ" dirty="0" smtClean="0"/>
              <a:t>aktivní </a:t>
            </a:r>
            <a:r>
              <a:rPr lang="cs-CZ" dirty="0" smtClean="0"/>
              <a:t>naslouchání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Rozhovor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Přesvědčování</a:t>
            </a:r>
          </a:p>
          <a:p>
            <a:r>
              <a:rPr lang="cs-CZ" dirty="0" smtClean="0"/>
              <a:t>Argumentování</a:t>
            </a:r>
          </a:p>
          <a:p>
            <a:r>
              <a:rPr lang="cs-CZ" dirty="0" smtClean="0"/>
              <a:t>Paradoxní příkazy</a:t>
            </a:r>
          </a:p>
          <a:p>
            <a:r>
              <a:rPr lang="cs-CZ" dirty="0" smtClean="0"/>
              <a:t>Paradoxní emocionální ladění</a:t>
            </a:r>
          </a:p>
          <a:p>
            <a:r>
              <a:rPr lang="cs-CZ" dirty="0" smtClean="0"/>
              <a:t>Anticipování námitek</a:t>
            </a:r>
          </a:p>
          <a:p>
            <a:r>
              <a:rPr lang="cs-CZ" dirty="0" smtClean="0"/>
              <a:t>Vyhýbání se negativním formulacím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Dovednost ovlivňování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Řečnické otázky</a:t>
            </a:r>
          </a:p>
          <a:p>
            <a:r>
              <a:rPr lang="cs-CZ" dirty="0" smtClean="0"/>
              <a:t>Sugestivní otázky</a:t>
            </a:r>
          </a:p>
          <a:p>
            <a:r>
              <a:rPr lang="cs-CZ" dirty="0" smtClean="0"/>
              <a:t>Paralingvistické projevy</a:t>
            </a:r>
          </a:p>
          <a:p>
            <a:r>
              <a:rPr lang="cs-CZ" dirty="0" smtClean="0"/>
              <a:t>Faulující otázky</a:t>
            </a:r>
          </a:p>
          <a:p>
            <a:r>
              <a:rPr lang="cs-CZ" dirty="0" smtClean="0"/>
              <a:t>Uzavřené otázky</a:t>
            </a:r>
          </a:p>
          <a:p>
            <a:r>
              <a:rPr lang="cs-CZ" dirty="0" smtClean="0"/>
              <a:t>Otevřené otázky</a:t>
            </a:r>
          </a:p>
          <a:p>
            <a:r>
              <a:rPr lang="cs-CZ" dirty="0" smtClean="0"/>
              <a:t>Pokyn x výzva/nabídka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Dovednost dotazování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</a:t>
            </a:r>
            <a:r>
              <a:rPr lang="cs-CZ" dirty="0" smtClean="0"/>
              <a:t>ýznamné v rozhovorech „typu pomoc“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</a:t>
            </a:r>
            <a:r>
              <a:rPr lang="cs-CZ" dirty="0" smtClean="0"/>
              <a:t>ktivita naslouchajícího, který nejen registruje, co a jak sděluje komunikační partner, nýbrž také na rozhovoru participuje kognitivně, emočně i akčně. Snaží se nejen vyprávějícímu porozumět, ale i se do něj </a:t>
            </a:r>
            <a:r>
              <a:rPr lang="cs-CZ" dirty="0" err="1" smtClean="0"/>
              <a:t>vciťovat</a:t>
            </a:r>
            <a:r>
              <a:rPr lang="cs-CZ" dirty="0" smtClean="0"/>
              <a:t>. Verbálně i neverbálně dává vcítění najevo</a:t>
            </a:r>
          </a:p>
          <a:p>
            <a:endParaRPr lang="cs-CZ" dirty="0" smtClean="0"/>
          </a:p>
          <a:p>
            <a:r>
              <a:rPr lang="cs-CZ" dirty="0" smtClean="0"/>
              <a:t>c</a:t>
            </a:r>
            <a:r>
              <a:rPr lang="cs-CZ" dirty="0" smtClean="0"/>
              <a:t>harakteristiky aktivního naslouchání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Dovednost naslouchání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Rozhovor učitele a rodiče žáka Martina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Uveďte alespoň 5 charakteristik odlišujících komunikaci učitele a žáka v hromadném a individuálním vyučování.</a:t>
            </a:r>
          </a:p>
          <a:p>
            <a:r>
              <a:rPr lang="cs-CZ" dirty="0" smtClean="0"/>
              <a:t>Jak byste zahájili rozhovor s rodičem, kterého jste do školy pozvali z důvodu řešení kázeňských problémů žáka?</a:t>
            </a:r>
          </a:p>
          <a:p>
            <a:r>
              <a:rPr lang="cs-CZ" dirty="0" smtClean="0"/>
              <a:t>Vysvětlete význam aktivního naslouchání v rozhovoru „typu moc“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</TotalTime>
  <Words>212</Words>
  <Application>Microsoft Office PowerPoint</Application>
  <PresentationFormat>Předvádění na obrazovce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Shluk</vt:lpstr>
      <vt:lpstr>5. lekce Komunikace v kontextu individuálního vyučování a rozhovoru. Dotazování a aktivní naslouchání</vt:lpstr>
      <vt:lpstr>Individuální vyučování</vt:lpstr>
      <vt:lpstr>Příklad individuálního vyučování: doučování</vt:lpstr>
      <vt:lpstr>Rozhovor</vt:lpstr>
      <vt:lpstr>Dovednost ovlivňování</vt:lpstr>
      <vt:lpstr>Dovednost dotazování</vt:lpstr>
      <vt:lpstr>Dovednost naslouchání</vt:lpstr>
      <vt:lpstr>Cvičení</vt:lpstr>
      <vt:lpstr>Otázky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lektor</dc:creator>
  <cp:lastModifiedBy>lektor</cp:lastModifiedBy>
  <cp:revision>8</cp:revision>
  <dcterms:created xsi:type="dcterms:W3CDTF">2014-03-24T15:31:03Z</dcterms:created>
  <dcterms:modified xsi:type="dcterms:W3CDTF">2014-03-24T16:37:37Z</dcterms:modified>
</cp:coreProperties>
</file>