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5" r:id="rId4"/>
    <p:sldId id="266" r:id="rId5"/>
    <p:sldId id="268" r:id="rId6"/>
    <p:sldId id="267" r:id="rId7"/>
    <p:sldId id="269" r:id="rId8"/>
    <p:sldId id="259" r:id="rId9"/>
    <p:sldId id="264" r:id="rId10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6. </a:t>
            </a:r>
            <a:r>
              <a:rPr lang="cs-CZ" sz="2200" dirty="0" smtClean="0"/>
              <a:t>lekce: Verbální </a:t>
            </a:r>
            <a:r>
              <a:rPr lang="cs-CZ" sz="2200" dirty="0" smtClean="0"/>
              <a:t>komunikace - kladení </a:t>
            </a:r>
            <a:r>
              <a:rPr lang="cs-CZ" sz="2200" dirty="0" smtClean="0"/>
              <a:t>otázek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učitelské otázky jsou považovány za klíčový prvek procesu učení, a to nejen ve školní třídě. 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Postmana</a:t>
            </a:r>
            <a:r>
              <a:rPr lang="cs-CZ" dirty="0" smtClean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kladení otázek v pedagogické komunikaci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otevřené</a:t>
            </a:r>
            <a:r>
              <a:rPr lang="cs-CZ" dirty="0" smtClean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uzavřené</a:t>
            </a:r>
            <a:r>
              <a:rPr lang="cs-CZ" dirty="0" smtClean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 smtClean="0"/>
              <a:t>zjišťující</a:t>
            </a:r>
            <a:r>
              <a:rPr lang="cs-CZ" dirty="0" smtClean="0"/>
              <a:t> (ano – ne, vlévá se…)</a:t>
            </a:r>
            <a:endParaRPr lang="cs-CZ" b="1" dirty="0" smtClean="0"/>
          </a:p>
          <a:p>
            <a:pPr lvl="1"/>
            <a:r>
              <a:rPr lang="cs-CZ" b="1" dirty="0" smtClean="0"/>
              <a:t>doplňující </a:t>
            </a:r>
            <a:r>
              <a:rPr lang="cs-CZ" dirty="0" smtClean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Typologie otázek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systémem vyhodnocení kognitivní náročnosti otázky je taxonomický systém Benjamina </a:t>
            </a:r>
            <a:r>
              <a:rPr lang="cs-CZ" dirty="0" err="1" smtClean="0"/>
              <a:t>Blooma</a:t>
            </a:r>
            <a:r>
              <a:rPr lang="cs-CZ" dirty="0" smtClean="0"/>
              <a:t>, který odlišuje tyto kognitivní procesy: </a:t>
            </a:r>
          </a:p>
          <a:p>
            <a:pPr lvl="1"/>
            <a:r>
              <a:rPr lang="cs-CZ" dirty="0" smtClean="0"/>
              <a:t>(1) zapamatovat;</a:t>
            </a:r>
          </a:p>
          <a:p>
            <a:pPr lvl="1"/>
            <a:r>
              <a:rPr lang="cs-CZ" dirty="0" smtClean="0"/>
              <a:t>(2) porozumět;</a:t>
            </a:r>
          </a:p>
          <a:p>
            <a:pPr lvl="1"/>
            <a:r>
              <a:rPr lang="cs-CZ" dirty="0" smtClean="0"/>
              <a:t>(3) aplikovat;</a:t>
            </a:r>
          </a:p>
          <a:p>
            <a:pPr lvl="1"/>
            <a:r>
              <a:rPr lang="cs-CZ" dirty="0" smtClean="0"/>
              <a:t>(4) analyzovat; </a:t>
            </a:r>
          </a:p>
          <a:p>
            <a:pPr lvl="1"/>
            <a:r>
              <a:rPr lang="cs-CZ" dirty="0" smtClean="0"/>
              <a:t>(5) hodnotit; </a:t>
            </a:r>
          </a:p>
          <a:p>
            <a:pPr lvl="1"/>
            <a:r>
              <a:rPr lang="cs-CZ" dirty="0" smtClean="0"/>
              <a:t>(6) tvořit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otázky nižší kognitivní náročnosti </a:t>
            </a:r>
            <a:r>
              <a:rPr lang="cs-CZ" dirty="0" smtClean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otázky vyšší kognitivní náročnosti</a:t>
            </a:r>
            <a:r>
              <a:rPr lang="cs-CZ" b="1" i="1" dirty="0" smtClean="0"/>
              <a:t> </a:t>
            </a:r>
            <a:r>
              <a:rPr lang="cs-CZ" dirty="0" smtClean="0"/>
              <a:t>splňují dvě podmínky: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1. dle </a:t>
            </a:r>
            <a:r>
              <a:rPr lang="cs-CZ" dirty="0" err="1" smtClean="0"/>
              <a:t>Bloomovy</a:t>
            </a:r>
            <a:r>
              <a:rPr lang="cs-CZ" dirty="0" smtClean="0"/>
              <a:t> taxonomické tabulky se vztahují na zbylé 	kognitivní procesy</a:t>
            </a:r>
          </a:p>
          <a:p>
            <a:pPr>
              <a:buNone/>
            </a:pPr>
            <a:r>
              <a:rPr lang="cs-CZ" dirty="0" smtClean="0"/>
              <a:t>	2. odpověď na takovou otázku nesmí být přímo dostupná</a:t>
            </a:r>
          </a:p>
          <a:p>
            <a:pPr>
              <a:buNone/>
            </a:pPr>
            <a:r>
              <a:rPr lang="cs-CZ" dirty="0" smtClean="0"/>
              <a:t>		z učebnice či jiného materiálu, který mají žáci k 	dispozici.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nižší a vyšší kognitivní náročnosti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 jaký typ otázky se jedná?</a:t>
            </a:r>
          </a:p>
          <a:p>
            <a:pPr>
              <a:buNone/>
            </a:pPr>
            <a:r>
              <a:rPr lang="cs-CZ" i="1" dirty="0" smtClean="0"/>
              <a:t>„Zhodnoťte dopad vlády Marie Terezie pro české země…“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A) žák může vytvořit odpověď na základě svých znalostí (vyšší kognitivní proces), </a:t>
            </a:r>
          </a:p>
          <a:p>
            <a:r>
              <a:rPr lang="cs-CZ" dirty="0" smtClean="0"/>
              <a:t>B) žák si může vybavit odpověď na tuto otázku z minulé hodiny (nižší kognitivní proces).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Kategorizovat není vždy snadné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U: </a:t>
            </a:r>
            <a:r>
              <a:rPr lang="cs-CZ" sz="2000" dirty="0" smtClean="0"/>
              <a:t>Aktivní volební právo je od osmnácti let, to znamená, že od osmnácti </a:t>
            </a:r>
            <a:r>
              <a:rPr lang="da-DK" sz="2000" dirty="0" smtClean="0"/>
              <a:t>let můžete, jestli chcete, jít volit. Na kom to záleží?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Na sobě.</a:t>
            </a:r>
          </a:p>
          <a:p>
            <a:pPr>
              <a:buNone/>
            </a:pPr>
            <a:r>
              <a:rPr lang="cs-CZ" sz="2000" b="1" dirty="0" smtClean="0"/>
              <a:t>U: </a:t>
            </a:r>
            <a:r>
              <a:rPr lang="cs-CZ" sz="2000" dirty="0" smtClean="0"/>
              <a:t>Máte jít volit, nebo ne?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Jak </a:t>
            </a:r>
            <a:r>
              <a:rPr lang="cs-CZ" sz="2000" dirty="0" err="1" smtClean="0"/>
              <a:t>chcem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i="1" dirty="0" smtClean="0"/>
              <a:t>(ve stejnou chvíli jako Monika) Měli </a:t>
            </a:r>
            <a:r>
              <a:rPr lang="cs-CZ" sz="2000" i="1" dirty="0" err="1" smtClean="0"/>
              <a:t>bysme</a:t>
            </a:r>
            <a:r>
              <a:rPr lang="cs-CZ" sz="2000" i="1" dirty="0" smtClean="0"/>
              <a:t>.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Proč? </a:t>
            </a:r>
            <a:r>
              <a:rPr lang="pl-PL" sz="2000" i="1" dirty="0" smtClean="0"/>
              <a:t>(na Pavla) Proč jo a proč ne? (na třídu)</a:t>
            </a:r>
          </a:p>
          <a:p>
            <a:pPr>
              <a:buNone/>
            </a:pPr>
            <a:r>
              <a:rPr lang="cs-CZ" sz="2000" i="1" dirty="0" smtClean="0"/>
              <a:t>(šum ve třídě)</a:t>
            </a:r>
          </a:p>
          <a:p>
            <a:pPr>
              <a:buNone/>
            </a:pPr>
            <a:r>
              <a:rPr lang="pt-BR" sz="2000" b="1" dirty="0" smtClean="0"/>
              <a:t>Ž Pavel</a:t>
            </a:r>
            <a:r>
              <a:rPr lang="pt-BR" sz="2000" dirty="0" smtClean="0"/>
              <a:t>: Jo, tak já nevím…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Tak říkáš jo, tak třeba nějaký důvod, proč jo? </a:t>
            </a:r>
            <a:r>
              <a:rPr lang="pl-PL" sz="2000" i="1" dirty="0" smtClean="0"/>
              <a:t>(na Pavla)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dirty="0" smtClean="0"/>
              <a:t>Tak já nevím… protože vyjadřujeme, jako že s kterou stranou sympatizujeme.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 smtClean="0"/>
          </a:p>
          <a:p>
            <a:r>
              <a:rPr lang="cs-CZ" dirty="0" smtClean="0"/>
              <a:t>Základní chybou takové kritiky je nejenom její snaha po kopírování módních vlivů, ale někdy i absence empirického důkazu, o který by mohl být opřen tak´závažný hodnotový soud.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Jsou otázky vyšší kognitivní náročnosti „lepší“?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Formulujte: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1. Uzavřenou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2. Uzavřenou otázku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3. Otevřenou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4. Otevřenou otázku vyšší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Odpovědi porovnejte s textem:</a:t>
            </a:r>
          </a:p>
          <a:p>
            <a:pPr>
              <a:buNone/>
            </a:pPr>
            <a:r>
              <a:rPr lang="cs-CZ" i="1" dirty="0" smtClean="0"/>
              <a:t>Funkce učitelských otázek ve výukové komunikaci na druhém stupni základní školy </a:t>
            </a:r>
            <a:r>
              <a:rPr lang="cs-CZ" dirty="0" smtClean="0"/>
              <a:t>(Roman </a:t>
            </a:r>
            <a:r>
              <a:rPr lang="cs-CZ" dirty="0" err="1" smtClean="0"/>
              <a:t>Švaříček</a:t>
            </a:r>
            <a:r>
              <a:rPr lang="cs-CZ" dirty="0" smtClean="0"/>
              <a:t>):</a:t>
            </a:r>
          </a:p>
          <a:p>
            <a:r>
              <a:rPr lang="cs-CZ" dirty="0" smtClean="0"/>
              <a:t>Dostupný z: http://www.</a:t>
            </a:r>
            <a:r>
              <a:rPr lang="cs-CZ" dirty="0" err="1" smtClean="0"/>
              <a:t>phil.muni.cz</a:t>
            </a:r>
            <a:r>
              <a:rPr lang="cs-CZ" dirty="0" smtClean="0"/>
              <a:t>/</a:t>
            </a:r>
            <a:r>
              <a:rPr lang="cs-CZ" dirty="0" err="1" smtClean="0"/>
              <a:t>journals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/studia-</a:t>
            </a:r>
            <a:r>
              <a:rPr lang="cs-CZ" dirty="0" err="1" smtClean="0"/>
              <a:t>paedagogica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</a:t>
            </a:r>
            <a:r>
              <a:rPr lang="cs-CZ" dirty="0" err="1" smtClean="0"/>
              <a:t>view</a:t>
            </a:r>
            <a:r>
              <a:rPr lang="cs-CZ" dirty="0" smtClean="0"/>
              <a:t>/121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264</TotalTime>
  <Words>536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Pedagogická komunikace 6. lekce: Verbální komunikace - kladení otázek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Cvičení: </vt:lpstr>
      <vt:lpstr>Jsou otázky vyšší kognitivní náročnosti „lepší“?</vt:lpstr>
      <vt:lpstr>Otázky k lekci: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26</cp:revision>
  <dcterms:created xsi:type="dcterms:W3CDTF">2013-02-18T11:49:40Z</dcterms:created>
  <dcterms:modified xsi:type="dcterms:W3CDTF">2014-04-15T06:15:06Z</dcterms:modified>
</cp:coreProperties>
</file>