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4"/>
  </p:handoutMasterIdLst>
  <p:sldIdLst>
    <p:sldId id="256" r:id="rId2"/>
    <p:sldId id="270" r:id="rId3"/>
    <p:sldId id="258" r:id="rId4"/>
    <p:sldId id="265" r:id="rId5"/>
    <p:sldId id="266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E2A9C-4D2B-430F-B826-008220CD6B7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5D796-57AC-4E83-93CE-5F08DFFBAA3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r>
              <a:rPr lang="cs-CZ" sz="4800" smtClean="0"/>
              <a:t/>
            </a:r>
            <a:br>
              <a:rPr lang="cs-CZ" sz="4800" smtClean="0"/>
            </a:br>
            <a:r>
              <a:rPr lang="cs-CZ" sz="2200" dirty="0" smtClean="0"/>
              <a:t>7</a:t>
            </a:r>
            <a:r>
              <a:rPr lang="cs-CZ" sz="2200" smtClean="0"/>
              <a:t>. </a:t>
            </a:r>
            <a:r>
              <a:rPr lang="cs-CZ" sz="2200" dirty="0" smtClean="0"/>
              <a:t>lekce: Verbální komunikace: </a:t>
            </a:r>
            <a:r>
              <a:rPr lang="cs-CZ" sz="2200" dirty="0" err="1" smtClean="0"/>
              <a:t>facilitační</a:t>
            </a:r>
            <a:r>
              <a:rPr lang="cs-CZ" sz="2200" dirty="0" smtClean="0"/>
              <a:t> otázky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 smtClean="0"/>
              <a:t>Co si o tom myslíte vy ostatní?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Myslím, že to souvisí s tím, co řekla Helena předtím. Heleno, co si o tom myslíš? 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Přesměrovávací</a:t>
            </a:r>
            <a:r>
              <a:rPr lang="cs-CZ" dirty="0" smtClean="0"/>
              <a:t> otázky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3200" dirty="0" smtClean="0"/>
          </a:p>
          <a:p>
            <a:r>
              <a:rPr lang="cs-CZ" sz="3200" dirty="0" smtClean="0"/>
              <a:t>V určitém stádiu diskuse potřebuje </a:t>
            </a:r>
            <a:r>
              <a:rPr lang="cs-CZ" sz="3200" dirty="0" err="1" smtClean="0"/>
              <a:t>facilitátor</a:t>
            </a:r>
            <a:r>
              <a:rPr lang="cs-CZ" sz="3200" dirty="0" smtClean="0"/>
              <a:t> udělat shrnutí nebo objasnění týkající se diskutovaného tématu. 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Proto je vhodné v tomto stádiu dávat otázky na objasnění, tj. vlastními slovy zopakujte, jak jste porozuměli tomu, co řekl někdo druhý. Zeptejte se, zda jste význam pochopili správně. Je-li třeba, požádejte o další informace.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Parafrázování a otázky na objasnění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cs-CZ" dirty="0" smtClean="0"/>
              <a:t>Vysvětlete pojem facilitace a uveďte k němu alespoň tři alternativní pojmy.</a:t>
            </a:r>
          </a:p>
          <a:p>
            <a:pPr marL="624078" indent="-514350">
              <a:buAutoNum type="arabicParenR"/>
            </a:pPr>
            <a:r>
              <a:rPr lang="cs-CZ" dirty="0" smtClean="0"/>
              <a:t>Kdy může učitel facilitaci využít?</a:t>
            </a:r>
          </a:p>
          <a:p>
            <a:pPr marL="624078" indent="-514350">
              <a:buAutoNum type="arabicParenR"/>
            </a:pPr>
            <a:r>
              <a:rPr lang="cs-CZ" dirty="0" smtClean="0"/>
              <a:t>Charakterizujte otevírající otázky.</a:t>
            </a:r>
          </a:p>
          <a:p>
            <a:pPr marL="624078" indent="-514350">
              <a:buAutoNum type="arabicParenR"/>
            </a:pPr>
            <a:r>
              <a:rPr lang="cs-CZ" dirty="0" smtClean="0"/>
              <a:t>Uveďte příklad bumerangové otázky. </a:t>
            </a:r>
          </a:p>
          <a:p>
            <a:pPr marL="624078" indent="-514350">
              <a:buAutoNum type="arabicParenR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lekci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si představíte pod pojmem facilitace?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lze použít alternativní termíny pro tento proces?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Facilitace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r>
              <a:rPr lang="cs-CZ" dirty="0" smtClean="0"/>
              <a:t>facilitace je způsobem vedení skupinových setkání</a:t>
            </a:r>
          </a:p>
          <a:p>
            <a:r>
              <a:rPr lang="cs-CZ" dirty="0" err="1" smtClean="0"/>
              <a:t>facilitovat</a:t>
            </a:r>
            <a:r>
              <a:rPr lang="cs-CZ" dirty="0" smtClean="0"/>
              <a:t> znamená ulehčovat, v kontextu práce se skupinou ulehčovat tak, aby se skupina diskutujících dostala k tomu, k čemu se sešla.</a:t>
            </a:r>
          </a:p>
          <a:p>
            <a:r>
              <a:rPr lang="cs-CZ" dirty="0" smtClean="0"/>
              <a:t>facilitace zohledňuje charakteristiky skupiny, množství času k dispozici, a zvláště cíle a výstupy setkání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Facilitátor</a:t>
            </a:r>
            <a:r>
              <a:rPr lang="cs-CZ" dirty="0" smtClean="0"/>
              <a:t> má nástroje, které podporují efektivní diskusi, definování problémů, hledání a zvažování řešení a efektivní rozhodování ve skupině.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je to za „nástroje“?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Facilitátor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sz="2900" dirty="0" smtClean="0"/>
              <a:t>Otevírací otázka je ta, na kterou se nedá odpovědět jednoslovně „ano“ nebo „ne“. </a:t>
            </a:r>
          </a:p>
          <a:p>
            <a:pPr>
              <a:buNone/>
            </a:pPr>
            <a:endParaRPr lang="cs-CZ" sz="2900" dirty="0" smtClean="0"/>
          </a:p>
          <a:p>
            <a:r>
              <a:rPr lang="cs-CZ" sz="2900" dirty="0" smtClean="0"/>
              <a:t>Tyto druhy otázek začínají příslovcem „jak, kdy, co, kdo, proč, čím, jaké, které, čí“</a:t>
            </a:r>
          </a:p>
          <a:p>
            <a:endParaRPr lang="cs-CZ" cap="all" dirty="0" smtClean="0"/>
          </a:p>
          <a:p>
            <a:r>
              <a:rPr lang="cs-CZ" u="sng" dirty="0" smtClean="0"/>
              <a:t>Příklad: </a:t>
            </a:r>
            <a:r>
              <a:rPr lang="cs-CZ" dirty="0" smtClean="0"/>
              <a:t>Žáci ve Vaší třídě plnili skupinový úkol. Nyní jste se s nimi sešli a reflektuje proces plnění úkolu. Uveďte několik otevíracích otázek.</a:t>
            </a:r>
          </a:p>
          <a:p>
            <a:endParaRPr lang="cs-CZ" cap="all" dirty="0" smtClean="0"/>
          </a:p>
          <a:p>
            <a:endParaRPr lang="cs-CZ" cap="all" dirty="0" smtClean="0"/>
          </a:p>
          <a:p>
            <a:endParaRPr lang="cs-CZ" cap="all" dirty="0" smtClean="0"/>
          </a:p>
          <a:p>
            <a:endParaRPr lang="cs-CZ" cap="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Otevírající otázky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dobré a co se nepovedlo? </a:t>
            </a:r>
          </a:p>
          <a:p>
            <a:r>
              <a:rPr lang="cs-CZ" dirty="0" smtClean="0"/>
              <a:t>Co byste příště udělali jinak? </a:t>
            </a:r>
          </a:p>
          <a:p>
            <a:r>
              <a:rPr lang="cs-CZ" dirty="0" smtClean="0"/>
              <a:t>Jaký je Váš pohled na toto potenciální řešení? </a:t>
            </a:r>
          </a:p>
          <a:p>
            <a:r>
              <a:rPr lang="cs-CZ" dirty="0" smtClean="0"/>
              <a:t>Jak by se to změnilo, kdybyste to udělal jinak? </a:t>
            </a:r>
          </a:p>
          <a:p>
            <a:r>
              <a:rPr lang="cs-CZ" dirty="0" smtClean="0"/>
              <a:t>Co by se mohlo udělat, abychom předešli těmto chybám? </a:t>
            </a:r>
          </a:p>
          <a:p>
            <a:r>
              <a:rPr lang="cs-CZ" dirty="0" smtClean="0"/>
              <a:t>V čem je problém? </a:t>
            </a:r>
          </a:p>
          <a:p>
            <a:r>
              <a:rPr lang="cs-CZ" dirty="0" smtClean="0"/>
              <a:t>Můžete mi o tom říci něco bližšího?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Otevírající otázky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vedou k odpovědi ano/ne, nerozvíjí diskusi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otázky byste položili na závěr (po vyučovací hodině, po splněném úkolu, po realizované aktivitě…)?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Zavírající otázky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Bylo to srozumitelné/nesrozumitelné?</a:t>
            </a:r>
          </a:p>
          <a:p>
            <a:r>
              <a:rPr lang="cs-CZ" dirty="0" smtClean="0"/>
              <a:t>Máte nějaké otázky? </a:t>
            </a:r>
          </a:p>
          <a:p>
            <a:r>
              <a:rPr lang="cs-CZ" dirty="0" smtClean="0"/>
              <a:t>Napadají vás teď nějaké otázky? </a:t>
            </a:r>
          </a:p>
          <a:p>
            <a:r>
              <a:rPr lang="cs-CZ" dirty="0" smtClean="0"/>
              <a:t>Chcete k tomu ještě něco dodat?</a:t>
            </a:r>
          </a:p>
          <a:p>
            <a:r>
              <a:rPr lang="cs-CZ" dirty="0" smtClean="0"/>
              <a:t>Všimli jste si ještě něčeho dalšího?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Zavírající otázky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 smtClean="0"/>
              <a:t>Účastníci často dávají </a:t>
            </a:r>
            <a:r>
              <a:rPr lang="cs-CZ" dirty="0" err="1" smtClean="0"/>
              <a:t>facilitátorovi</a:t>
            </a:r>
            <a:r>
              <a:rPr lang="cs-CZ" dirty="0" smtClean="0"/>
              <a:t> otázky, kterými si chtějí potvrdit vlastní postřehy nebo nápady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 err="1" smtClean="0"/>
              <a:t>facilitátor</a:t>
            </a:r>
            <a:r>
              <a:rPr lang="cs-CZ" dirty="0" smtClean="0"/>
              <a:t> dojde k přesvědčení, že odpověď na otázku by měla najít skupina, může použít „efekt bumerangu“, tj. vrátit otázku zpět skupině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 hodit „bumerangovou“ otázku?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600" dirty="0" err="1" smtClean="0"/>
              <a:t>Přesměrovávací</a:t>
            </a:r>
            <a:r>
              <a:rPr lang="cs-CZ" sz="4600" dirty="0" smtClean="0"/>
              <a:t> otázky </a:t>
            </a:r>
            <a:r>
              <a:rPr lang="cs-CZ" sz="3600" dirty="0" smtClean="0"/>
              <a:t>(„bumerangové“) </a:t>
            </a:r>
            <a:r>
              <a:rPr lang="cs-CZ" cap="all" dirty="0" smtClean="0"/>
              <a:t/>
            </a:r>
            <a:br>
              <a:rPr lang="cs-CZ" cap="all" dirty="0" smtClean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302</TotalTime>
  <Words>435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Pedagogická komunikace 7. lekce: Verbální komunikace: facilitační otázky</vt:lpstr>
      <vt:lpstr>Facilitace</vt:lpstr>
      <vt:lpstr>Facilitace</vt:lpstr>
      <vt:lpstr> Facilitátor </vt:lpstr>
      <vt:lpstr>Otevírající otázky</vt:lpstr>
      <vt:lpstr>Otevírající otázky</vt:lpstr>
      <vt:lpstr>Zavírající otázky</vt:lpstr>
      <vt:lpstr>Zavírající otázky</vt:lpstr>
      <vt:lpstr>Přesměrovávací otázky („bumerangové“)  </vt:lpstr>
      <vt:lpstr>Přesměrovávací otázky</vt:lpstr>
      <vt:lpstr>Parafrázování a otázky na objasnění</vt:lpstr>
      <vt:lpstr>Otázky k lekci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28</cp:revision>
  <dcterms:created xsi:type="dcterms:W3CDTF">2013-02-18T11:49:40Z</dcterms:created>
  <dcterms:modified xsi:type="dcterms:W3CDTF">2014-04-08T06:14:22Z</dcterms:modified>
</cp:coreProperties>
</file>