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2" r:id="rId4"/>
    <p:sldId id="261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15.4.2014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15.4.2014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15.4.2014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15.4.2014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15.4.2014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15.4.2014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15.4.2014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15.4.2014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15.4.2014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15.4.2014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15.4.2014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15.4.2014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/>
              <a:t>Pedagogická komunikace</a:t>
            </a:r>
            <a:br>
              <a:rPr lang="cs-CZ" sz="4800" dirty="0" smtClean="0"/>
            </a:br>
            <a:r>
              <a:rPr lang="cs-CZ" sz="2200" dirty="0" smtClean="0"/>
              <a:t>8. lekce: Verbální komunikace: zpětná vazba</a:t>
            </a:r>
            <a:endParaRPr lang="cs-CZ" sz="2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85786" y="3857628"/>
            <a:ext cx="7772400" cy="1199704"/>
          </a:xfrm>
        </p:spPr>
        <p:txBody>
          <a:bodyPr>
            <a:normAutofit/>
          </a:bodyPr>
          <a:lstStyle/>
          <a:p>
            <a:r>
              <a:rPr lang="cs-CZ" sz="2000" dirty="0" smtClean="0"/>
              <a:t>Mgr. Kateřina </a:t>
            </a:r>
            <a:r>
              <a:rPr lang="cs-CZ" sz="2000" dirty="0" err="1" smtClean="0"/>
              <a:t>Lojdová</a:t>
            </a:r>
            <a:r>
              <a:rPr lang="cs-CZ" sz="2000" dirty="0" smtClean="0"/>
              <a:t>, </a:t>
            </a:r>
            <a:r>
              <a:rPr lang="cs-CZ" sz="2000" dirty="0" err="1" smtClean="0"/>
              <a:t>Ph.D</a:t>
            </a:r>
            <a:r>
              <a:rPr lang="cs-CZ" sz="2000" dirty="0" smtClean="0"/>
              <a:t>.</a:t>
            </a:r>
          </a:p>
          <a:p>
            <a:r>
              <a:rPr lang="cs-CZ" sz="2000" dirty="0" err="1" smtClean="0"/>
              <a:t>lojdova</a:t>
            </a:r>
            <a:r>
              <a:rPr lang="cs-CZ" sz="2000" dirty="0" smtClean="0"/>
              <a:t>@</a:t>
            </a:r>
            <a:r>
              <a:rPr lang="cs-CZ" sz="2000" dirty="0" err="1" smtClean="0"/>
              <a:t>ped.muni.cz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Nezastupitelná úloha v sociální komunikaci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V pedagogickém procesu ji chápeme jako korekční informaci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Jedná se o informaci pro žáka, díky které se dozvídá, jak probíhá proces jeho učení (Mareš a </a:t>
            </a:r>
            <a:r>
              <a:rPr lang="cs-CZ" dirty="0" err="1" smtClean="0"/>
              <a:t>Křivohlavý</a:t>
            </a:r>
            <a:r>
              <a:rPr lang="cs-CZ" dirty="0" smtClean="0"/>
              <a:t>, 1995)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Zpětná vazba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regulativní</a:t>
            </a:r>
            <a:r>
              <a:rPr lang="cs-CZ" dirty="0" smtClean="0"/>
              <a:t> (umožňuje usměrňovat žákovu činnost)</a:t>
            </a:r>
          </a:p>
          <a:p>
            <a:pPr>
              <a:buNone/>
            </a:pPr>
            <a:endParaRPr lang="cs-CZ" dirty="0" smtClean="0"/>
          </a:p>
          <a:p>
            <a:r>
              <a:rPr lang="cs-CZ" b="1" dirty="0" smtClean="0"/>
              <a:t>sociální </a:t>
            </a:r>
            <a:r>
              <a:rPr lang="cs-CZ" dirty="0" smtClean="0"/>
              <a:t>(utvářejí se vztahy mezi učitelem a žáky</a:t>
            </a:r>
          </a:p>
          <a:p>
            <a:pPr>
              <a:buNone/>
            </a:pPr>
            <a:endParaRPr lang="cs-CZ" dirty="0" smtClean="0"/>
          </a:p>
          <a:p>
            <a:r>
              <a:rPr lang="cs-CZ" b="1" dirty="0" smtClean="0"/>
              <a:t>poznávací</a:t>
            </a:r>
            <a:r>
              <a:rPr lang="cs-CZ" dirty="0" smtClean="0"/>
              <a:t> (vede žáka k poznání učitele, učiva i sama sebe</a:t>
            </a:r>
          </a:p>
          <a:p>
            <a:pPr>
              <a:buNone/>
            </a:pPr>
            <a:endParaRPr lang="cs-CZ" dirty="0" smtClean="0"/>
          </a:p>
          <a:p>
            <a:r>
              <a:rPr lang="cs-CZ" b="1" dirty="0" smtClean="0"/>
              <a:t>rozvojovou</a:t>
            </a:r>
            <a:r>
              <a:rPr lang="cs-CZ" dirty="0" smtClean="0"/>
              <a:t> (žák se učí zpětnou vazbu využívat k vlastnímu rozvoji, tj. sebevzdělávání a sebevýchově</a:t>
            </a:r>
            <a:r>
              <a:rPr lang="cs-CZ" dirty="0" smtClean="0"/>
              <a:t>)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zpětné vazby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Zpětná vazba by měla žákovi pomoci, nikoliv ho zastrašit nebo odradit od další činnosti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Nutné vyhnout se jakékoliv ironii, nadřazenosti či zesměšňování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Učitel může žákovi poskytnout zpětnou vazbu nejen verbálně formou předávání  určitých hodnotících zpráv, ale také nonverbálně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Poskytování zpětné vazby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1. </a:t>
            </a:r>
            <a:r>
              <a:rPr lang="cs-CZ" b="1" dirty="0" smtClean="0"/>
              <a:t>Akceptace</a:t>
            </a:r>
            <a:r>
              <a:rPr lang="cs-CZ" dirty="0" smtClean="0"/>
              <a:t>: jedná se o  stručné předání potvrzení správnosti odpovědi (Ano…, Hm…, </a:t>
            </a:r>
            <a:endParaRPr lang="cs-CZ" b="1" dirty="0" smtClean="0"/>
          </a:p>
          <a:p>
            <a:pPr>
              <a:buNone/>
            </a:pPr>
            <a:r>
              <a:rPr lang="cs-CZ" dirty="0" smtClean="0"/>
              <a:t>	Dobře… atp.).</a:t>
            </a:r>
            <a:endParaRPr lang="cs-CZ" b="1" dirty="0" smtClean="0"/>
          </a:p>
          <a:p>
            <a:r>
              <a:rPr lang="cs-CZ" dirty="0" smtClean="0"/>
              <a:t>2. </a:t>
            </a:r>
            <a:r>
              <a:rPr lang="cs-CZ" b="1" dirty="0" smtClean="0"/>
              <a:t>Echo</a:t>
            </a:r>
            <a:r>
              <a:rPr lang="cs-CZ" dirty="0" smtClean="0"/>
              <a:t>: učitel/</a:t>
            </a:r>
            <a:r>
              <a:rPr lang="cs-CZ" dirty="0" err="1" smtClean="0"/>
              <a:t>ka</a:t>
            </a:r>
            <a:r>
              <a:rPr lang="cs-CZ" dirty="0" smtClean="0"/>
              <a:t> zároveň s akceptací zopakuje správnou odpověď ať doslovně, či ji </a:t>
            </a:r>
            <a:endParaRPr lang="cs-CZ" b="1" dirty="0" smtClean="0"/>
          </a:p>
          <a:p>
            <a:pPr>
              <a:buNone/>
            </a:pPr>
            <a:r>
              <a:rPr lang="cs-CZ" dirty="0" smtClean="0"/>
              <a:t>	parafrázuje.</a:t>
            </a:r>
            <a:endParaRPr lang="cs-CZ" b="1" dirty="0" smtClean="0"/>
          </a:p>
          <a:p>
            <a:r>
              <a:rPr lang="cs-CZ" dirty="0" smtClean="0"/>
              <a:t>3. </a:t>
            </a:r>
            <a:r>
              <a:rPr lang="cs-CZ" b="1" dirty="0" err="1" smtClean="0"/>
              <a:t>Elaborace</a:t>
            </a:r>
            <a:r>
              <a:rPr lang="cs-CZ" dirty="0" smtClean="0"/>
              <a:t>: učitel/</a:t>
            </a:r>
            <a:r>
              <a:rPr lang="cs-CZ" dirty="0" err="1" smtClean="0"/>
              <a:t>ka</a:t>
            </a:r>
            <a:r>
              <a:rPr lang="cs-CZ" dirty="0" smtClean="0"/>
              <a:t> zároveň s akceptací správnou odpověď rozvine o další informace.</a:t>
            </a:r>
            <a:endParaRPr lang="cs-CZ" b="1" dirty="0" smtClean="0"/>
          </a:p>
          <a:p>
            <a:r>
              <a:rPr lang="cs-CZ" dirty="0" smtClean="0"/>
              <a:t>4. </a:t>
            </a:r>
            <a:r>
              <a:rPr lang="cs-CZ" b="1" dirty="0" smtClean="0"/>
              <a:t>Pochvala</a:t>
            </a:r>
            <a:r>
              <a:rPr lang="cs-CZ" dirty="0" smtClean="0"/>
              <a:t>: učitel/</a:t>
            </a:r>
            <a:r>
              <a:rPr lang="cs-CZ" dirty="0" err="1" smtClean="0"/>
              <a:t>ka</a:t>
            </a:r>
            <a:r>
              <a:rPr lang="cs-CZ" dirty="0" smtClean="0"/>
              <a:t> správnou odpověď žáka/</a:t>
            </a:r>
            <a:r>
              <a:rPr lang="cs-CZ" dirty="0" err="1" smtClean="0"/>
              <a:t>yně</a:t>
            </a:r>
            <a:r>
              <a:rPr lang="cs-CZ" dirty="0" smtClean="0"/>
              <a:t> vyzdvihne, ocení.</a:t>
            </a:r>
            <a:endParaRPr lang="cs-CZ" b="1" dirty="0" smtClean="0"/>
          </a:p>
          <a:p>
            <a:endParaRPr lang="cs-CZ" b="1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0" dirty="0" smtClean="0"/>
              <a:t>Typologie reakcí na správnou odpověď</a:t>
            </a:r>
            <a:r>
              <a:rPr lang="cs-CZ" sz="3200" dirty="0" smtClean="0"/>
              <a:t/>
            </a:r>
            <a:br>
              <a:rPr lang="cs-CZ" sz="3200" dirty="0" smtClean="0"/>
            </a:br>
            <a:endParaRPr lang="cs-CZ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</a:t>
            </a:r>
            <a:r>
              <a:rPr lang="cs-CZ" b="1" dirty="0" smtClean="0"/>
              <a:t>Detekce</a:t>
            </a:r>
            <a:r>
              <a:rPr lang="cs-CZ" dirty="0" smtClean="0"/>
              <a:t>: učitel/</a:t>
            </a:r>
            <a:r>
              <a:rPr lang="cs-CZ" dirty="0" err="1" smtClean="0"/>
              <a:t>ka</a:t>
            </a:r>
            <a:r>
              <a:rPr lang="cs-CZ" dirty="0" smtClean="0"/>
              <a:t> oznámí žákovi/</a:t>
            </a:r>
            <a:r>
              <a:rPr lang="cs-CZ" dirty="0" err="1" smtClean="0"/>
              <a:t>yni</a:t>
            </a:r>
            <a:r>
              <a:rPr lang="cs-CZ" dirty="0" smtClean="0"/>
              <a:t>, že udělal chybu, nic víc (Ne.).</a:t>
            </a:r>
            <a:endParaRPr lang="cs-CZ" b="1" dirty="0" smtClean="0"/>
          </a:p>
          <a:p>
            <a:r>
              <a:rPr lang="cs-CZ" dirty="0" smtClean="0"/>
              <a:t>2. </a:t>
            </a:r>
            <a:r>
              <a:rPr lang="cs-CZ" b="1" dirty="0" smtClean="0"/>
              <a:t>Identifikace</a:t>
            </a:r>
            <a:r>
              <a:rPr lang="cs-CZ" dirty="0" smtClean="0"/>
              <a:t>: učitel/</a:t>
            </a:r>
            <a:r>
              <a:rPr lang="cs-CZ" dirty="0" err="1" smtClean="0"/>
              <a:t>ka</a:t>
            </a:r>
            <a:r>
              <a:rPr lang="cs-CZ" dirty="0" smtClean="0"/>
              <a:t> doplňuje reakci o místo určení chyby.</a:t>
            </a:r>
            <a:endParaRPr lang="cs-CZ" b="1" dirty="0" smtClean="0"/>
          </a:p>
          <a:p>
            <a:r>
              <a:rPr lang="cs-CZ" dirty="0" smtClean="0"/>
              <a:t>3. I</a:t>
            </a:r>
            <a:r>
              <a:rPr lang="cs-CZ" b="1" dirty="0" smtClean="0"/>
              <a:t>nterpretace:</a:t>
            </a:r>
            <a:r>
              <a:rPr lang="cs-CZ" dirty="0" smtClean="0"/>
              <a:t> učitel/</a:t>
            </a:r>
            <a:r>
              <a:rPr lang="cs-CZ" dirty="0" err="1" smtClean="0"/>
              <a:t>ka</a:t>
            </a:r>
            <a:r>
              <a:rPr lang="cs-CZ" dirty="0" smtClean="0"/>
              <a:t> doplňuje reakci o příčinu chyby, pomáhá nalézt správnou </a:t>
            </a:r>
            <a:endParaRPr lang="cs-CZ" b="1" dirty="0" smtClean="0"/>
          </a:p>
          <a:p>
            <a:pPr>
              <a:buNone/>
            </a:pPr>
            <a:r>
              <a:rPr lang="cs-CZ" dirty="0" smtClean="0"/>
              <a:t>	odpověď.</a:t>
            </a:r>
            <a:endParaRPr lang="cs-CZ" b="1" dirty="0" smtClean="0"/>
          </a:p>
          <a:p>
            <a:r>
              <a:rPr lang="cs-CZ" dirty="0" smtClean="0"/>
              <a:t>4. </a:t>
            </a:r>
            <a:r>
              <a:rPr lang="cs-CZ" b="1" dirty="0" smtClean="0"/>
              <a:t>Korekce:</a:t>
            </a:r>
            <a:r>
              <a:rPr lang="cs-CZ" dirty="0" smtClean="0"/>
              <a:t> učitel/</a:t>
            </a:r>
            <a:r>
              <a:rPr lang="cs-CZ" dirty="0" err="1" smtClean="0"/>
              <a:t>ka</a:t>
            </a:r>
            <a:r>
              <a:rPr lang="cs-CZ" dirty="0" smtClean="0"/>
              <a:t> oznámí správnou odpověď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3600" b="0" dirty="0" smtClean="0"/>
              <a:t>B) Typologie reakcí na chybu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Uveďte k jednotlivým reakcím na správnou a špatnou odpověď příklady z </a:t>
            </a:r>
            <a:r>
              <a:rPr lang="cs-CZ" smtClean="0"/>
              <a:t>Vašeho oboru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323</TotalTime>
  <Words>227</Words>
  <Application>Microsoft Office PowerPoint</Application>
  <PresentationFormat>Předvádění na obrazovce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Shluk</vt:lpstr>
      <vt:lpstr>Pedagogická komunikace 8. lekce: Verbální komunikace: zpětná vazba</vt:lpstr>
      <vt:lpstr>Zpětná vazba</vt:lpstr>
      <vt:lpstr>Funkce zpětné vazby</vt:lpstr>
      <vt:lpstr>Poskytování zpětné vazby</vt:lpstr>
      <vt:lpstr>Typologie reakcí na správnou odpověď </vt:lpstr>
      <vt:lpstr>B) Typologie reakcí na chybu </vt:lpstr>
      <vt:lpstr>Cvičení</vt:lpstr>
    </vt:vector>
  </TitlesOfParts>
  <Company>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X</dc:creator>
  <cp:lastModifiedBy>lektor</cp:lastModifiedBy>
  <cp:revision>32</cp:revision>
  <dcterms:created xsi:type="dcterms:W3CDTF">2013-02-18T11:49:40Z</dcterms:created>
  <dcterms:modified xsi:type="dcterms:W3CDTF">2014-04-15T06:12:11Z</dcterms:modified>
</cp:coreProperties>
</file>