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9" r:id="rId3"/>
    <p:sldId id="258" r:id="rId4"/>
    <p:sldId id="545" r:id="rId5"/>
    <p:sldId id="548" r:id="rId6"/>
    <p:sldId id="301" r:id="rId7"/>
    <p:sldId id="561" r:id="rId8"/>
    <p:sldId id="559" r:id="rId9"/>
    <p:sldId id="324" r:id="rId10"/>
    <p:sldId id="554" r:id="rId11"/>
    <p:sldId id="550" r:id="rId12"/>
    <p:sldId id="552" r:id="rId13"/>
    <p:sldId id="547" r:id="rId14"/>
    <p:sldId id="334" r:id="rId15"/>
    <p:sldId id="285" r:id="rId16"/>
    <p:sldId id="328" r:id="rId17"/>
    <p:sldId id="560" r:id="rId18"/>
    <p:sldId id="402" r:id="rId19"/>
    <p:sldId id="585" r:id="rId20"/>
    <p:sldId id="586" r:id="rId21"/>
    <p:sldId id="441" r:id="rId22"/>
    <p:sldId id="449" r:id="rId23"/>
    <p:sldId id="603" r:id="rId24"/>
    <p:sldId id="453" r:id="rId25"/>
    <p:sldId id="456" r:id="rId26"/>
    <p:sldId id="457" r:id="rId27"/>
    <p:sldId id="602" r:id="rId28"/>
    <p:sldId id="468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60"/>
  </p:normalViewPr>
  <p:slideViewPr>
    <p:cSldViewPr>
      <p:cViewPr>
        <p:scale>
          <a:sx n="75" d="100"/>
          <a:sy n="75" d="100"/>
        </p:scale>
        <p:origin x="-19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4174-6F06-4F68-8BAA-35FDBB3F2101}" type="datetimeFigureOut">
              <a:rPr lang="cs-CZ" smtClean="0"/>
              <a:pPr/>
              <a:t>4.4.2014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398D-03CB-43E4-B316-C45496B28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36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94415-069D-4892-8296-DC68928EF9BB}" type="slidenum">
              <a:rPr lang="cs-CZ"/>
              <a:pPr/>
              <a:t>19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9D7EA-52E1-4681-9503-65FE203ADE46}" type="slidenum">
              <a:rPr lang="cs-CZ"/>
              <a:pPr/>
              <a:t>20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71A42D-20FE-44EA-8574-6A1DAEACEB87}" type="datetimeFigureOut">
              <a:rPr lang="cs-CZ" smtClean="0"/>
              <a:pPr/>
              <a:t>4.4.2014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4574" cy="5987751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cs-CZ" dirty="0" smtClean="0"/>
              <a:t>Klepnutím lze upravit styl předlohy nadpisů. </a:t>
            </a:r>
            <a:endParaRPr kumimoji="0"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3528" y="609600"/>
            <a:ext cx="5760640" cy="5987752"/>
          </a:xfrm>
        </p:spPr>
        <p:txBody>
          <a:bodyPr vert="eaVert"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70512" cy="5040560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accent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Autofit/>
          </a:bodyPr>
          <a:lstStyle>
            <a:lvl1pPr algn="l">
              <a:buNone/>
              <a:defRPr sz="35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4100264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0837" y="1589567"/>
            <a:ext cx="4100264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471A42D-20FE-44EA-8574-6A1DAEACEB87}" type="datetimeFigureOut">
              <a:rPr lang="cs-CZ" smtClean="0"/>
              <a:pPr/>
              <a:t>4.4.2014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395537" y="2242592"/>
            <a:ext cx="4100264" cy="4210744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586537" y="2242592"/>
            <a:ext cx="4100264" cy="421074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395537" y="1556792"/>
            <a:ext cx="4100264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586537" y="1556792"/>
            <a:ext cx="4100264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471A42D-20FE-44EA-8574-6A1DAEACEB87}" type="datetimeFigureOut">
              <a:rPr lang="cs-CZ" smtClean="0"/>
              <a:pPr/>
              <a:t>4.4.2014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471A42D-20FE-44EA-8574-6A1DAEACEB87}" type="datetimeFigureOut">
              <a:rPr lang="cs-CZ" smtClean="0"/>
              <a:pPr/>
              <a:t>4.4.2014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95536" y="1556791"/>
            <a:ext cx="1600200" cy="5032713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051720" y="1553357"/>
            <a:ext cx="6711280" cy="5043995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471A42D-20FE-44EA-8574-6A1DAEACEB87}" type="datetimeFigureOut">
              <a:rPr lang="cs-CZ" smtClean="0"/>
              <a:pPr/>
              <a:t>4.4.2014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370512" cy="50405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323528" cy="2046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395536" y="1280160"/>
            <a:ext cx="8784000" cy="2046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323528" cy="21256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kluze.cz/clanek-491/principy-inkluzivniho-vzdelavan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p.cz/" TargetMode="External"/><Relationship Id="rId2" Type="http://schemas.openxmlformats.org/officeDocument/2006/relationships/hyperlink" Target="http://www.youtube.com/watch?v=vwUjF-Qgm8w&amp;list=PL3Wv3QI6zULd3sUPLzsC6jkwql8bR0aod&amp;index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-GWzgbF3QBU&amp;list=PL3Wv3QI6zULd3sUPLzsC6jkwql8bR0aod" TargetMode="External"/><Relationship Id="rId5" Type="http://schemas.openxmlformats.org/officeDocument/2006/relationships/hyperlink" Target="http://llp.cz/publikace/jak-se-stat-ferovou-skolou-i/" TargetMode="External"/><Relationship Id="rId4" Type="http://schemas.openxmlformats.org/officeDocument/2006/relationships/hyperlink" Target="http://llp.cz/publikace/jak-se-stat-ferovou-skolou-i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hodicilide.cz/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ak-os.cz/stranka-pomucky-k-vyzkouseni-32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6060107-klic/211562221700001/vide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verter.cz/tabulky/hluk.htm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onika.cz/stranka/kapesni-sluchadl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louchatko-do-usi.cz/1265-nova-naslouchatka-na-ceskem-trh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widex.cz/Indukcni-smycky.html,kat,12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ochlear.cz/index.php?text=3-kochlearni-implantat-recovy-procesor" TargetMode="External"/><Relationship Id="rId2" Type="http://schemas.openxmlformats.org/officeDocument/2006/relationships/hyperlink" Target="http://www.ckid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vmedicina.cz/kategorie/logopedie" TargetMode="External"/><Relationship Id="rId4" Type="http://schemas.openxmlformats.org/officeDocument/2006/relationships/hyperlink" Target="http://www.novinky.cz/zena/deti/209362-sance-na-ziskani-noveho-pristroje-pro-neslysici-u-andreje-rostou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kochlear.cz/index.php?text=6-rozdil-mezi-implantaty-kochlearnim-a-kmenovym-ab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41/podzim2011/SP7BP_ISPD/index.qwar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Kmn9FmH6So&amp;list=PL3Wv3QI6zULd3sUPLzsC6jkwql8bR0aod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ZE9WRoOrI&amp;list=PL3Wv3QI6zULd3sUPLzsC6jkwql8bR0aod" TargetMode="External"/><Relationship Id="rId2" Type="http://schemas.openxmlformats.org/officeDocument/2006/relationships/hyperlink" Target="http://www.youtube.com/watch?v=b0BG4KUa7ik&amp;list=PL3Wv3QI6zULd3sUPLzsC6jkwql8bR0ao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Úvodní informace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PhDr. Lenka Gajzlerová</a:t>
            </a:r>
          </a:p>
          <a:p>
            <a:r>
              <a:rPr lang="cs-CZ" dirty="0" smtClean="0"/>
              <a:t>ZS7MK_SP2P Speciální pedagogika 2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5496" y="6055568"/>
            <a:ext cx="2195736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jaro 2014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4653136"/>
            <a:ext cx="6768752" cy="720080"/>
          </a:xfrm>
        </p:spPr>
        <p:txBody>
          <a:bodyPr/>
          <a:lstStyle/>
          <a:p>
            <a:r>
              <a:rPr lang="cs-CZ" sz="3200" dirty="0" smtClean="0"/>
              <a:t>Videa, spoty a zajímavosti z internetu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Principy inkluzivního vzdělávání</a:t>
            </a: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http://www.inkluze.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clanek</a:t>
            </a:r>
            <a:r>
              <a:rPr lang="cs-CZ" dirty="0" smtClean="0">
                <a:hlinkClick r:id="rId2"/>
              </a:rPr>
              <a:t>-491/principy-</a:t>
            </a:r>
            <a:r>
              <a:rPr lang="cs-CZ" dirty="0" err="1" smtClean="0">
                <a:hlinkClick r:id="rId2"/>
              </a:rPr>
              <a:t>inkluzivniho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vzdelavani</a:t>
            </a: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inkluzivní vzdělávání</a:t>
            </a:r>
            <a:endParaRPr lang="cs-CZ" dirty="0"/>
          </a:p>
        </p:txBody>
      </p:sp>
      <p:sp>
        <p:nvSpPr>
          <p:cNvPr id="35843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 smtClean="0"/>
              <a:t>Inkluzivní vzdělávání není sci-fi </a:t>
            </a:r>
          </a:p>
          <a:p>
            <a:pPr lvl="1" eaLnBrk="1" hangingPunct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</a:t>
            </a:r>
            <a:r>
              <a:rPr lang="cs-CZ" dirty="0" err="1" smtClean="0">
                <a:hlinkClick r:id="rId2"/>
              </a:rPr>
              <a:t>vwUjF</a:t>
            </a:r>
            <a:r>
              <a:rPr lang="cs-CZ" dirty="0" smtClean="0">
                <a:hlinkClick r:id="rId2"/>
              </a:rPr>
              <a:t>-Qgm8w&amp;list=PL3Wv3QI6zULd3sUPLzsC6jkwql8bR0aod&amp;index=3</a:t>
            </a:r>
            <a:endParaRPr lang="cs-CZ" dirty="0" smtClean="0"/>
          </a:p>
          <a:p>
            <a:pPr lvl="1" eaLnBrk="1" hangingPunct="1"/>
            <a:r>
              <a:rPr lang="cs-CZ" dirty="0" smtClean="0"/>
              <a:t>liga lidských práv –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llp.cz</a:t>
            </a:r>
            <a:endParaRPr lang="cs-CZ" dirty="0" smtClean="0"/>
          </a:p>
          <a:p>
            <a:pPr lvl="2" eaLnBrk="1" hangingPunct="1"/>
            <a:r>
              <a:rPr lang="cs-CZ" dirty="0" smtClean="0">
                <a:hlinkClick r:id="rId4"/>
              </a:rPr>
              <a:t>http://llp.cz/publikace/jak-se-stat-ferovou-skolou-ii/</a:t>
            </a:r>
            <a:endParaRPr lang="cs-CZ" dirty="0" smtClean="0"/>
          </a:p>
          <a:p>
            <a:pPr lvl="2" eaLnBrk="1" hangingPunct="1"/>
            <a:r>
              <a:rPr lang="cs-CZ" dirty="0" smtClean="0">
                <a:hlinkClick r:id="rId5"/>
              </a:rPr>
              <a:t>http://llp.cz/publikace/jak-se-stat-ferovou-skolou-i/</a:t>
            </a:r>
            <a:endParaRPr lang="cs-CZ" dirty="0" smtClean="0"/>
          </a:p>
          <a:p>
            <a:pPr eaLnBrk="1" hangingPunct="1"/>
            <a:r>
              <a:rPr lang="cs-CZ" dirty="0" smtClean="0"/>
              <a:t>Čím chci být</a:t>
            </a:r>
          </a:p>
          <a:p>
            <a:pPr lvl="1" eaLnBrk="1" hangingPunct="1"/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youtube.com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watch</a:t>
            </a:r>
            <a:r>
              <a:rPr lang="cs-CZ" dirty="0" smtClean="0">
                <a:hlinkClick r:id="rId6"/>
              </a:rPr>
              <a:t>?v=-GWzgbF3QBU&amp;list=PL3Wv3QI6zULd3sUPLzsC6jkwql8bR0aod</a:t>
            </a:r>
            <a:endParaRPr lang="cs-CZ" dirty="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2006_pipekova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8363" y="1773238"/>
            <a:ext cx="3216275" cy="4624387"/>
          </a:xfrm>
        </p:spPr>
      </p:pic>
      <p:pic>
        <p:nvPicPr>
          <p:cNvPr id="7" name="Zástupný symbol pro obsah 6" descr="321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667"/>
          <a:stretch>
            <a:fillRect/>
          </a:stretch>
        </p:blipFill>
        <p:spPr>
          <a:xfrm>
            <a:off x="5280025" y="1755775"/>
            <a:ext cx="3036888" cy="462597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Školský zákon </a:t>
            </a:r>
            <a:r>
              <a:rPr lang="cs-CZ" dirty="0" smtClean="0"/>
              <a:t>č. 561/2004 Sb. ve znění pozdějších předpisů (poslední novela zákona č. 472/2011 Sb.) </a:t>
            </a:r>
          </a:p>
          <a:p>
            <a:pPr lvl="1"/>
            <a:r>
              <a:rPr lang="cs-CZ" dirty="0" smtClean="0"/>
              <a:t>ve znění pozdější předpisů</a:t>
            </a:r>
          </a:p>
          <a:p>
            <a:pPr lvl="1"/>
            <a:r>
              <a:rPr lang="cs-CZ" dirty="0" smtClean="0"/>
              <a:t>zákon č. 49/2009 a zákon č. 472/2011 </a:t>
            </a:r>
          </a:p>
          <a:p>
            <a:pPr lvl="2"/>
            <a:r>
              <a:rPr lang="cs-CZ" dirty="0" smtClean="0"/>
              <a:t>platná od 1.1.2012</a:t>
            </a:r>
          </a:p>
          <a:p>
            <a:pPr lvl="1"/>
            <a:r>
              <a:rPr lang="cs-CZ" dirty="0" smtClean="0"/>
              <a:t>§ 116 Školská poradenská zařízení</a:t>
            </a:r>
          </a:p>
        </p:txBody>
      </p:sp>
      <p:sp>
        <p:nvSpPr>
          <p:cNvPr id="4" name="Výbuch 1 3"/>
          <p:cNvSpPr/>
          <p:nvPr/>
        </p:nvSpPr>
        <p:spPr>
          <a:xfrm>
            <a:off x="8676456" y="188640"/>
            <a:ext cx="288032" cy="288032"/>
          </a:xfrm>
          <a:prstGeom prst="irregularSeal1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Vyhlášky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Vyhláška č. 72/2005 Sb., ve znění </a:t>
            </a:r>
            <a:r>
              <a:rPr lang="cs-CZ" b="1" dirty="0" err="1" smtClean="0"/>
              <a:t>vyhl</a:t>
            </a:r>
            <a:r>
              <a:rPr lang="cs-CZ" b="1" dirty="0" smtClean="0"/>
              <a:t>. č. 116/2011 Sb.</a:t>
            </a:r>
          </a:p>
          <a:p>
            <a:pPr lvl="1"/>
            <a:r>
              <a:rPr lang="cs-CZ" dirty="0" smtClean="0"/>
              <a:t>Poskytování poradenských služeb</a:t>
            </a:r>
          </a:p>
          <a:p>
            <a:pPr lvl="1"/>
            <a:r>
              <a:rPr lang="cs-CZ" dirty="0" smtClean="0"/>
              <a:t>Účel poradenských služeb</a:t>
            </a:r>
          </a:p>
          <a:p>
            <a:pPr lvl="1"/>
            <a:r>
              <a:rPr lang="cs-CZ" dirty="0" smtClean="0"/>
              <a:t>Školská poradenská zařízení</a:t>
            </a:r>
          </a:p>
          <a:p>
            <a:pPr lvl="2"/>
            <a:r>
              <a:rPr lang="cs-CZ" dirty="0" smtClean="0"/>
              <a:t>Pedagogicko-psychologická poradna (PPP)</a:t>
            </a:r>
          </a:p>
          <a:p>
            <a:pPr lvl="2"/>
            <a:r>
              <a:rPr lang="cs-CZ" dirty="0" smtClean="0"/>
              <a:t>Speciálně pedagogické centrum (SPC)</a:t>
            </a:r>
          </a:p>
          <a:p>
            <a:pPr lvl="1"/>
            <a:r>
              <a:rPr lang="cs-CZ" dirty="0" smtClean="0"/>
              <a:t>příloha č. 1-3</a:t>
            </a:r>
          </a:p>
          <a:p>
            <a:r>
              <a:rPr lang="cs-CZ" b="1" dirty="0" smtClean="0"/>
              <a:t>Vyhláška č. 73/2005 Sb., ve znění </a:t>
            </a:r>
            <a:r>
              <a:rPr lang="cs-CZ" b="1" dirty="0" err="1" smtClean="0"/>
              <a:t>vyhl</a:t>
            </a:r>
            <a:r>
              <a:rPr lang="cs-CZ" b="1" dirty="0" smtClean="0"/>
              <a:t>. č. 147/2011 Sb.</a:t>
            </a:r>
          </a:p>
          <a:p>
            <a:pPr lvl="1"/>
            <a:r>
              <a:rPr lang="cs-CZ" dirty="0" smtClean="0"/>
              <a:t>definují stupně podpůrných opatření, vyrovnávacích opatření </a:t>
            </a:r>
          </a:p>
          <a:p>
            <a:pPr lvl="1"/>
            <a:r>
              <a:rPr lang="cs-CZ" dirty="0" smtClean="0"/>
              <a:t>Mimořádně nadaní</a:t>
            </a:r>
          </a:p>
          <a:p>
            <a:pPr lvl="1"/>
            <a:r>
              <a:rPr lang="cs-CZ" dirty="0" smtClean="0"/>
              <a:t>Speciální vzdělávání</a:t>
            </a:r>
          </a:p>
          <a:p>
            <a:pPr lvl="1"/>
            <a:r>
              <a:rPr lang="cs-CZ" dirty="0" smtClean="0"/>
              <a:t>Individuální vzdělávací plán (IVP)</a:t>
            </a:r>
          </a:p>
          <a:p>
            <a:pPr lvl="1"/>
            <a:r>
              <a:rPr lang="cs-CZ" dirty="0" smtClean="0"/>
              <a:t>Asistent pedagoga</a:t>
            </a:r>
          </a:p>
        </p:txBody>
      </p:sp>
      <p:sp>
        <p:nvSpPr>
          <p:cNvPr id="6" name="Výbuch 1 5"/>
          <p:cNvSpPr/>
          <p:nvPr/>
        </p:nvSpPr>
        <p:spPr>
          <a:xfrm>
            <a:off x="8676456" y="188640"/>
            <a:ext cx="288032" cy="288032"/>
          </a:xfrm>
          <a:prstGeom prst="irregularSeal1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Rámcové vzdělávací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 smtClean="0"/>
              <a:t>RVP</a:t>
            </a:r>
            <a:r>
              <a:rPr lang="cs-CZ" b="1" dirty="0" smtClean="0"/>
              <a:t> pro základní vzdělávání</a:t>
            </a:r>
          </a:p>
          <a:p>
            <a:r>
              <a:rPr lang="cs-CZ" dirty="0" smtClean="0"/>
              <a:t>část D; kapitola 8</a:t>
            </a:r>
          </a:p>
          <a:p>
            <a:pPr lvl="1"/>
            <a:r>
              <a:rPr lang="cs-CZ" dirty="0" smtClean="0"/>
              <a:t>vzdělávání žáků se speciálními vzdělávacími potřebami</a:t>
            </a:r>
          </a:p>
          <a:p>
            <a:pPr lvl="2"/>
            <a:r>
              <a:rPr lang="cs-CZ" dirty="0" smtClean="0"/>
              <a:t>žáků se zdravotním postižením a zdravotním znevýhodněním</a:t>
            </a:r>
          </a:p>
          <a:p>
            <a:pPr lvl="2"/>
            <a:r>
              <a:rPr lang="cs-CZ" dirty="0" smtClean="0"/>
              <a:t>žáků se sociálním znevýhodněním</a:t>
            </a:r>
          </a:p>
          <a:p>
            <a:r>
              <a:rPr lang="cs-CZ" dirty="0" smtClean="0"/>
              <a:t>část D; kapitola 9</a:t>
            </a:r>
          </a:p>
          <a:p>
            <a:pPr lvl="1"/>
            <a:r>
              <a:rPr lang="cs-CZ" dirty="0" smtClean="0"/>
              <a:t>vzdělávání žáků mimořádně nadaných</a:t>
            </a:r>
          </a:p>
          <a:p>
            <a:r>
              <a:rPr lang="cs-CZ" dirty="0" smtClean="0"/>
              <a:t>definují podmínky vzdělávání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RVP</a:t>
            </a:r>
            <a:r>
              <a:rPr lang="cs-CZ" b="1" dirty="0" smtClean="0"/>
              <a:t> pro ZV s přílohou </a:t>
            </a:r>
            <a:r>
              <a:rPr lang="cs-CZ" b="1" dirty="0" err="1" smtClean="0"/>
              <a:t>LMP</a:t>
            </a:r>
            <a:endParaRPr lang="cs-CZ" b="1" dirty="0" smtClean="0"/>
          </a:p>
          <a:p>
            <a:r>
              <a:rPr lang="cs-CZ" dirty="0" smtClean="0"/>
              <a:t>vzdělávají </a:t>
            </a:r>
            <a:r>
              <a:rPr lang="cs-CZ" dirty="0"/>
              <a:t>žáky s lehkým mentálním </a:t>
            </a:r>
            <a:r>
              <a:rPr lang="cs-CZ" dirty="0" smtClean="0"/>
              <a:t>postižením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RVP</a:t>
            </a:r>
            <a:r>
              <a:rPr lang="cs-CZ" b="1" dirty="0" smtClean="0"/>
              <a:t> pro </a:t>
            </a:r>
            <a:r>
              <a:rPr lang="cs-CZ" b="1" dirty="0"/>
              <a:t>základní školu </a:t>
            </a:r>
            <a:r>
              <a:rPr lang="cs-CZ" b="1" dirty="0" smtClean="0"/>
              <a:t>speciální</a:t>
            </a:r>
          </a:p>
          <a:p>
            <a:r>
              <a:rPr lang="cs-CZ" dirty="0" smtClean="0"/>
              <a:t>vzdělávání </a:t>
            </a:r>
            <a:r>
              <a:rPr lang="cs-CZ" dirty="0"/>
              <a:t>žáků se středně těžkým a těžkým mentálním </a:t>
            </a:r>
            <a:r>
              <a:rPr lang="cs-CZ" dirty="0" smtClean="0"/>
              <a:t>postižením.</a:t>
            </a:r>
          </a:p>
        </p:txBody>
      </p:sp>
    </p:spTree>
    <p:extLst>
      <p:ext uri="{BB962C8B-B14F-4D97-AF65-F5344CB8AC3E}">
        <p14:creationId xmlns:p14="http://schemas.microsoft.com/office/powerpoint/2010/main" xmlns="" val="268582318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hlinkClick r:id="rId2"/>
              </a:rPr>
              <a:t>www.</a:t>
            </a:r>
            <a:r>
              <a:rPr lang="cs-CZ" sz="3200" dirty="0" err="1" smtClean="0">
                <a:hlinkClick r:id="rId2"/>
              </a:rPr>
              <a:t>chodicilide.cz</a:t>
            </a:r>
            <a:endParaRPr lang="cs-CZ" sz="3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Videa a spoty</a:t>
            </a:r>
          </a:p>
          <a:p>
            <a:endParaRPr lang="cs-CZ" dirty="0" smtClean="0"/>
          </a:p>
          <a:p>
            <a:r>
              <a:rPr lang="cs-CZ" dirty="0" smtClean="0"/>
              <a:t>Překážka</a:t>
            </a:r>
          </a:p>
        </p:txBody>
      </p:sp>
      <p:pic>
        <p:nvPicPr>
          <p:cNvPr id="8" name="Picture 4" descr="http://www.chodicilide.cz/images/obrazky/logo-chodicilide-cz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4253969" cy="43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284073" cy="214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704" y="2204864"/>
            <a:ext cx="47609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3789040"/>
            <a:ext cx="3313112" cy="2286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995936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saak</a:t>
            </a:r>
            <a:r>
              <a:rPr lang="cs-CZ" dirty="0" smtClean="0">
                <a:hlinkClick r:id="rId5"/>
              </a:rPr>
              <a:t>-os.</a:t>
            </a:r>
            <a:r>
              <a:rPr lang="cs-CZ" dirty="0" err="1" smtClean="0">
                <a:hlinkClick r:id="rId5"/>
              </a:rPr>
              <a:t>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stranka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pomucky</a:t>
            </a:r>
            <a:r>
              <a:rPr lang="cs-CZ" dirty="0" smtClean="0">
                <a:hlinkClick r:id="rId5"/>
              </a:rPr>
              <a:t>-k-</a:t>
            </a:r>
            <a:r>
              <a:rPr lang="cs-CZ" dirty="0" err="1" smtClean="0">
                <a:hlinkClick r:id="rId5"/>
              </a:rPr>
              <a:t>vyzkouseni</a:t>
            </a:r>
            <a:r>
              <a:rPr lang="cs-CZ" dirty="0" smtClean="0">
                <a:hlinkClick r:id="rId5"/>
              </a:rPr>
              <a:t>-32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0812370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188913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6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738" y="188913"/>
            <a:ext cx="331152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58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2420938"/>
            <a:ext cx="291623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57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388" y="4652963"/>
            <a:ext cx="259238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 descr="7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16688" y="2565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14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838" y="2852738"/>
            <a:ext cx="22955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5" descr="9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03575" y="4797425"/>
            <a:ext cx="2295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7" descr="53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11863" y="4652963"/>
            <a:ext cx="2286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PhDr. Lenka Gajzlerová</a:t>
            </a:r>
          </a:p>
          <a:p>
            <a:pPr lvl="1"/>
            <a:r>
              <a:rPr lang="cs-CZ" sz="3600" b="1" dirty="0" err="1" smtClean="0"/>
              <a:t>gajzlerova</a:t>
            </a:r>
            <a:r>
              <a:rPr lang="cs-CZ" sz="3600" b="1" dirty="0" smtClean="0"/>
              <a:t>@</a:t>
            </a:r>
            <a:r>
              <a:rPr lang="cs-CZ" sz="3600" b="1" dirty="0" err="1" smtClean="0"/>
              <a:t>ped.muni.cz</a:t>
            </a:r>
            <a:endParaRPr lang="cs-CZ" sz="3600" b="1" dirty="0" smtClean="0"/>
          </a:p>
          <a:p>
            <a:pPr lvl="1"/>
            <a:r>
              <a:rPr lang="cs-CZ" sz="3600" dirty="0" smtClean="0"/>
              <a:t>konzultační hodiny</a:t>
            </a:r>
          </a:p>
          <a:p>
            <a:pPr lvl="2"/>
            <a:r>
              <a:rPr lang="cs-CZ" sz="3600" b="1" dirty="0" smtClean="0"/>
              <a:t> dle individuální domluvy </a:t>
            </a:r>
            <a:endParaRPr lang="cs-CZ" sz="36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lorm_abc_sma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51519" y="260648"/>
            <a:ext cx="4100795" cy="3024336"/>
          </a:xfrm>
          <a:noFill/>
        </p:spPr>
      </p:pic>
      <p:pic>
        <p:nvPicPr>
          <p:cNvPr id="28675" name="Picture 6" descr="david_tadoma_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260647"/>
            <a:ext cx="2669282" cy="239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FOTOBOX6_4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97413" y="2492896"/>
            <a:ext cx="32670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4" descr="sff_prst_m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774" y="3861048"/>
            <a:ext cx="5295362" cy="237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051720" y="6237312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latin typeface="Times New Roman" pitchFamily="18" charset="0"/>
              </a:rPr>
              <a:t>prstová abeceda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59632" y="31409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latin typeface="Times New Roman" pitchFamily="18" charset="0"/>
              </a:rPr>
              <a:t>Lormova abeceda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164288" y="4077072"/>
            <a:ext cx="161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latin typeface="Times New Roman" pitchFamily="18" charset="0"/>
              </a:rPr>
              <a:t>znakový jazyk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Video – Klíč – nevidomí a slabozrací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92896"/>
            <a:ext cx="8370512" cy="4104456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/porady/1096060107-</a:t>
            </a:r>
            <a:r>
              <a:rPr lang="cs-CZ" dirty="0" err="1" smtClean="0">
                <a:hlinkClick r:id="rId2"/>
              </a:rPr>
              <a:t>klic</a:t>
            </a:r>
            <a:r>
              <a:rPr lang="cs-CZ" dirty="0" smtClean="0">
                <a:hlinkClick r:id="rId2"/>
              </a:rPr>
              <a:t>/211562221700001/video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107746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converter.cz</a:t>
            </a:r>
            <a:r>
              <a:rPr lang="cs-CZ" dirty="0" smtClean="0">
                <a:hlinkClick r:id="rId2"/>
              </a:rPr>
              <a:t>/tabulky/hluk.</a:t>
            </a:r>
            <a:r>
              <a:rPr lang="cs-CZ" dirty="0" err="1" smtClean="0">
                <a:hlinkClick r:id="rId2"/>
              </a:rPr>
              <a:t>htm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Příklady zvuků (intenzita hluku)</a:t>
            </a:r>
            <a:endParaRPr lang="cs-CZ" b="1" dirty="0"/>
          </a:p>
        </p:txBody>
      </p:sp>
      <p:sp>
        <p:nvSpPr>
          <p:cNvPr id="4" name="Výbuch 1 3"/>
          <p:cNvSpPr/>
          <p:nvPr/>
        </p:nvSpPr>
        <p:spPr>
          <a:xfrm>
            <a:off x="8676456" y="188640"/>
            <a:ext cx="288032" cy="288032"/>
          </a:xfrm>
          <a:prstGeom prst="irregularSeal1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1940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formy </a:t>
            </a:r>
            <a:r>
              <a:rPr lang="cs-CZ" dirty="0" err="1"/>
              <a:t>SP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Český znakový jazyk + znakovaná čeština = </a:t>
            </a:r>
            <a:r>
              <a:rPr lang="cs-CZ" b="1" dirty="0"/>
              <a:t>znaková řeč</a:t>
            </a:r>
            <a:r>
              <a:rPr lang="cs-CZ" dirty="0"/>
              <a:t>.</a:t>
            </a:r>
          </a:p>
          <a:p>
            <a:r>
              <a:rPr lang="cs-CZ" i="1" dirty="0"/>
              <a:t>Zákon o znakové řeči č. 155/1998 Sb.</a:t>
            </a:r>
            <a:r>
              <a:rPr lang="cs-CZ" dirty="0">
                <a:sym typeface="Wingdings" pitchFamily="2" charset="2"/>
              </a:rPr>
              <a:t> novela </a:t>
            </a:r>
            <a:r>
              <a:rPr lang="cs-CZ" dirty="0"/>
              <a:t>zákon č. </a:t>
            </a:r>
            <a:r>
              <a:rPr lang="cs-CZ" b="1" dirty="0"/>
              <a:t>384/2008</a:t>
            </a:r>
            <a:r>
              <a:rPr lang="cs-CZ" dirty="0"/>
              <a:t> Sb. o komunikačních systémech neslyšících a hluchoslepých osob</a:t>
            </a:r>
          </a:p>
          <a:p>
            <a:pPr lvl="1">
              <a:spcAft>
                <a:spcPts val="300"/>
              </a:spcAft>
            </a:pPr>
            <a:r>
              <a:rPr lang="cs-CZ" i="1" dirty="0"/>
              <a:t>úplné znění z. 155/1998 ve znění změn z. č. 384/2008 (v úplném znění  vyhlášen pod č. </a:t>
            </a:r>
            <a:r>
              <a:rPr lang="cs-CZ" b="1" i="1" dirty="0"/>
              <a:t>423/2008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xmlns="" val="55159990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kapesní sluchadlo</a:t>
            </a:r>
            <a:endParaRPr lang="cs-CZ" dirty="0"/>
          </a:p>
        </p:txBody>
      </p:sp>
      <p:pic>
        <p:nvPicPr>
          <p:cNvPr id="5" name="Picture 2" descr="http://www.interton.cz/~/media/Images/Interton/740x210-product-banner/bodyWornl-clr.png?mh=500&amp;mw=9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6400000" cy="2730159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95536" y="494116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audionika.cz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stranka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kapesni</a:t>
            </a:r>
            <a:r>
              <a:rPr lang="cs-CZ" sz="2000" dirty="0" smtClean="0">
                <a:hlinkClick r:id="rId3"/>
              </a:rPr>
              <a:t>-sluchadla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naslouchatko</a:t>
            </a:r>
            <a:r>
              <a:rPr lang="cs-CZ" sz="2000" dirty="0" smtClean="0">
                <a:hlinkClick r:id="rId4"/>
              </a:rPr>
              <a:t>-do-</a:t>
            </a:r>
            <a:r>
              <a:rPr lang="cs-CZ" sz="2000" dirty="0" err="1" smtClean="0">
                <a:hlinkClick r:id="rId4"/>
              </a:rPr>
              <a:t>usi.cz</a:t>
            </a:r>
            <a:r>
              <a:rPr lang="cs-CZ" sz="2000" dirty="0" smtClean="0">
                <a:hlinkClick r:id="rId4"/>
              </a:rPr>
              <a:t>/1265-nova-</a:t>
            </a:r>
            <a:r>
              <a:rPr lang="cs-CZ" sz="2000" dirty="0" err="1" smtClean="0">
                <a:hlinkClick r:id="rId4"/>
              </a:rPr>
              <a:t>naslouchatka</a:t>
            </a:r>
            <a:r>
              <a:rPr lang="cs-CZ" sz="2000" dirty="0" smtClean="0">
                <a:hlinkClick r:id="rId4"/>
              </a:rPr>
              <a:t>-na-</a:t>
            </a:r>
            <a:r>
              <a:rPr lang="cs-CZ" sz="2000" dirty="0" err="1" smtClean="0">
                <a:hlinkClick r:id="rId4"/>
              </a:rPr>
              <a:t>ceskem</a:t>
            </a:r>
            <a:r>
              <a:rPr lang="cs-CZ" sz="2000" dirty="0" smtClean="0">
                <a:hlinkClick r:id="rId4"/>
              </a:rPr>
              <a:t>-trhu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00085434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Indukční smyčka</a:t>
            </a:r>
            <a:endParaRPr lang="cs-CZ" dirty="0"/>
          </a:p>
        </p:txBody>
      </p:sp>
      <p:pic>
        <p:nvPicPr>
          <p:cNvPr id="38914" name="Picture 2" descr="C:\Users\Gajzlerová\Documents\_Lenka\vyuka\_2012_podzim\prednasky\neslysici-schema_sli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62196"/>
            <a:ext cx="6264696" cy="4201667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95536" y="58772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</a:t>
            </a:r>
            <a:r>
              <a:rPr lang="cs-CZ" smtClean="0">
                <a:hlinkClick r:id="rId3"/>
              </a:rPr>
              <a:t>://shop.widex.cz/Indukcni-smycky.html,kat,12</a:t>
            </a:r>
            <a:endParaRPr lang="cs-CZ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699838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Usnadňující vnímání mluvené řeči - neslyšící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/>
          </a:bodyPr>
          <a:lstStyle/>
          <a:p>
            <a:r>
              <a:rPr lang="cs-CZ" b="1" dirty="0" smtClean="0"/>
              <a:t>kochleární implantát</a:t>
            </a:r>
          </a:p>
          <a:p>
            <a:pPr lvl="1"/>
            <a:r>
              <a:rPr lang="cs-CZ" dirty="0" smtClean="0">
                <a:solidFill>
                  <a:srgbClr val="92D050"/>
                </a:solidFill>
                <a:hlinkClick r:id="rId2"/>
              </a:rPr>
              <a:t>www.</a:t>
            </a:r>
            <a:r>
              <a:rPr lang="cs-CZ" dirty="0" err="1" smtClean="0">
                <a:solidFill>
                  <a:srgbClr val="92D050"/>
                </a:solidFill>
                <a:hlinkClick r:id="rId2"/>
              </a:rPr>
              <a:t>ckid.cz</a:t>
            </a:r>
            <a:r>
              <a:rPr lang="cs-CZ" dirty="0" smtClean="0">
                <a:solidFill>
                  <a:srgbClr val="92D050"/>
                </a:solidFill>
              </a:rPr>
              <a:t> - </a:t>
            </a:r>
            <a:r>
              <a:rPr lang="cs-CZ" dirty="0" smtClean="0"/>
              <a:t>Centrum kochleárních implantací u dětí</a:t>
            </a:r>
          </a:p>
          <a:p>
            <a:pPr lvl="1"/>
            <a:r>
              <a:rPr lang="cs-CZ" dirty="0" smtClean="0">
                <a:solidFill>
                  <a:srgbClr val="92D050"/>
                </a:solidFill>
                <a:hlinkClick r:id="rId3"/>
              </a:rPr>
              <a:t>http://kochlear.cz/index.php?text=3-kochlearni-implantat-recovy-procesor</a:t>
            </a:r>
            <a:endParaRPr lang="cs-CZ" dirty="0" smtClean="0">
              <a:solidFill>
                <a:srgbClr val="92D050"/>
              </a:solidFill>
            </a:endParaRPr>
          </a:p>
          <a:p>
            <a:pPr lvl="1"/>
            <a:r>
              <a:rPr lang="cs-CZ" dirty="0" smtClean="0">
                <a:solidFill>
                  <a:srgbClr val="92D050"/>
                </a:solidFill>
                <a:hlinkClick r:id="rId4"/>
              </a:rPr>
              <a:t>http://www.novinky.</a:t>
            </a:r>
            <a:r>
              <a:rPr lang="cs-CZ" dirty="0" err="1" smtClean="0">
                <a:solidFill>
                  <a:srgbClr val="92D050"/>
                </a:solidFill>
                <a:hlinkClick r:id="rId4"/>
              </a:rPr>
              <a:t>cz</a:t>
            </a:r>
            <a:r>
              <a:rPr lang="cs-CZ" dirty="0" smtClean="0">
                <a:solidFill>
                  <a:srgbClr val="92D050"/>
                </a:solidFill>
                <a:hlinkClick r:id="rId4"/>
              </a:rPr>
              <a:t>/zena/</a:t>
            </a:r>
            <a:r>
              <a:rPr lang="cs-CZ" dirty="0" err="1" smtClean="0">
                <a:solidFill>
                  <a:srgbClr val="92D050"/>
                </a:solidFill>
                <a:hlinkClick r:id="rId4"/>
              </a:rPr>
              <a:t>deti</a:t>
            </a:r>
            <a:r>
              <a:rPr lang="cs-CZ" dirty="0" smtClean="0">
                <a:solidFill>
                  <a:srgbClr val="92D050"/>
                </a:solidFill>
                <a:hlinkClick r:id="rId4"/>
              </a:rPr>
              <a:t>/209362-</a:t>
            </a:r>
            <a:r>
              <a:rPr lang="cs-CZ" dirty="0" err="1" smtClean="0">
                <a:solidFill>
                  <a:srgbClr val="92D050"/>
                </a:solidFill>
                <a:hlinkClick r:id="rId4"/>
              </a:rPr>
              <a:t>sance</a:t>
            </a:r>
            <a:r>
              <a:rPr lang="cs-CZ" dirty="0" smtClean="0">
                <a:solidFill>
                  <a:srgbClr val="92D050"/>
                </a:solidFill>
                <a:hlinkClick r:id="rId4"/>
              </a:rPr>
              <a:t>-na-</a:t>
            </a:r>
            <a:r>
              <a:rPr lang="cs-CZ" dirty="0" err="1" smtClean="0">
                <a:solidFill>
                  <a:srgbClr val="92D050"/>
                </a:solidFill>
                <a:hlinkClick r:id="rId4"/>
              </a:rPr>
              <a:t>ziskani</a:t>
            </a:r>
            <a:r>
              <a:rPr lang="cs-CZ" dirty="0" smtClean="0">
                <a:solidFill>
                  <a:srgbClr val="92D050"/>
                </a:solidFill>
                <a:hlinkClick r:id="rId4"/>
              </a:rPr>
              <a:t>-</a:t>
            </a:r>
            <a:r>
              <a:rPr lang="cs-CZ" dirty="0" err="1" smtClean="0">
                <a:solidFill>
                  <a:srgbClr val="92D050"/>
                </a:solidFill>
                <a:hlinkClick r:id="rId4"/>
              </a:rPr>
              <a:t>noveho</a:t>
            </a:r>
            <a:r>
              <a:rPr lang="cs-CZ" dirty="0" smtClean="0">
                <a:solidFill>
                  <a:srgbClr val="92D050"/>
                </a:solidFill>
                <a:hlinkClick r:id="rId4"/>
              </a:rPr>
              <a:t>-</a:t>
            </a:r>
            <a:r>
              <a:rPr lang="cs-CZ" dirty="0" err="1" smtClean="0">
                <a:solidFill>
                  <a:srgbClr val="92D050"/>
                </a:solidFill>
                <a:hlinkClick r:id="rId4"/>
              </a:rPr>
              <a:t>pristroje</a:t>
            </a:r>
            <a:r>
              <a:rPr lang="cs-CZ" dirty="0" smtClean="0">
                <a:solidFill>
                  <a:srgbClr val="92D050"/>
                </a:solidFill>
                <a:hlinkClick r:id="rId4"/>
              </a:rPr>
              <a:t>-pro-</a:t>
            </a:r>
            <a:r>
              <a:rPr lang="cs-CZ" dirty="0" err="1" smtClean="0">
                <a:solidFill>
                  <a:srgbClr val="92D050"/>
                </a:solidFill>
                <a:hlinkClick r:id="rId4"/>
              </a:rPr>
              <a:t>neslysici</a:t>
            </a:r>
            <a:r>
              <a:rPr lang="cs-CZ" dirty="0" smtClean="0">
                <a:solidFill>
                  <a:srgbClr val="92D050"/>
                </a:solidFill>
                <a:hlinkClick r:id="rId4"/>
              </a:rPr>
              <a:t>-u-</a:t>
            </a:r>
            <a:r>
              <a:rPr lang="cs-CZ" dirty="0" err="1" smtClean="0">
                <a:solidFill>
                  <a:srgbClr val="92D050"/>
                </a:solidFill>
                <a:hlinkClick r:id="rId4"/>
              </a:rPr>
              <a:t>andreje</a:t>
            </a:r>
            <a:r>
              <a:rPr lang="cs-CZ" dirty="0" smtClean="0">
                <a:solidFill>
                  <a:srgbClr val="92D050"/>
                </a:solidFill>
                <a:hlinkClick r:id="rId4"/>
              </a:rPr>
              <a:t>-rostou.</a:t>
            </a:r>
            <a:r>
              <a:rPr lang="cs-CZ" dirty="0" err="1" smtClean="0">
                <a:solidFill>
                  <a:srgbClr val="92D050"/>
                </a:solidFill>
                <a:hlinkClick r:id="rId4"/>
              </a:rPr>
              <a:t>html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</a:p>
          <a:p>
            <a:pPr lvl="1"/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tvmedicina.cz</a:t>
            </a:r>
            <a:r>
              <a:rPr lang="cs-CZ" dirty="0" smtClean="0">
                <a:hlinkClick r:id="rId5"/>
              </a:rPr>
              <a:t>/kategorie/logopedie</a:t>
            </a:r>
            <a:r>
              <a:rPr lang="cs-CZ" dirty="0" smtClean="0"/>
              <a:t> - 5:18 min</a:t>
            </a:r>
          </a:p>
        </p:txBody>
      </p:sp>
      <p:sp>
        <p:nvSpPr>
          <p:cNvPr id="4" name="Výbuch 1 3"/>
          <p:cNvSpPr/>
          <p:nvPr/>
        </p:nvSpPr>
        <p:spPr>
          <a:xfrm>
            <a:off x="8676456" y="188640"/>
            <a:ext cx="288032" cy="288032"/>
          </a:xfrm>
          <a:prstGeom prst="irregularSeal1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28076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Kmenový implantát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370512" cy="5184576"/>
          </a:xfrm>
        </p:spPr>
        <p:txBody>
          <a:bodyPr>
            <a:normAutofit/>
          </a:bodyPr>
          <a:lstStyle/>
          <a:p>
            <a:pPr lvl="0">
              <a:buClr>
                <a:srgbClr val="9F2936"/>
              </a:buClr>
            </a:pPr>
            <a:r>
              <a:rPr lang="cs-CZ" dirty="0" smtClean="0">
                <a:solidFill>
                  <a:prstClr val="black"/>
                </a:solidFill>
              </a:rPr>
              <a:t>rozdíl mezi CI a ABI (</a:t>
            </a:r>
            <a:r>
              <a:rPr lang="cs-CZ" dirty="0" smtClean="0">
                <a:solidFill>
                  <a:prstClr val="black"/>
                </a:solidFill>
                <a:hlinkClick r:id="rId2"/>
              </a:rPr>
              <a:t>http://kochlear.cz/index.php?text=6-rozdil-mezi-implantaty-kochlearnim-a-kmenovym-abi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82000" cy="792088"/>
          </a:xfrm>
        </p:spPr>
        <p:txBody>
          <a:bodyPr>
            <a:normAutofit/>
          </a:bodyPr>
          <a:lstStyle/>
          <a:p>
            <a:r>
              <a:rPr lang="cs-CZ" smtClean="0"/>
              <a:t>Další literatura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395536" y="1628800"/>
            <a:ext cx="8352928" cy="936104"/>
          </a:xfrm>
        </p:spPr>
        <p:txBody>
          <a:bodyPr>
            <a:normAutofit/>
          </a:bodyPr>
          <a:lstStyle/>
          <a:p>
            <a:r>
              <a:rPr lang="cs-CZ" sz="2400" b="0" dirty="0" smtClean="0"/>
              <a:t>HORÁKOVÁ, R. </a:t>
            </a:r>
            <a:r>
              <a:rPr lang="cs-CZ" sz="2400" b="0" i="1" dirty="0" smtClean="0"/>
              <a:t>Sluchové postižení: úvod do surdopedie. </a:t>
            </a:r>
            <a:r>
              <a:rPr lang="cs-CZ" sz="2400" b="0" dirty="0" smtClean="0"/>
              <a:t>1. </a:t>
            </a:r>
            <a:r>
              <a:rPr lang="cs-CZ" sz="2400" b="0" dirty="0" err="1" smtClean="0"/>
              <a:t>vyd</a:t>
            </a:r>
            <a:r>
              <a:rPr lang="cs-CZ" sz="2400" b="0" dirty="0" smtClean="0"/>
              <a:t>. Praha: Portál, 2012. ISBN 978-80-262-0084-0.</a:t>
            </a:r>
            <a:endParaRPr lang="cs-CZ" sz="2400" b="0" i="1" dirty="0" smtClean="0"/>
          </a:p>
        </p:txBody>
      </p:sp>
      <p:pic>
        <p:nvPicPr>
          <p:cNvPr id="10" name="Picture 2" descr="http://ruce.cz/modules/news/images/1490/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2429474" cy="3731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17890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absolvování - 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4 kredity</a:t>
            </a:r>
          </a:p>
          <a:p>
            <a:r>
              <a:rPr lang="cs-CZ" dirty="0" smtClean="0"/>
              <a:t>forma – </a:t>
            </a:r>
            <a:r>
              <a:rPr lang="cs-CZ" dirty="0" err="1" smtClean="0"/>
              <a:t>scanovací</a:t>
            </a:r>
            <a:r>
              <a:rPr lang="cs-CZ" dirty="0" smtClean="0"/>
              <a:t> testy / on-line testy</a:t>
            </a:r>
          </a:p>
          <a:p>
            <a:r>
              <a:rPr lang="cs-CZ" dirty="0" smtClean="0"/>
              <a:t>termíny – budou v IS</a:t>
            </a:r>
          </a:p>
          <a:p>
            <a:r>
              <a:rPr lang="cs-CZ" dirty="0" smtClean="0"/>
              <a:t>pro absolvování – nutná 70 % správných odpovědí</a:t>
            </a:r>
          </a:p>
          <a:p>
            <a:r>
              <a:rPr lang="cs-CZ" dirty="0" smtClean="0"/>
              <a:t>okruhy – v IS</a:t>
            </a:r>
          </a:p>
          <a:p>
            <a:r>
              <a:rPr lang="cs-CZ" dirty="0" smtClean="0"/>
              <a:t>SP7BP_ISPD Integrativní speciální pedagogika (podzim 2011), </a:t>
            </a:r>
          </a:p>
          <a:p>
            <a:pPr lvl="1"/>
            <a:r>
              <a:rPr lang="cs-CZ" b="1" dirty="0" smtClean="0">
                <a:hlinkClick r:id="rId2"/>
              </a:rPr>
              <a:t>https://is.muni.cz/auth/el/1441/podzim2011/SP7BP_ISPD/index.qwarp</a:t>
            </a:r>
            <a:endParaRPr lang="cs-CZ" b="1" dirty="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40000" lnSpcReduction="20000"/>
          </a:bodyPr>
          <a:lstStyle/>
          <a:p>
            <a:r>
              <a:rPr lang="cs-CZ" sz="5500" dirty="0" smtClean="0">
                <a:solidFill>
                  <a:srgbClr val="C00000"/>
                </a:solidFill>
              </a:rPr>
              <a:t>PIPEKOVÁ, J. (</a:t>
            </a:r>
            <a:r>
              <a:rPr lang="cs-CZ" sz="5500" dirty="0" err="1" smtClean="0">
                <a:solidFill>
                  <a:srgbClr val="C00000"/>
                </a:solidFill>
              </a:rPr>
              <a:t>ed</a:t>
            </a:r>
            <a:r>
              <a:rPr lang="cs-CZ" sz="5500" dirty="0" smtClean="0">
                <a:solidFill>
                  <a:srgbClr val="C00000"/>
                </a:solidFill>
              </a:rPr>
              <a:t>.)</a:t>
            </a:r>
            <a:r>
              <a:rPr lang="cs-CZ" sz="5500" i="1" dirty="0" smtClean="0">
                <a:solidFill>
                  <a:srgbClr val="C00000"/>
                </a:solidFill>
              </a:rPr>
              <a:t> </a:t>
            </a:r>
            <a:r>
              <a:rPr lang="cs-CZ" sz="5500" b="1" i="1" dirty="0" smtClean="0">
                <a:solidFill>
                  <a:srgbClr val="C00000"/>
                </a:solidFill>
              </a:rPr>
              <a:t>Kapitoly ze speciální pedagogiky</a:t>
            </a:r>
            <a:r>
              <a:rPr lang="cs-CZ" sz="5500" i="1" dirty="0" smtClean="0">
                <a:solidFill>
                  <a:srgbClr val="C00000"/>
                </a:solidFill>
              </a:rPr>
              <a:t>.</a:t>
            </a:r>
            <a:r>
              <a:rPr lang="cs-CZ" sz="5500" dirty="0" smtClean="0">
                <a:solidFill>
                  <a:srgbClr val="C00000"/>
                </a:solidFill>
              </a:rPr>
              <a:t> </a:t>
            </a:r>
            <a:r>
              <a:rPr lang="cs-CZ" sz="5500" b="1" dirty="0" smtClean="0">
                <a:solidFill>
                  <a:srgbClr val="C00000"/>
                </a:solidFill>
              </a:rPr>
              <a:t>3., rozšířené a přepracované vydání</a:t>
            </a:r>
            <a:r>
              <a:rPr lang="cs-CZ" sz="5500" dirty="0" smtClean="0">
                <a:solidFill>
                  <a:srgbClr val="C00000"/>
                </a:solidFill>
              </a:rPr>
              <a:t>. Brno: Paido, 2010. ISBN 978-80-7315-198-0</a:t>
            </a:r>
            <a:r>
              <a:rPr lang="cs-CZ" sz="51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cs-CZ" sz="5000" i="1" dirty="0" smtClean="0">
                <a:solidFill>
                  <a:srgbClr val="C00000"/>
                </a:solidFill>
              </a:rPr>
              <a:t>ŠENKÝŘOVÁ, R. </a:t>
            </a:r>
            <a:r>
              <a:rPr lang="cs-CZ" sz="5000" b="1" i="1" dirty="0" smtClean="0">
                <a:solidFill>
                  <a:srgbClr val="C00000"/>
                </a:solidFill>
              </a:rPr>
              <a:t>Úvod do základů terminologie pro speciální pedagogy. Brno: MU, 2002. ISBN 80-210-2996-X</a:t>
            </a:r>
          </a:p>
          <a:p>
            <a:r>
              <a:rPr lang="cs-CZ" sz="5000" dirty="0" smtClean="0"/>
              <a:t>CHVÁTALOVÁ, H. </a:t>
            </a:r>
            <a:r>
              <a:rPr lang="cs-CZ" sz="5000" b="1" i="1" dirty="0" smtClean="0"/>
              <a:t>Jak se žije dětem s postižením :problematika pěti typů zdravotního postižení. </a:t>
            </a:r>
            <a:r>
              <a:rPr lang="cs-CZ" sz="5000" dirty="0" err="1" smtClean="0"/>
              <a:t>vyd</a:t>
            </a:r>
            <a:r>
              <a:rPr lang="cs-CZ" sz="5000" dirty="0" smtClean="0"/>
              <a:t>. 2. Praha: Portál, 2005. 182 s. ISBN 80-7367-013-5.</a:t>
            </a:r>
          </a:p>
          <a:p>
            <a:r>
              <a:rPr lang="cs-CZ" sz="5000" dirty="0" smtClean="0"/>
              <a:t>MÜLLER, O. </a:t>
            </a:r>
            <a:r>
              <a:rPr lang="cs-CZ" sz="5000" b="1" dirty="0" smtClean="0"/>
              <a:t>Terapie ve speciální pedagogice :teorie a metodika.</a:t>
            </a:r>
            <a:r>
              <a:rPr lang="cs-CZ" sz="5000" b="1" i="1" dirty="0" smtClean="0"/>
              <a:t> </a:t>
            </a:r>
            <a:r>
              <a:rPr lang="cs-CZ" sz="5000" dirty="0" smtClean="0"/>
              <a:t>1. </a:t>
            </a:r>
            <a:r>
              <a:rPr lang="cs-CZ" sz="5000" dirty="0" err="1" smtClean="0"/>
              <a:t>vyd</a:t>
            </a:r>
            <a:r>
              <a:rPr lang="cs-CZ" sz="5000" dirty="0" smtClean="0"/>
              <a:t>. Olomouc: Univerzita Palackého v Olomouci, 2005. 295 s. ISBN 80-244-1075-3.</a:t>
            </a:r>
          </a:p>
          <a:p>
            <a:r>
              <a:rPr lang="cs-CZ" sz="5000" b="1" i="1" dirty="0" smtClean="0"/>
              <a:t>Rámcový vzdělávací program pro základní vzdělávání: s přílohou upravující vzdělávání žáků s lehkým mentálním postižením</a:t>
            </a:r>
            <a:r>
              <a:rPr lang="cs-CZ" sz="5000" b="1" dirty="0" smtClean="0"/>
              <a:t>. </a:t>
            </a:r>
            <a:r>
              <a:rPr lang="cs-CZ" sz="5000" dirty="0" err="1" smtClean="0"/>
              <a:t>Edited</a:t>
            </a:r>
            <a:r>
              <a:rPr lang="cs-CZ" sz="5000" dirty="0" smtClean="0"/>
              <a:t> by Jaroslav Jeřábek - Jan Tupý. Praha : Výzkumný ústav pedagogický v Praze, 2005. 126, 92 s. ISBN 8087000021</a:t>
            </a:r>
            <a:r>
              <a:rPr lang="cs-CZ" sz="4200" dirty="0" smtClean="0"/>
              <a:t>. </a:t>
            </a:r>
          </a:p>
          <a:p>
            <a:r>
              <a:rPr lang="cs-CZ" sz="5000" b="1" dirty="0" smtClean="0"/>
              <a:t>Vyhláška č. 116/2011,</a:t>
            </a:r>
            <a:r>
              <a:rPr lang="cs-CZ" sz="5000" dirty="0" smtClean="0"/>
              <a:t> kterou se mění vyhláška </a:t>
            </a:r>
            <a:r>
              <a:rPr lang="cs-CZ" sz="5000" b="1" dirty="0" smtClean="0"/>
              <a:t>č. 72/2005 Sb</a:t>
            </a:r>
            <a:r>
              <a:rPr lang="cs-CZ" sz="5000" dirty="0" smtClean="0"/>
              <a:t>., o poskytování poradenských služeb ve školách a školských poradenských zařízeních</a:t>
            </a:r>
          </a:p>
          <a:p>
            <a:r>
              <a:rPr lang="cs-CZ" sz="5000" b="1" dirty="0" smtClean="0"/>
              <a:t>Vyhláška č. 147/2011, </a:t>
            </a:r>
            <a:r>
              <a:rPr lang="cs-CZ" sz="5000" dirty="0" smtClean="0"/>
              <a:t>kterou se mění vyhláška </a:t>
            </a:r>
            <a:r>
              <a:rPr lang="cs-CZ" sz="5000" b="1" dirty="0" smtClean="0"/>
              <a:t>č. 73/2005 Sb</a:t>
            </a:r>
            <a:r>
              <a:rPr lang="cs-CZ" sz="5000" dirty="0" smtClean="0"/>
              <a:t>., o vzdělávání dětí, žáků a studentů se speciálními vzdělávacími potřebami a dětí, žáků a studentů mimořádně nadaných</a:t>
            </a:r>
          </a:p>
        </p:txBody>
      </p:sp>
      <p:pic>
        <p:nvPicPr>
          <p:cNvPr id="4" name="Zástupný symbol pro obsah 5" descr="2006_pipekova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772816"/>
            <a:ext cx="3216275" cy="4624387"/>
          </a:xfrm>
          <a:prstGeom prst="rect">
            <a:avLst/>
          </a:prstGeom>
        </p:spPr>
      </p:pic>
      <p:pic>
        <p:nvPicPr>
          <p:cNvPr id="1026" name="Picture 2" descr="C:\Users\Gajzlerová\Documents\_Lenka\vyuka\_2013_jaro\uvod do zakladu spec 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942" y="1772816"/>
            <a:ext cx="3259386" cy="4626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témat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Základní pojmy, integrace, inkluze</a:t>
            </a:r>
          </a:p>
          <a:p>
            <a:pPr lvl="1"/>
            <a:r>
              <a:rPr lang="cs-CZ" dirty="0" smtClean="0"/>
              <a:t>Integrativní a inkluzivní vzdělávání žáků se speciálními vzdělávacími potřebami, legislativa, RVP pro základní vzdělávání</a:t>
            </a:r>
          </a:p>
          <a:p>
            <a:r>
              <a:rPr lang="cs-CZ" b="1" dirty="0" smtClean="0"/>
              <a:t>Tělesné postižení - </a:t>
            </a:r>
            <a:r>
              <a:rPr lang="cs-CZ" dirty="0" smtClean="0"/>
              <a:t>Edukace žáků s tělesným postižením</a:t>
            </a:r>
          </a:p>
          <a:p>
            <a:pPr lvl="1"/>
            <a:r>
              <a:rPr lang="cs-CZ" dirty="0" smtClean="0"/>
              <a:t>charakteristika, klasifikace, etiologie, možnosti léčby, možnosti vzdělávání; Mozková obrna</a:t>
            </a:r>
          </a:p>
          <a:p>
            <a:pPr lvl="0"/>
            <a:r>
              <a:rPr lang="cs-CZ" b="1" dirty="0" smtClean="0"/>
              <a:t>Zrakové postižení - </a:t>
            </a:r>
            <a:r>
              <a:rPr lang="cs-CZ" dirty="0" smtClean="0"/>
              <a:t>Edukace žáků se zrakovým postižením</a:t>
            </a:r>
          </a:p>
          <a:p>
            <a:pPr lvl="1"/>
            <a:r>
              <a:rPr lang="cs-CZ" dirty="0" smtClean="0"/>
              <a:t>charakteristika, klasifikace, etiologie, možnosti léčby, možnosti vzdělávání; komunikace se zrakově postiženými</a:t>
            </a:r>
          </a:p>
          <a:p>
            <a:r>
              <a:rPr lang="cs-CZ" b="1" dirty="0" smtClean="0"/>
              <a:t>Sluchové postižení - </a:t>
            </a:r>
            <a:r>
              <a:rPr lang="cs-CZ" dirty="0" smtClean="0"/>
              <a:t>Edukace žáků se sluchovým postižením</a:t>
            </a:r>
          </a:p>
          <a:p>
            <a:pPr lvl="1"/>
            <a:r>
              <a:rPr lang="cs-CZ" dirty="0" smtClean="0"/>
              <a:t>charakteristika, klasifikace, etiologie, možnosti vzdělávání; sluchová protetika, kochleární implantát, komunikace se sluchově postiženými</a:t>
            </a:r>
          </a:p>
          <a:p>
            <a:pPr>
              <a:buNone/>
            </a:pPr>
            <a:r>
              <a:rPr lang="cs-CZ" dirty="0" smtClean="0"/>
              <a:t> 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Označení odlišnosti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7338"/>
            <a:ext cx="8291512" cy="5040312"/>
          </a:xfrm>
        </p:spPr>
        <p:txBody>
          <a:bodyPr rtlCol="0">
            <a:normAutofit fontScale="85000" lnSpcReduction="20000"/>
          </a:bodyPr>
          <a:lstStyle/>
          <a:p>
            <a:pPr marL="438912" indent="-320040" fontAlgn="auto">
              <a:buFont typeface="Wingdings 2"/>
              <a:buChar char=""/>
              <a:defRPr/>
            </a:pPr>
            <a:r>
              <a:rPr lang="cs-CZ" dirty="0" smtClean="0"/>
              <a:t>žák s postižením, znevýhodněním</a:t>
            </a:r>
          </a:p>
          <a:p>
            <a:pPr marL="438912" indent="-320040" fontAlgn="auto">
              <a:buFont typeface="Wingdings 2"/>
              <a:buChar char=""/>
              <a:defRPr/>
            </a:pPr>
            <a:r>
              <a:rPr lang="cs-CZ" dirty="0" smtClean="0"/>
              <a:t>dítě/žák se </a:t>
            </a:r>
            <a:r>
              <a:rPr lang="cs-CZ" b="1" dirty="0" smtClean="0"/>
              <a:t>speciálními vzdělávacími potřebami</a:t>
            </a:r>
          </a:p>
          <a:p>
            <a:pPr marL="731520" lvl="1" indent="-274320" fontAlgn="auto">
              <a:buFont typeface="Wingdings"/>
              <a:buChar char=""/>
              <a:defRPr/>
            </a:pPr>
            <a:r>
              <a:rPr lang="cs-CZ" dirty="0" smtClean="0">
                <a:solidFill>
                  <a:schemeClr val="accent2"/>
                </a:solidFill>
              </a:rPr>
              <a:t>dle </a:t>
            </a:r>
            <a:r>
              <a:rPr lang="cs-CZ" b="1" dirty="0" smtClean="0">
                <a:solidFill>
                  <a:schemeClr val="accent2"/>
                </a:solidFill>
              </a:rPr>
              <a:t>zákona č.561/2004 Sb. </a:t>
            </a:r>
            <a:r>
              <a:rPr lang="cs-CZ" dirty="0" smtClean="0">
                <a:solidFill>
                  <a:schemeClr val="accent2"/>
                </a:solidFill>
              </a:rPr>
              <a:t>= dítě/žák se zdravotním postižením, zdravotním znevýhodněním, sociálním znevýhodněním a dítě/žák mimořádně nadaný</a:t>
            </a:r>
          </a:p>
          <a:p>
            <a:pPr marL="731520" lvl="1" indent="-274320" fontAlgn="auto">
              <a:buFont typeface="Wingdings"/>
              <a:buChar char=""/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vyhláška č. 116/2011</a:t>
            </a:r>
            <a:r>
              <a:rPr lang="cs-CZ" dirty="0" smtClean="0">
                <a:solidFill>
                  <a:schemeClr val="accent2"/>
                </a:solidFill>
              </a:rPr>
              <a:t>, kterou se mění vyhláška č. 72/2005 Sb., o poskytování poradenských služeb ve školách a školských poradenských zařízeních</a:t>
            </a:r>
          </a:p>
          <a:p>
            <a:pPr marL="731520" lvl="1" indent="-274320" fontAlgn="auto">
              <a:buFont typeface="Wingdings"/>
              <a:buChar char=""/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vyhláška č. 147/2011,</a:t>
            </a:r>
            <a:r>
              <a:rPr lang="cs-CZ" dirty="0" smtClean="0">
                <a:solidFill>
                  <a:schemeClr val="accent2"/>
                </a:solidFill>
              </a:rPr>
              <a:t> kterou se mění vyhláška č. 73/2005 Sb., o vzdělávání dětí, žáků a studentů se speciálními vzdělávacími potřebami a dětí, žáků a studentů mimořádně nadaných</a:t>
            </a:r>
          </a:p>
          <a:p>
            <a:pPr marL="438912" indent="-320040" fontAlgn="auto">
              <a:buFont typeface="Wingdings 2"/>
              <a:buChar char=""/>
              <a:defRPr/>
            </a:pPr>
            <a:r>
              <a:rPr lang="cs-CZ" dirty="0" smtClean="0"/>
              <a:t>východisko – v omezení zraku, sluchu, řeči, podpůrných a pohybových f-</a:t>
            </a:r>
            <a:r>
              <a:rPr lang="cs-CZ" dirty="0" err="1" smtClean="0"/>
              <a:t>cí</a:t>
            </a:r>
            <a:r>
              <a:rPr lang="cs-CZ" dirty="0" smtClean="0"/>
              <a:t>, inteligence, emocionality</a:t>
            </a:r>
          </a:p>
          <a:p>
            <a:pPr marL="438912" indent="-320040" fontAlgn="auto">
              <a:buFont typeface="Wingdings 2"/>
              <a:buChar char=""/>
              <a:defRPr/>
            </a:pPr>
            <a:r>
              <a:rPr lang="cs-CZ" dirty="0" smtClean="0"/>
              <a:t>projev klinickým obrazem nebo chronickým onemocněním</a:t>
            </a:r>
          </a:p>
          <a:p>
            <a:pPr marL="438912" indent="-320040" fontAlgn="auto">
              <a:buFont typeface="Wingdings 2"/>
              <a:buChar char=""/>
              <a:defRPr/>
            </a:pPr>
            <a:r>
              <a:rPr lang="cs-CZ" dirty="0" smtClean="0"/>
              <a:t>často v kombinaci</a:t>
            </a:r>
          </a:p>
        </p:txBody>
      </p:sp>
      <p:sp>
        <p:nvSpPr>
          <p:cNvPr id="5" name="Výbuch 1 4"/>
          <p:cNvSpPr/>
          <p:nvPr/>
        </p:nvSpPr>
        <p:spPr>
          <a:xfrm>
            <a:off x="8676456" y="188640"/>
            <a:ext cx="288032" cy="288032"/>
          </a:xfrm>
          <a:prstGeom prst="irregularSeal1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?v=HKmn9FmH6So&amp;list=PL3Wv3QI6zULd3sUPLzsC6jkwql8bR0aod</a:t>
            </a:r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Budu chodit do stejné školy…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Inkluze </a:t>
            </a:r>
            <a:br>
              <a:rPr lang="cs-CZ" dirty="0" smtClean="0"/>
            </a:br>
            <a:r>
              <a:rPr lang="cs-CZ" dirty="0" smtClean="0"/>
              <a:t>inkluzivní škola / inkluzivní vzdělávání</a:t>
            </a:r>
            <a:endParaRPr lang="cs-CZ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Aby VŠECHNY  děti chodily do školy rády č. 1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?v=b0BG4KUa7ik&amp;list=PL3Wv3QI6zULd3sUPLzsC6jkwql8bR0aod</a:t>
            </a:r>
            <a:endParaRPr lang="cs-CZ" dirty="0" smtClean="0">
              <a:hlinkClick r:id="rId3"/>
            </a:endParaRPr>
          </a:p>
          <a:p>
            <a:pPr lvl="1"/>
            <a:r>
              <a:rPr lang="cs-CZ" dirty="0" smtClean="0"/>
              <a:t>0:40-1:40; 3:30-3:50</a:t>
            </a:r>
          </a:p>
          <a:p>
            <a:r>
              <a:rPr lang="cs-CZ" dirty="0" smtClean="0"/>
              <a:t>Aby VŠECHNY  děti chodily do školy rády č. 2</a:t>
            </a:r>
          </a:p>
          <a:p>
            <a:pPr lvl="1" eaLnBrk="1" hangingPunct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?v=PqZE9WRoOrI&amp;list=PL3Wv3QI6zULd3sUPLzsC6jkwql8bR0aod</a:t>
            </a:r>
            <a:endParaRPr lang="cs-CZ" dirty="0" smtClean="0"/>
          </a:p>
          <a:p>
            <a:pPr lvl="1"/>
            <a:r>
              <a:rPr lang="cs-CZ" dirty="0" smtClean="0"/>
              <a:t>0:50-1:30</a:t>
            </a:r>
          </a:p>
          <a:p>
            <a:pPr lvl="1" eaLnBrk="1" hangingPunct="1"/>
            <a:endParaRPr lang="cs-CZ" dirty="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integrace inkluze v současných podmínkách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definuje vyhláška č. </a:t>
            </a:r>
            <a:r>
              <a:rPr lang="cs-CZ" b="1" dirty="0" smtClean="0"/>
              <a:t>73/2005</a:t>
            </a:r>
            <a:r>
              <a:rPr lang="cs-CZ" dirty="0" smtClean="0"/>
              <a:t> ve znění vyhlášky č. </a:t>
            </a:r>
            <a:r>
              <a:rPr lang="cs-CZ" b="1" dirty="0" smtClean="0"/>
              <a:t>147/2011</a:t>
            </a:r>
            <a:r>
              <a:rPr lang="cs-CZ" dirty="0" smtClean="0"/>
              <a:t> o vzdělávání dětí, žáků a studentů se SVP a dětí, žáků a studentů mimořádně nadaných</a:t>
            </a:r>
          </a:p>
          <a:p>
            <a:r>
              <a:rPr lang="cs-CZ" dirty="0" smtClean="0"/>
              <a:t>§ 3 Formy speciálního vzdělávání ž. se zdravotním postižením</a:t>
            </a:r>
          </a:p>
          <a:p>
            <a:pPr lvl="1"/>
            <a:r>
              <a:rPr lang="cs-CZ" dirty="0" smtClean="0"/>
              <a:t>Individuální integrace</a:t>
            </a:r>
          </a:p>
          <a:p>
            <a:pPr lvl="2"/>
            <a:r>
              <a:rPr lang="cs-CZ" dirty="0" smtClean="0"/>
              <a:t>v běžné škole, nebo</a:t>
            </a:r>
          </a:p>
          <a:p>
            <a:pPr lvl="2"/>
            <a:r>
              <a:rPr lang="cs-CZ" dirty="0" smtClean="0"/>
              <a:t>ve speciální škole určené pro žáky s jiným druhem zdravotního postižení</a:t>
            </a:r>
          </a:p>
          <a:p>
            <a:pPr lvl="1"/>
            <a:r>
              <a:rPr lang="cs-CZ" dirty="0" smtClean="0"/>
              <a:t>Skupinová integrace</a:t>
            </a:r>
            <a:endParaRPr lang="cs-CZ" dirty="0"/>
          </a:p>
          <a:p>
            <a:pPr lvl="2"/>
            <a:r>
              <a:rPr lang="cs-CZ" dirty="0" smtClean="0"/>
              <a:t>Vzdělávání ve třídě, oddělení nebo studijní skupině zřízené pro žáky se ZP v běžné škole nebo ve speciální škole určené pro žáky s jiným druhem zdrav. postižení</a:t>
            </a:r>
          </a:p>
        </p:txBody>
      </p:sp>
      <p:sp>
        <p:nvSpPr>
          <p:cNvPr id="4" name="Výbuch 1 3"/>
          <p:cNvSpPr/>
          <p:nvPr/>
        </p:nvSpPr>
        <p:spPr>
          <a:xfrm>
            <a:off x="8676456" y="188640"/>
            <a:ext cx="288032" cy="288032"/>
          </a:xfrm>
          <a:prstGeom prst="irregularSeal1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12453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609</TotalTime>
  <Words>967</Words>
  <Application>Microsoft Office PowerPoint</Application>
  <PresentationFormat>Předvádění na obrazovce (4:3)</PresentationFormat>
  <Paragraphs>140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Medián</vt:lpstr>
      <vt:lpstr>Úvodní informace</vt:lpstr>
      <vt:lpstr>Kontakty</vt:lpstr>
      <vt:lpstr>Informace o absolvování - ZKOUŠKA</vt:lpstr>
      <vt:lpstr>Literatura</vt:lpstr>
      <vt:lpstr>Přehled témat </vt:lpstr>
      <vt:lpstr>Označení odlišnosti</vt:lpstr>
      <vt:lpstr>Budu chodit do stejné školy…</vt:lpstr>
      <vt:lpstr>Inkluze  inkluzivní škola / inkluzivní vzdělávání</vt:lpstr>
      <vt:lpstr>Možnosti integrace inkluze v současných podmínkách</vt:lpstr>
      <vt:lpstr>Videa, spoty a zajímavosti z internetu</vt:lpstr>
      <vt:lpstr>Principy inkluzivního vzdělávání</vt:lpstr>
      <vt:lpstr>inkluzivní vzdělávání</vt:lpstr>
      <vt:lpstr>Snímek 13</vt:lpstr>
      <vt:lpstr>Zákon</vt:lpstr>
      <vt:lpstr>Vyhlášky</vt:lpstr>
      <vt:lpstr>Rámcové vzdělávací programy</vt:lpstr>
      <vt:lpstr>www.chodicilide.cz</vt:lpstr>
      <vt:lpstr>Snímek 18</vt:lpstr>
      <vt:lpstr>Snímek 19</vt:lpstr>
      <vt:lpstr>Snímek 20</vt:lpstr>
      <vt:lpstr>Video – Klíč – nevidomí a slabozrací</vt:lpstr>
      <vt:lpstr>Příklady zvuků (intenzita hluku)</vt:lpstr>
      <vt:lpstr>Komunikační formy SP</vt:lpstr>
      <vt:lpstr>kapesní sluchadlo</vt:lpstr>
      <vt:lpstr>Indukční smyčka</vt:lpstr>
      <vt:lpstr>Usnadňující vnímání mluvené řeči - neslyšící</vt:lpstr>
      <vt:lpstr>Kmenový implantát</vt:lpstr>
      <vt:lpstr>Další literatura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Lenka Gajzlerová</dc:creator>
  <cp:lastModifiedBy>Lenka Gajzlerová</cp:lastModifiedBy>
  <cp:revision>69</cp:revision>
  <dcterms:created xsi:type="dcterms:W3CDTF">2011-09-19T14:21:35Z</dcterms:created>
  <dcterms:modified xsi:type="dcterms:W3CDTF">2014-04-04T15:35:50Z</dcterms:modified>
</cp:coreProperties>
</file>