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81" r:id="rId4"/>
    <p:sldId id="269" r:id="rId5"/>
    <p:sldId id="270" r:id="rId6"/>
    <p:sldId id="271" r:id="rId7"/>
    <p:sldId id="272" r:id="rId8"/>
    <p:sldId id="274" r:id="rId9"/>
    <p:sldId id="277" r:id="rId10"/>
    <p:sldId id="275" r:id="rId11"/>
    <p:sldId id="276" r:id="rId12"/>
    <p:sldId id="278" r:id="rId13"/>
    <p:sldId id="285" r:id="rId14"/>
    <p:sldId id="286" r:id="rId15"/>
    <p:sldId id="289" r:id="rId16"/>
    <p:sldId id="290" r:id="rId17"/>
    <p:sldId id="294" r:id="rId18"/>
    <p:sldId id="292" r:id="rId19"/>
    <p:sldId id="291" r:id="rId20"/>
    <p:sldId id="296" r:id="rId21"/>
    <p:sldId id="293" r:id="rId22"/>
    <p:sldId id="29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8" autoAdjust="0"/>
    <p:restoredTop sz="94620" autoAdjust="0"/>
  </p:normalViewPr>
  <p:slideViewPr>
    <p:cSldViewPr>
      <p:cViewPr varScale="1">
        <p:scale>
          <a:sx n="108" d="100"/>
          <a:sy n="108" d="100"/>
        </p:scale>
        <p:origin x="-10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95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28.3.2014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28.3.2014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28.3.2014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28.3.2014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28.3.2014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28.3.2014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28.3.2014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28.3.2014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28.3.2014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28.3.2014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FF4A89D-5759-4B33-9BA4-3BA832073554}" type="datetimeFigureOut">
              <a:rPr lang="cs-CZ" smtClean="0"/>
              <a:pPr/>
              <a:t>28.3.2014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FF4A89D-5759-4B33-9BA4-3BA832073554}" type="datetimeFigureOut">
              <a:rPr lang="cs-CZ" smtClean="0"/>
              <a:pPr/>
              <a:t>28.3.2014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8072026" cy="2301240"/>
          </a:xfrm>
        </p:spPr>
        <p:txBody>
          <a:bodyPr/>
          <a:lstStyle/>
          <a:p>
            <a:r>
              <a:rPr lang="cs-CZ" dirty="0" smtClean="0"/>
              <a:t>Zvládání </a:t>
            </a:r>
            <a:br>
              <a:rPr lang="cs-CZ" dirty="0" smtClean="0"/>
            </a:br>
            <a:r>
              <a:rPr lang="cs-CZ" dirty="0" smtClean="0"/>
              <a:t>konfliktních </a:t>
            </a:r>
            <a:br>
              <a:rPr lang="cs-CZ" dirty="0" smtClean="0"/>
            </a:br>
            <a:r>
              <a:rPr lang="cs-CZ" dirty="0" smtClean="0"/>
              <a:t>situací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Zuzana Kročáková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KOMPETITIVNÍ VYJEDNÁVÁNÍ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výhra, vlastní vítězství </a:t>
            </a:r>
            <a:r>
              <a:rPr lang="cs-CZ" dirty="0" smtClean="0">
                <a:sym typeface="Wingdings"/>
              </a:rPr>
              <a:t>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soupeření formou diskuse; strany taktizují, aby byl výsledný kompromis co nejblíže jejich vlastním zájmům; kompetitivní vyjednávání staví účastníky proti sobě – čím víc jeden získá, tím víc druhý ztratí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KOOPERATIVNÍ VYJEDNÁVÁNÍ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vztahy, oboustranná spokojenost </a:t>
            </a:r>
            <a:r>
              <a:rPr lang="cs-CZ" dirty="0" smtClean="0">
                <a:sym typeface="Wingdings"/>
              </a:rPr>
              <a:t>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pochopení, že zisku se dá dosáhnout nejen na úkor druhé strany, snaha o uspokojení </a:t>
            </a:r>
            <a:r>
              <a:rPr lang="cs-CZ" u="sng" dirty="0" smtClean="0"/>
              <a:t>zájmů</a:t>
            </a:r>
            <a:r>
              <a:rPr lang="cs-CZ" dirty="0" smtClean="0"/>
              <a:t> obou stran; závisí na invenci a dobré vůli jednajících, je potřeba odkrýt zájmy; dohoda bývá velmi stabilní, obě strany cítí spoluzodpovědnost za její uskutečnění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PRINCIPIÁLNÍ VYJEDNÁVÁNÍ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pravda, objektivní spravedlnost </a:t>
            </a:r>
            <a:r>
              <a:rPr lang="cs-CZ" dirty="0" smtClean="0">
                <a:sym typeface="Wingdings"/>
              </a:rPr>
              <a:t>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zaměření se na věcnou podstatu problému, koncentrace na vyřešení čistého problému bez taktizování, emoční zátěže, ulpívání na detailech; vyjednávání vedené argumenty a stále se vracející k věci </a:t>
            </a:r>
            <a:r>
              <a:rPr lang="cs-CZ" i="1" dirty="0" smtClean="0"/>
              <a:t>(Co to konkrétně znamená? Jak jsi k tomu došel? Jsou nějaké jiné možnosti?)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komunikační pozice (ego stavy)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70000" lnSpcReduction="20000"/>
          </a:bodyPr>
          <a:lstStyle/>
          <a:p>
            <a:pPr>
              <a:lnSpc>
                <a:spcPct val="270000"/>
              </a:lnSpc>
            </a:pPr>
            <a:r>
              <a:rPr lang="cs-CZ" sz="4100" b="1" dirty="0" smtClean="0"/>
              <a:t>RODIČ</a:t>
            </a:r>
          </a:p>
          <a:p>
            <a:pPr>
              <a:lnSpc>
                <a:spcPct val="270000"/>
              </a:lnSpc>
            </a:pPr>
            <a:r>
              <a:rPr lang="cs-CZ" sz="4100" b="1" dirty="0" smtClean="0"/>
              <a:t>DOSPĚLÝ</a:t>
            </a:r>
          </a:p>
          <a:p>
            <a:pPr>
              <a:lnSpc>
                <a:spcPct val="270000"/>
              </a:lnSpc>
            </a:pPr>
            <a:r>
              <a:rPr lang="cs-CZ" sz="4100" b="1" dirty="0" smtClean="0"/>
              <a:t>DÍTĚ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Erich Berne – transakční analýza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857232"/>
            <a:ext cx="3053868" cy="2102285"/>
          </a:xfrm>
        </p:spPr>
        <p:txBody>
          <a:bodyPr>
            <a:normAutofit/>
          </a:bodyPr>
          <a:lstStyle/>
          <a:p>
            <a:r>
              <a:rPr lang="cs-CZ" sz="3200" dirty="0" smtClean="0"/>
              <a:t>doplňková transakce</a:t>
            </a:r>
            <a:endParaRPr lang="cs-CZ" sz="32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křížová transakce</a:t>
            </a:r>
            <a:endParaRPr lang="cs-CZ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350" b="2350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Destruktivní přístupy v konfliktu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Vracet se do minulosti, otvírat uzavřené</a:t>
            </a:r>
          </a:p>
          <a:p>
            <a:r>
              <a:rPr lang="cs-CZ" dirty="0" smtClean="0"/>
              <a:t>Upozorňování na nedostatky druhého nesouvisející s předmětem sporu</a:t>
            </a:r>
          </a:p>
          <a:p>
            <a:r>
              <a:rPr lang="cs-CZ" dirty="0" smtClean="0"/>
              <a:t>Zesměšňování</a:t>
            </a:r>
          </a:p>
          <a:p>
            <a:r>
              <a:rPr lang="cs-CZ" dirty="0" smtClean="0"/>
              <a:t>Vyhrožování něčím, co nemůžete, nechcete splnit</a:t>
            </a:r>
          </a:p>
          <a:p>
            <a:r>
              <a:rPr lang="cs-CZ" dirty="0" smtClean="0"/>
              <a:t>Mlčení</a:t>
            </a:r>
          </a:p>
          <a:p>
            <a:r>
              <a:rPr lang="cs-CZ" dirty="0" smtClean="0"/>
              <a:t>Vyhýbání se sporu, permanentní odsouvání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Destruktivní přístupy v konfliktu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Verbální útoky</a:t>
            </a:r>
          </a:p>
          <a:p>
            <a:r>
              <a:rPr lang="cs-CZ" dirty="0" smtClean="0"/>
              <a:t>Fyzické napadení</a:t>
            </a:r>
          </a:p>
          <a:p>
            <a:r>
              <a:rPr lang="cs-CZ" dirty="0" smtClean="0"/>
              <a:t>Ego stav rodič a dítě</a:t>
            </a:r>
          </a:p>
          <a:p>
            <a:r>
              <a:rPr lang="cs-CZ" dirty="0" smtClean="0"/>
              <a:t>Manipulace</a:t>
            </a:r>
          </a:p>
          <a:p>
            <a:r>
              <a:rPr lang="cs-CZ" dirty="0" smtClean="0"/>
              <a:t>Překrucování řečeného, demagogie</a:t>
            </a:r>
          </a:p>
          <a:p>
            <a:r>
              <a:rPr lang="cs-CZ" dirty="0" smtClean="0"/>
              <a:t>Zveličování nepodstatného</a:t>
            </a:r>
          </a:p>
          <a:p>
            <a:r>
              <a:rPr lang="cs-CZ" dirty="0" smtClean="0"/>
              <a:t>Vytrhávání z kontextu</a:t>
            </a:r>
          </a:p>
          <a:p>
            <a:r>
              <a:rPr lang="cs-CZ" dirty="0" smtClean="0"/>
              <a:t>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80928"/>
            <a:ext cx="7470648" cy="1143000"/>
          </a:xfrm>
        </p:spPr>
        <p:txBody>
          <a:bodyPr/>
          <a:lstStyle/>
          <a:p>
            <a:r>
              <a:rPr lang="cs-CZ" dirty="0" smtClean="0"/>
              <a:t>MANIPULACE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517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Manipulace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cs-CZ" dirty="0" smtClean="0"/>
              <a:t>= </a:t>
            </a:r>
            <a:r>
              <a:rPr lang="cs-CZ" dirty="0" smtClean="0"/>
              <a:t>Manipulativní </a:t>
            </a:r>
            <a:r>
              <a:rPr lang="cs-CZ" dirty="0" smtClean="0"/>
              <a:t>sebeprosazení </a:t>
            </a:r>
          </a:p>
          <a:p>
            <a:r>
              <a:rPr lang="cs-CZ" dirty="0" smtClean="0"/>
              <a:t>Jak působí? </a:t>
            </a:r>
          </a:p>
          <a:p>
            <a:r>
              <a:rPr lang="cs-CZ" dirty="0" smtClean="0"/>
              <a:t>Čeho manipulátor využívá? Na čem je manipulace založena?</a:t>
            </a:r>
          </a:p>
          <a:p>
            <a:r>
              <a:rPr lang="cs-CZ" dirty="0" smtClean="0"/>
              <a:t>Proč je dlouhodobě škodlivá?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58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kontramanipulace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Zamlžování, neurčité odpovědi</a:t>
            </a:r>
          </a:p>
          <a:p>
            <a:r>
              <a:rPr lang="cs-CZ" dirty="0" smtClean="0"/>
              <a:t>Potvrzení manipulátorova stanoviska jako něčeho, co vám nevadí</a:t>
            </a:r>
          </a:p>
          <a:p>
            <a:r>
              <a:rPr lang="cs-CZ" dirty="0" smtClean="0"/>
              <a:t>Otázky k věcné složce manipulátorových námitek </a:t>
            </a:r>
            <a:endParaRPr lang="cs-CZ" dirty="0" smtClean="0"/>
          </a:p>
          <a:p>
            <a:pPr marL="36576" indent="0">
              <a:buNone/>
            </a:pPr>
            <a:r>
              <a:rPr lang="cs-CZ" i="1" dirty="0" smtClean="0"/>
              <a:t>A </a:t>
            </a:r>
            <a:r>
              <a:rPr lang="cs-CZ" i="1" dirty="0" smtClean="0"/>
              <a:t>co tím myslíš? Chceš mi říct, že…? Proč mi to říkáš? Co si z toho mám vzít? Co znamená, když říkáš…?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4040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Naučit se přemýšlet o konfliktu jako o situaci, která má své příčiny, průběh a následky, a všechny tyto složky můžeme jako účastník konfliktu ovlivnit.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924944"/>
            <a:ext cx="7470648" cy="1084664"/>
          </a:xfrm>
        </p:spPr>
        <p:txBody>
          <a:bodyPr/>
          <a:lstStyle/>
          <a:p>
            <a:r>
              <a:rPr lang="cs-CZ" dirty="0" smtClean="0"/>
              <a:t>Zvládání námitek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10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zvládání námitek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467600" cy="5073427"/>
          </a:xfrm>
        </p:spPr>
        <p:txBody>
          <a:bodyPr>
            <a:normAutofit fontScale="85000" lnSpcReduction="20000"/>
          </a:bodyPr>
          <a:lstStyle/>
          <a:p>
            <a:pPr marL="550926" indent="-514350">
              <a:buFont typeface="Wingdings 2"/>
              <a:buAutoNum type="arabicPeriod"/>
            </a:pPr>
            <a:r>
              <a:rPr lang="cs-CZ" dirty="0" smtClean="0"/>
              <a:t>krok </a:t>
            </a:r>
            <a:r>
              <a:rPr lang="cs-CZ" dirty="0"/>
              <a:t>–</a:t>
            </a:r>
            <a:r>
              <a:rPr lang="cs-CZ" dirty="0" smtClean="0"/>
              <a:t> zjistěte či odhadněte motivaci:</a:t>
            </a:r>
          </a:p>
          <a:p>
            <a:pPr marL="36576" indent="0" algn="r">
              <a:buNone/>
            </a:pPr>
            <a:r>
              <a:rPr lang="cs-CZ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emotivní vyjádření </a:t>
            </a:r>
            <a:r>
              <a:rPr lang="cs-CZ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problému</a:t>
            </a:r>
          </a:p>
          <a:p>
            <a:pPr marL="36576" lvl="0" indent="0" algn="r">
              <a:buNone/>
            </a:pPr>
            <a:r>
              <a:rPr lang="cs-CZ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nespokojenost</a:t>
            </a:r>
          </a:p>
          <a:p>
            <a:pPr marL="36576" lvl="0" indent="0" algn="r">
              <a:buNone/>
            </a:pPr>
            <a:r>
              <a:rPr lang="cs-CZ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nuda</a:t>
            </a:r>
          </a:p>
          <a:p>
            <a:pPr marL="36576" lvl="0" indent="0" algn="r">
              <a:buNone/>
            </a:pPr>
            <a:r>
              <a:rPr lang="cs-CZ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odvádění pozornosti</a:t>
            </a:r>
          </a:p>
          <a:p>
            <a:pPr marL="36576" lvl="0" indent="0">
              <a:buNone/>
            </a:pPr>
            <a:r>
              <a:rPr lang="cs-CZ" dirty="0" smtClean="0"/>
              <a:t>2. krok volba reakce – </a:t>
            </a:r>
            <a:r>
              <a:rPr lang="cs-CZ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ignorovat x reagovat</a:t>
            </a:r>
          </a:p>
          <a:p>
            <a:pPr marL="36576" lvl="0" indent="0">
              <a:buNone/>
            </a:pPr>
            <a:endParaRPr lang="cs-CZ" dirty="0" smtClean="0"/>
          </a:p>
          <a:p>
            <a:pPr marL="36576" lvl="0" indent="0">
              <a:buNone/>
            </a:pPr>
            <a:r>
              <a:rPr lang="cs-CZ" dirty="0" smtClean="0"/>
              <a:t>3. volba typu reakce – </a:t>
            </a:r>
            <a:r>
              <a:rPr lang="cs-CZ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otázka </a:t>
            </a:r>
            <a:r>
              <a:rPr lang="cs-CZ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/>
              </a:rPr>
              <a:t>→ návrh řešení</a:t>
            </a:r>
            <a:endParaRPr lang="cs-CZ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cs-CZ" dirty="0" smtClean="0"/>
              <a:t>pokuste </a:t>
            </a:r>
            <a:r>
              <a:rPr lang="cs-CZ" dirty="0"/>
              <a:t>se přeformulovat jádro </a:t>
            </a:r>
            <a:r>
              <a:rPr lang="cs-CZ" dirty="0" smtClean="0"/>
              <a:t>sdělení </a:t>
            </a:r>
            <a:r>
              <a:rPr lang="cs-CZ" dirty="0"/>
              <a:t>(</a:t>
            </a:r>
            <a:r>
              <a:rPr lang="cs-CZ" i="1" dirty="0"/>
              <a:t>Říkáte, že</a:t>
            </a:r>
            <a:r>
              <a:rPr lang="cs-CZ" i="1" dirty="0" smtClean="0"/>
              <a:t>…, Rozumím-li dobře, tak…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dirty="0"/>
              <a:t>zjistěte, co </a:t>
            </a:r>
            <a:r>
              <a:rPr lang="cs-CZ" dirty="0" smtClean="0"/>
              <a:t>je konkrétní příčinou, jádrem problému </a:t>
            </a:r>
            <a:r>
              <a:rPr lang="cs-CZ" dirty="0"/>
              <a:t>(metoda zpětného dotazu</a:t>
            </a:r>
            <a:r>
              <a:rPr lang="cs-CZ" dirty="0">
                <a:sym typeface="Wingdings"/>
              </a:rPr>
              <a:t></a:t>
            </a:r>
            <a:r>
              <a:rPr lang="cs-CZ" dirty="0"/>
              <a:t>)</a:t>
            </a:r>
          </a:p>
          <a:p>
            <a:pPr marL="3657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564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dirty="0"/>
              <a:t>Metoda zpětného dotazu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467600" cy="5256584"/>
          </a:xfrm>
        </p:spPr>
        <p:txBody>
          <a:bodyPr>
            <a:normAutofit fontScale="62500" lnSpcReduction="20000"/>
          </a:bodyPr>
          <a:lstStyle/>
          <a:p>
            <a:pPr marL="36576" indent="0" algn="just">
              <a:buNone/>
            </a:pPr>
            <a:r>
              <a:rPr lang="cs-CZ" dirty="0"/>
              <a:t>Pokud posluchač vznese námitku, můžete zareagovat dotazem.</a:t>
            </a:r>
          </a:p>
          <a:p>
            <a:pPr marL="36576" lvl="0" indent="0" algn="just">
              <a:buNone/>
            </a:pPr>
            <a:r>
              <a:rPr lang="cs-CZ" dirty="0"/>
              <a:t>získáme čas na rozmyšlenou a nemusíme reagovat přímo a </a:t>
            </a:r>
            <a:r>
              <a:rPr lang="cs-CZ" dirty="0" smtClean="0"/>
              <a:t>impulzivně. Za námitkou obvykle stojí nespokojenost, kterou často lze věcně řešit.</a:t>
            </a:r>
            <a:endParaRPr lang="cs-CZ" dirty="0"/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cs-CZ" dirty="0"/>
              <a:t>získáme další informace a ujasníme si, co má posluchač na mysli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dirty="0"/>
              <a:t>často tím zmírníme původní útočnost či provokativnost </a:t>
            </a:r>
            <a:r>
              <a:rPr lang="cs-CZ" dirty="0" smtClean="0"/>
              <a:t>námitky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dirty="0" smtClean="0"/>
              <a:t>udržíme rozhovor ve své režii</a:t>
            </a:r>
            <a:endParaRPr lang="cs-CZ" dirty="0"/>
          </a:p>
          <a:p>
            <a:pPr marL="36576" indent="0" algn="just">
              <a:buNone/>
            </a:pPr>
            <a:endParaRPr lang="cs-CZ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36576" indent="0" algn="just">
              <a:buNone/>
            </a:pPr>
            <a:r>
              <a:rPr lang="cs-CZ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otázky </a:t>
            </a:r>
            <a:r>
              <a:rPr lang="cs-CZ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„nedoslýchavého“: </a:t>
            </a:r>
            <a:r>
              <a:rPr lang="cs-CZ" i="1" dirty="0"/>
              <a:t>„Jak jste to říkal?" „Můžete mi to ještě zopakovat</a:t>
            </a:r>
            <a:r>
              <a:rPr lang="cs-CZ" i="1" dirty="0" smtClean="0"/>
              <a:t>?“</a:t>
            </a:r>
          </a:p>
          <a:p>
            <a:pPr marL="36576" indent="0" algn="just">
              <a:buNone/>
            </a:pPr>
            <a:r>
              <a:rPr lang="cs-CZ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obecné </a:t>
            </a:r>
            <a:r>
              <a:rPr lang="cs-CZ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otázky: </a:t>
            </a:r>
            <a:r>
              <a:rPr lang="cs-CZ" i="1" dirty="0"/>
              <a:t>„Jak to myslíte? </a:t>
            </a:r>
            <a:r>
              <a:rPr lang="cs-CZ" i="1" dirty="0" smtClean="0"/>
              <a:t>“„</a:t>
            </a:r>
            <a:r>
              <a:rPr lang="cs-CZ" i="1" dirty="0"/>
              <a:t>Chápu správně, že…?“</a:t>
            </a:r>
            <a:endParaRPr lang="cs-CZ" dirty="0"/>
          </a:p>
          <a:p>
            <a:pPr marL="36576" indent="0" algn="just">
              <a:buNone/>
            </a:pPr>
            <a:r>
              <a:rPr lang="cs-CZ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zpřesňující otázky: </a:t>
            </a:r>
            <a:r>
              <a:rPr lang="cs-CZ" i="1" dirty="0" smtClean="0"/>
              <a:t>„</a:t>
            </a:r>
            <a:r>
              <a:rPr lang="cs-CZ" i="1" dirty="0"/>
              <a:t>Co </a:t>
            </a:r>
            <a:r>
              <a:rPr lang="cs-CZ" i="1" dirty="0" smtClean="0"/>
              <a:t>to pro </a:t>
            </a:r>
            <a:r>
              <a:rPr lang="cs-CZ" i="1" dirty="0"/>
              <a:t>vás znamená </a:t>
            </a:r>
            <a:r>
              <a:rPr lang="cs-CZ" i="1" dirty="0" smtClean="0"/>
              <a:t>příliš složitý?“ </a:t>
            </a:r>
            <a:r>
              <a:rPr lang="cs-CZ" i="1" dirty="0"/>
              <a:t>„O čem konkrétně mluvíte, na co narážíte?“</a:t>
            </a:r>
            <a:endParaRPr lang="cs-CZ" dirty="0"/>
          </a:p>
          <a:p>
            <a:pPr marL="36576" indent="0" algn="just">
              <a:buNone/>
            </a:pPr>
            <a:r>
              <a:rPr lang="cs-CZ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otázky na motivaci: </a:t>
            </a:r>
            <a:r>
              <a:rPr lang="cs-CZ" i="1" dirty="0"/>
              <a:t>„Proč vám to připadá nedůležité?“ „Co vás na tom tak </a:t>
            </a:r>
            <a:r>
              <a:rPr lang="cs-CZ" i="1" dirty="0" smtClean="0"/>
              <a:t>rozčiluje?“ „ Proč mi to říkáte?“</a:t>
            </a:r>
            <a:endParaRPr lang="cs-CZ" dirty="0"/>
          </a:p>
          <a:p>
            <a:pPr marL="36576" indent="0" algn="just">
              <a:buNone/>
            </a:pPr>
            <a:r>
              <a:rPr lang="cs-CZ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otázky na řešení: </a:t>
            </a:r>
            <a:r>
              <a:rPr lang="cs-CZ" i="1" dirty="0" smtClean="0"/>
              <a:t>„Jak </a:t>
            </a:r>
            <a:r>
              <a:rPr lang="cs-CZ" i="1" dirty="0"/>
              <a:t>byste si představoval řešení?“ „Co </a:t>
            </a:r>
            <a:r>
              <a:rPr lang="cs-CZ" i="1" dirty="0" smtClean="0"/>
              <a:t>se s tím podle vás dá udělat?“</a:t>
            </a:r>
            <a:endParaRPr lang="cs-CZ" dirty="0"/>
          </a:p>
          <a:p>
            <a:pPr marL="36576" indent="0" algn="just">
              <a:buNone/>
            </a:pPr>
            <a:r>
              <a:rPr lang="cs-CZ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otázky na </a:t>
            </a:r>
            <a:r>
              <a:rPr lang="cs-CZ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organizaci</a:t>
            </a:r>
            <a:r>
              <a:rPr lang="cs-CZ" i="1" dirty="0" smtClean="0"/>
              <a:t> </a:t>
            </a:r>
            <a:r>
              <a:rPr lang="cs-CZ" i="1" dirty="0"/>
              <a:t>„Můžeme se tomu věnovat později</a:t>
            </a:r>
            <a:r>
              <a:rPr lang="cs-CZ" i="1" dirty="0" smtClean="0"/>
              <a:t>?“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405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konflikt?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Střet dvou protichůdných tendencí </a:t>
            </a:r>
            <a:endParaRPr lang="cs-CZ" dirty="0" smtClean="0"/>
          </a:p>
          <a:p>
            <a:r>
              <a:rPr lang="cs-CZ" dirty="0" smtClean="0"/>
              <a:t>Problematická </a:t>
            </a:r>
            <a:r>
              <a:rPr lang="cs-CZ" dirty="0" smtClean="0"/>
              <a:t>situace vzniklá mezi dvěma a víc osobami, která může mít různá řešení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KONFLIKTY LZE ŘEŠIT: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i="1" dirty="0" smtClean="0"/>
              <a:t>násilím</a:t>
            </a:r>
            <a:r>
              <a:rPr lang="cs-CZ" dirty="0" smtClean="0"/>
              <a:t> – verbálním či fyzickým či psychickým – výsledek i proces závisí na moci – vždy poškozuje vztahy – tlak vyvolává protitlak (destruktivní) – často je vybojována jen „pozice“, problém není vyřešen</a:t>
            </a:r>
          </a:p>
          <a:p>
            <a:r>
              <a:rPr lang="cs-CZ" b="1" i="1" dirty="0" smtClean="0"/>
              <a:t>pasivitou</a:t>
            </a:r>
            <a:r>
              <a:rPr lang="cs-CZ" dirty="0" smtClean="0"/>
              <a:t> – vyčkávání či záměrné nicnedělání, aby „se“ to vyřešilo</a:t>
            </a:r>
          </a:p>
          <a:p>
            <a:r>
              <a:rPr lang="cs-CZ" b="1" i="1" dirty="0" smtClean="0"/>
              <a:t>náhodnou volbou</a:t>
            </a:r>
            <a:r>
              <a:rPr lang="cs-CZ" dirty="0" smtClean="0"/>
              <a:t> – účastníci kontrolují proces, ale nemají vliv na výsledek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KONFLIKTY LZE ŘEŠIT: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 smtClean="0"/>
              <a:t>delegováním</a:t>
            </a:r>
            <a:r>
              <a:rPr lang="cs-CZ" dirty="0" smtClean="0"/>
              <a:t> – konflikt řeší „zástupce/i“ (autorita, kompetentní, emočně nezúčastněný), omezen vliv na výsledek</a:t>
            </a:r>
          </a:p>
          <a:p>
            <a:r>
              <a:rPr lang="cs-CZ" b="1" i="1" dirty="0" smtClean="0"/>
              <a:t>jednání s facilitací, mediací</a:t>
            </a:r>
            <a:r>
              <a:rPr lang="cs-CZ" dirty="0" smtClean="0"/>
              <a:t> – vyjednávání za pomoci třetí osoby, jejímž úkolem je usnadnit dosažení řešení, dohody</a:t>
            </a:r>
          </a:p>
          <a:p>
            <a:r>
              <a:rPr lang="cs-CZ" b="1" i="1" u="sng" dirty="0" smtClean="0"/>
              <a:t>přímým jednáním</a:t>
            </a:r>
            <a:r>
              <a:rPr lang="cs-CZ" dirty="0" smtClean="0"/>
              <a:t> – řešení problému diskusí, obě strany mají kontrolu nad procesem i výsledkem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SPOR X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8076" indent="-571500" algn="just">
              <a:buFont typeface="+mj-lt"/>
              <a:buAutoNum type="arabicPeriod"/>
            </a:pPr>
            <a:r>
              <a:rPr lang="cs-CZ" dirty="0" smtClean="0"/>
              <a:t>PROBLÉM - čistě věcně vedený konflikt zájmů. Společná práce na nejlepším řešení. (Prodávající chce vydělat a kupující ušetřit.)</a:t>
            </a:r>
          </a:p>
          <a:p>
            <a:pPr marL="608076" indent="-571500" algn="just">
              <a:buNone/>
            </a:pPr>
            <a:endParaRPr lang="cs-CZ" dirty="0" smtClean="0"/>
          </a:p>
          <a:p>
            <a:pPr marL="608076" indent="-571500" algn="just">
              <a:buFont typeface="+mj-lt"/>
              <a:buAutoNum type="arabicPeriod"/>
            </a:pPr>
            <a:r>
              <a:rPr lang="cs-CZ" dirty="0" smtClean="0"/>
              <a:t>SPOR - konflikt zájmů komplikovaný emocemi. Minimálně jedna strana nechce slyšet o nejlepším řešení, ale bez ustání protlačuje řešení své (kde není vůle, není ani cesty).  </a:t>
            </a:r>
          </a:p>
          <a:p>
            <a:pPr marL="608076" indent="-571500" algn="just">
              <a:buFont typeface="+mj-lt"/>
              <a:buAutoNum type="arabicPeriod"/>
            </a:pPr>
            <a:endParaRPr lang="cs-CZ" dirty="0" smtClean="0"/>
          </a:p>
          <a:p>
            <a:pPr marL="608076" indent="-571500" algn="just">
              <a:buFont typeface="+mj-lt"/>
              <a:buAutoNum type="arabicPeriod"/>
            </a:pPr>
            <a:r>
              <a:rPr lang="cs-CZ" dirty="0" smtClean="0"/>
              <a:t>ČISTÝ SPOR – bez věcného jádra, hádky pro hádky. Příčina leží čistě ve vztazích nebo v neschopnosti domluvy. Tahanice o konkrétní věc jsou jen zástupné a umožňují střetávání, o které tady jde především. („italské manželství“)</a:t>
            </a:r>
          </a:p>
          <a:p>
            <a:pPr marL="608076" indent="-57150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 +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wordArtVert"/>
          <a:lstStyle/>
          <a:p>
            <a:pPr>
              <a:buNone/>
            </a:pPr>
            <a:r>
              <a:rPr lang="cs-CZ" dirty="0" smtClean="0"/>
              <a:t>konflikt</a:t>
            </a: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571612"/>
            <a:ext cx="6000792" cy="457203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 spcCol="36000"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1. ŘEŠENÍ SPORU</a:t>
            </a:r>
          </a:p>
          <a:p>
            <a:pPr>
              <a:buNone/>
            </a:pPr>
            <a:r>
              <a:rPr lang="cs-CZ" dirty="0" smtClean="0">
                <a:sym typeface="Wingdings"/>
              </a:rPr>
              <a:t>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2. ŘEŠENÍ PROBLÉMU</a:t>
            </a:r>
          </a:p>
          <a:p>
            <a:pPr>
              <a:buNone/>
            </a:pPr>
            <a:r>
              <a:rPr lang="cs-CZ" dirty="0" smtClean="0">
                <a:sym typeface="Wingdings"/>
              </a:rPr>
              <a:t>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3. ROZHODOVÁNÍ</a:t>
            </a:r>
          </a:p>
          <a:p>
            <a:pPr>
              <a:buNone/>
            </a:pPr>
            <a:r>
              <a:rPr lang="cs-CZ" dirty="0" smtClean="0">
                <a:sym typeface="Wingdings"/>
              </a:rPr>
              <a:t>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4. REALIZACE </a:t>
            </a:r>
          </a:p>
          <a:p>
            <a:endParaRPr lang="cs-CZ" dirty="0" smtClean="0"/>
          </a:p>
          <a:p>
            <a:endParaRPr lang="cs-CZ" sz="2200" dirty="0" smtClean="0">
              <a:sym typeface="Wingdings"/>
            </a:endParaRPr>
          </a:p>
          <a:p>
            <a:pPr>
              <a:buNone/>
            </a:pPr>
            <a:r>
              <a:rPr lang="cs-CZ" sz="2200" dirty="0" smtClean="0">
                <a:sym typeface="Wingdings"/>
              </a:rPr>
              <a:t></a:t>
            </a:r>
            <a:r>
              <a:rPr lang="cs-CZ" sz="2200" dirty="0" smtClean="0"/>
              <a:t>převedení sporu na problém postupným oddělením lidských a věcných aspektů</a:t>
            </a:r>
          </a:p>
          <a:p>
            <a:pPr>
              <a:buNone/>
            </a:pPr>
            <a:endParaRPr lang="cs-CZ" sz="2200" dirty="0" smtClean="0">
              <a:sym typeface="Wingdings"/>
            </a:endParaRPr>
          </a:p>
          <a:p>
            <a:pPr>
              <a:buNone/>
            </a:pPr>
            <a:r>
              <a:rPr lang="cs-CZ" sz="2200" dirty="0" smtClean="0">
                <a:sym typeface="Wingdings"/>
              </a:rPr>
              <a:t></a:t>
            </a:r>
            <a:r>
              <a:rPr lang="cs-CZ" sz="2200" dirty="0" smtClean="0"/>
              <a:t>hledání možných řešení věcných a lidských aspektů konfliktu</a:t>
            </a:r>
          </a:p>
          <a:p>
            <a:pPr>
              <a:buNone/>
            </a:pPr>
            <a:endParaRPr lang="cs-CZ" sz="2200" dirty="0" smtClean="0">
              <a:sym typeface="Wingdings"/>
            </a:endParaRPr>
          </a:p>
          <a:p>
            <a:pPr>
              <a:buNone/>
            </a:pPr>
            <a:r>
              <a:rPr lang="cs-CZ" sz="2200" dirty="0" smtClean="0">
                <a:sym typeface="Wingdings"/>
              </a:rPr>
              <a:t></a:t>
            </a:r>
            <a:r>
              <a:rPr lang="cs-CZ" sz="2200" dirty="0" smtClean="0"/>
              <a:t>výběr optimálního řešení z nalezených možností</a:t>
            </a:r>
          </a:p>
          <a:p>
            <a:pPr>
              <a:buNone/>
            </a:pPr>
            <a:endParaRPr lang="cs-CZ" sz="2200" dirty="0" smtClean="0">
              <a:sym typeface="Wingdings"/>
            </a:endParaRPr>
          </a:p>
          <a:p>
            <a:pPr>
              <a:buNone/>
            </a:pPr>
            <a:r>
              <a:rPr lang="cs-CZ" sz="2200" dirty="0" smtClean="0">
                <a:sym typeface="Wingdings"/>
              </a:rPr>
              <a:t></a:t>
            </a:r>
            <a:r>
              <a:rPr lang="cs-CZ" sz="2200" dirty="0" smtClean="0"/>
              <a:t>uskutečnění vybraného řešení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ea typeface="Calibri"/>
                <a:cs typeface="Times New Roman"/>
              </a:rPr>
              <a:t>VYJEDNÁVACÍ STYLY</a:t>
            </a:r>
            <a:br>
              <a:rPr lang="cs-CZ" dirty="0" smtClean="0">
                <a:latin typeface="Calibri"/>
                <a:ea typeface="Calibri"/>
                <a:cs typeface="Times New Roman"/>
              </a:rPr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Rozdělení podle toho, co vyjednávající považuje za </a:t>
            </a:r>
            <a:r>
              <a:rPr lang="cs-CZ" sz="2400" u="sng" dirty="0" smtClean="0"/>
              <a:t>kritérium úspěchu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Vlastní 6">
      <a:dk1>
        <a:srgbClr val="00194F"/>
      </a:dk1>
      <a:lt1>
        <a:srgbClr val="6AD3FD"/>
      </a:lt1>
      <a:dk2>
        <a:srgbClr val="003044"/>
      </a:dk2>
      <a:lt2>
        <a:srgbClr val="00194F"/>
      </a:lt2>
      <a:accent1>
        <a:srgbClr val="D0F1FE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179</TotalTime>
  <Words>737</Words>
  <Application>Microsoft Office PowerPoint</Application>
  <PresentationFormat>Předvádění na obrazovce (4:3)</PresentationFormat>
  <Paragraphs>111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Technický</vt:lpstr>
      <vt:lpstr>Zvládání  konfliktních  situací</vt:lpstr>
      <vt:lpstr>cíl</vt:lpstr>
      <vt:lpstr>Co je konflikt?</vt:lpstr>
      <vt:lpstr>KONFLIKTY LZE ŘEŠIT:</vt:lpstr>
      <vt:lpstr>KONFLIKTY LZE ŘEŠIT:</vt:lpstr>
      <vt:lpstr>SPOR X PROBLÉM</vt:lpstr>
      <vt:lpstr>SPOR + PROBLÉM</vt:lpstr>
      <vt:lpstr>POSTUP ŘEŠENÍ</vt:lpstr>
      <vt:lpstr>VYJEDNÁVACÍ STYLY </vt:lpstr>
      <vt:lpstr>KOMPETITIVNÍ VYJEDNÁVÁNÍ </vt:lpstr>
      <vt:lpstr>KOOPERATIVNÍ VYJEDNÁVÁNÍ </vt:lpstr>
      <vt:lpstr>PRINCIPIÁLNÍ VYJEDNÁVÁNÍ </vt:lpstr>
      <vt:lpstr>komunikační pozice (ego stavy)</vt:lpstr>
      <vt:lpstr>doplňková transakce</vt:lpstr>
      <vt:lpstr>Destruktivní přístupy v konfliktu</vt:lpstr>
      <vt:lpstr>Destruktivní přístupy v konfliktu</vt:lpstr>
      <vt:lpstr>MANIPULACE</vt:lpstr>
      <vt:lpstr>Manipulace</vt:lpstr>
      <vt:lpstr>kontramanipulace</vt:lpstr>
      <vt:lpstr>Zvládání námitek</vt:lpstr>
      <vt:lpstr>zvládání námitek</vt:lpstr>
      <vt:lpstr>Metoda zpětného dotazu</vt:lpstr>
    </vt:vector>
  </TitlesOfParts>
  <Company>Crew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Zvládání  konfliktních  situací</dc:title>
  <dc:creator>Blake</dc:creator>
  <cp:lastModifiedBy>Blake</cp:lastModifiedBy>
  <cp:revision>25</cp:revision>
  <dcterms:created xsi:type="dcterms:W3CDTF">2012-02-18T20:48:57Z</dcterms:created>
  <dcterms:modified xsi:type="dcterms:W3CDTF">2014-03-28T13:23:18Z</dcterms:modified>
</cp:coreProperties>
</file>