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9"/>
  </p:notesMasterIdLst>
  <p:sldIdLst>
    <p:sldId id="261" r:id="rId2"/>
    <p:sldId id="257" r:id="rId3"/>
    <p:sldId id="258" r:id="rId4"/>
    <p:sldId id="262" r:id="rId5"/>
    <p:sldId id="259" r:id="rId6"/>
    <p:sldId id="263" r:id="rId7"/>
    <p:sldId id="260" r:id="rId8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348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638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63021FF-CAC1-42A3-9AC3-40F94DFFD3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F1B79-3EDD-40CA-B0E0-D5E768D5E5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2F09-878B-4CA7-ABAE-EE9EE8B810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83D85-6486-4BAA-A3E2-EBF7B601E9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9C8504-F098-449A-A542-7B4C7D406B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2379E9-0909-4613-ADEC-2490D29D67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EB552C-C683-4F2B-A253-DE14619FA3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0FB7B-8F74-470B-9944-EFF86CE9B0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13E6495-3A47-4C2C-B3BF-2CBABCCA30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BE952-35D1-42DA-A775-4A196218AD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2481F43C-D7F0-4AB5-8A6D-FAC7AEB8F5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49F5B3-5F24-4A22-AA9F-5DDB17C46C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4" r:id="rId2"/>
    <p:sldLayoutId id="2147483819" r:id="rId3"/>
    <p:sldLayoutId id="2147483820" r:id="rId4"/>
    <p:sldLayoutId id="2147483821" r:id="rId5"/>
    <p:sldLayoutId id="2147483815" r:id="rId6"/>
    <p:sldLayoutId id="2147483822" r:id="rId7"/>
    <p:sldLayoutId id="2147483816" r:id="rId8"/>
    <p:sldLayoutId id="2147483823" r:id="rId9"/>
    <p:sldLayoutId id="2147483817" r:id="rId10"/>
    <p:sldLayoutId id="21474838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vp.cz/" TargetMode="External"/><Relationship Id="rId3" Type="http://schemas.openxmlformats.org/officeDocument/2006/relationships/hyperlink" Target="http://site.ebrary.com/lib/masaryk/" TargetMode="External"/><Relationship Id="rId7" Type="http://schemas.openxmlformats.org/officeDocument/2006/relationships/hyperlink" Target="http://www.studovna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skaskola.cz/" TargetMode="External"/><Relationship Id="rId5" Type="http://schemas.openxmlformats.org/officeDocument/2006/relationships/hyperlink" Target="http://www.msmt.cz/" TargetMode="External"/><Relationship Id="rId10" Type="http://schemas.openxmlformats.org/officeDocument/2006/relationships/hyperlink" Target="http://www.nadanedeti.cz/" TargetMode="External"/><Relationship Id="rId4" Type="http://schemas.openxmlformats.org/officeDocument/2006/relationships/hyperlink" Target="http://library.muni.cz/ezdroje/" TargetMode="External"/><Relationship Id="rId9" Type="http://schemas.openxmlformats.org/officeDocument/2006/relationships/hyperlink" Target="http://www.eduin.cz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03500" y="4451350"/>
            <a:ext cx="7140575" cy="2016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800" smtClean="0"/>
              <a:t>Seminář </a:t>
            </a:r>
            <a:br>
              <a:rPr lang="cs-CZ" sz="5800" smtClean="0"/>
            </a:br>
            <a:r>
              <a:rPr lang="cs-CZ" sz="5800" b="1" smtClean="0"/>
              <a:t>„Psychologie ve školní praxi“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/>
          <a:lstStyle/>
          <a:p>
            <a:pPr eaLnBrk="1" hangingPunct="1"/>
            <a:r>
              <a:rPr lang="cs-CZ" b="1" i="1" smtClean="0"/>
              <a:t>Úvodem…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88963"/>
            <a:ext cx="9074150" cy="6937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25475" y="1931988"/>
            <a:ext cx="9167813" cy="38592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</a:t>
            </a:r>
            <a:r>
              <a:rPr lang="cs-CZ" b="1" dirty="0" smtClean="0"/>
              <a:t> </a:t>
            </a:r>
            <a:r>
              <a:rPr lang="cs-CZ" b="1" dirty="0" err="1" smtClean="0"/>
              <a:t>et</a:t>
            </a:r>
            <a:r>
              <a:rPr lang="cs-CZ" b="1" dirty="0" smtClean="0"/>
              <a:t> </a:t>
            </a:r>
            <a:r>
              <a:rPr lang="en-GB" b="1" dirty="0" smtClean="0"/>
              <a:t>Mgr. 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</a:t>
            </a:r>
            <a:r>
              <a:rPr lang="en-GB" dirty="0" err="1" smtClean="0"/>
              <a:t>muni.cz</a:t>
            </a:r>
            <a:r>
              <a:rPr lang="en-GB" dirty="0" smtClean="0"/>
              <a:t> </a:t>
            </a:r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pondělí</a:t>
            </a:r>
            <a:r>
              <a:rPr lang="en-GB" dirty="0" smtClean="0"/>
              <a:t> </a:t>
            </a:r>
            <a:r>
              <a:rPr lang="en-GB" dirty="0" smtClean="0"/>
              <a:t>14:50 – 15:35;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jindy</a:t>
            </a:r>
            <a:r>
              <a:rPr lang="en-GB" dirty="0" smtClean="0"/>
              <a:t> </a:t>
            </a:r>
            <a:r>
              <a:rPr lang="cs-CZ" dirty="0" smtClean="0"/>
              <a:t>pouze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domluvě</a:t>
            </a:r>
            <a:endParaRPr lang="en-GB" dirty="0" smtClean="0"/>
          </a:p>
          <a:p>
            <a:pPr lvl="2" eaLnBrk="1" hangingPunct="1"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	</a:t>
            </a:r>
            <a:r>
              <a:rPr lang="en-GB" i="1" dirty="0" smtClean="0"/>
              <a:t>(</a:t>
            </a:r>
            <a:r>
              <a:rPr lang="en-GB" i="1" dirty="0" err="1" smtClean="0"/>
              <a:t>Katedra</a:t>
            </a:r>
            <a:r>
              <a:rPr lang="en-GB" i="1" dirty="0" smtClean="0"/>
              <a:t> </a:t>
            </a:r>
            <a:r>
              <a:rPr lang="en-GB" i="1" dirty="0" err="1" smtClean="0"/>
              <a:t>psychologie</a:t>
            </a:r>
            <a:r>
              <a:rPr lang="en-GB" i="1" dirty="0" smtClean="0"/>
              <a:t>, </a:t>
            </a:r>
            <a:r>
              <a:rPr lang="en-GB" i="1" dirty="0" err="1" smtClean="0"/>
              <a:t>Poříčí</a:t>
            </a:r>
            <a:r>
              <a:rPr lang="en-GB" i="1" dirty="0" smtClean="0"/>
              <a:t> 31, Brno)</a:t>
            </a:r>
            <a:endParaRPr lang="cs-CZ" i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Prosím, uvádějte v předmětu zprávy kód předmětu a v textu mailu </a:t>
            </a:r>
            <a:r>
              <a:rPr lang="cs-CZ" dirty="0" err="1" smtClean="0"/>
              <a:t>učo</a:t>
            </a:r>
            <a:r>
              <a:rPr lang="cs-CZ" dirty="0" smtClean="0"/>
              <a:t>, kód předmětu a seminární skupinu!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smtClean="0"/>
              <a:t>„Psychologie ve školní praxi“</a:t>
            </a:r>
            <a:endParaRPr lang="en-GB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701800"/>
            <a:ext cx="8772525" cy="50419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700" b="1" dirty="0" err="1" smtClean="0"/>
              <a:t>Požadavky</a:t>
            </a:r>
            <a:r>
              <a:rPr lang="en-GB" sz="2700" b="1" dirty="0" smtClean="0"/>
              <a:t>: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2700" dirty="0" smtClean="0"/>
              <a:t>Aktivní účast na seminářích </a:t>
            </a:r>
          </a:p>
          <a:p>
            <a:pPr lvl="2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2000" dirty="0" smtClean="0"/>
              <a:t>účast v diskusích a cvičeních; </a:t>
            </a:r>
          </a:p>
          <a:p>
            <a:pPr lvl="2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2000" dirty="0" smtClean="0"/>
              <a:t>docházka více jak </a:t>
            </a:r>
            <a:r>
              <a:rPr lang="cs-CZ" sz="2000" b="1" dirty="0" smtClean="0"/>
              <a:t>65%</a:t>
            </a:r>
            <a:endParaRPr lang="cs-CZ" sz="20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2700" dirty="0" smtClean="0"/>
              <a:t>Poster </a:t>
            </a:r>
            <a:r>
              <a:rPr lang="cs-CZ" sz="2700" dirty="0" smtClean="0"/>
              <a:t>(12.5</a:t>
            </a:r>
            <a:r>
              <a:rPr lang="cs-CZ" sz="2700" dirty="0" smtClean="0"/>
              <a:t>./</a:t>
            </a:r>
            <a:r>
              <a:rPr lang="cs-CZ" sz="2700" dirty="0" smtClean="0"/>
              <a:t>19. </a:t>
            </a:r>
            <a:r>
              <a:rPr lang="cs-CZ" sz="2700" dirty="0" smtClean="0"/>
              <a:t>5. </a:t>
            </a:r>
            <a:r>
              <a:rPr lang="cs-CZ" sz="2700" dirty="0" smtClean="0"/>
              <a:t>2014 </a:t>
            </a:r>
            <a:r>
              <a:rPr lang="cs-CZ" sz="2700" dirty="0" smtClean="0"/>
              <a:t>prezentace)</a:t>
            </a:r>
          </a:p>
          <a:p>
            <a:pPr lvl="2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2000" dirty="0" smtClean="0"/>
              <a:t>samostatně</a:t>
            </a:r>
            <a:r>
              <a:rPr lang="en-GB" sz="2000" dirty="0" smtClean="0"/>
              <a:t> </a:t>
            </a:r>
            <a:r>
              <a:rPr lang="en-GB" sz="2000" dirty="0" err="1" smtClean="0"/>
              <a:t>vybrané</a:t>
            </a:r>
            <a:r>
              <a:rPr lang="en-GB" sz="2000" dirty="0" smtClean="0"/>
              <a:t> </a:t>
            </a:r>
            <a:r>
              <a:rPr lang="en-GB" sz="2000" dirty="0" err="1" smtClean="0"/>
              <a:t>téma</a:t>
            </a:r>
            <a:r>
              <a:rPr lang="cs-CZ" sz="2000" dirty="0" smtClean="0"/>
              <a:t> zpracované formou posteru a prezentované na semináři </a:t>
            </a:r>
          </a:p>
          <a:p>
            <a:pPr lvl="3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800" dirty="0" smtClean="0"/>
              <a:t>základní informace a doporučení pro praxi</a:t>
            </a:r>
          </a:p>
          <a:p>
            <a:pPr lvl="3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800" dirty="0" smtClean="0"/>
              <a:t>varianty pro výběr tématu – kazuistika / empirická </a:t>
            </a:r>
            <a:r>
              <a:rPr lang="cs-CZ" sz="1800" dirty="0" err="1" smtClean="0"/>
              <a:t>ministudie</a:t>
            </a:r>
            <a:r>
              <a:rPr lang="en-GB" sz="1800" dirty="0" smtClean="0"/>
              <a:t> </a:t>
            </a:r>
            <a:endParaRPr lang="cs-CZ" sz="1800" dirty="0" smtClean="0"/>
          </a:p>
          <a:p>
            <a:pPr lvl="2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2000" dirty="0" smtClean="0"/>
              <a:t>anotaci (název, odstavec, literatura; 250 slov) </a:t>
            </a:r>
            <a:r>
              <a:rPr lang="en-GB" sz="2000" dirty="0" err="1" smtClean="0"/>
              <a:t>odevzdat</a:t>
            </a:r>
            <a:r>
              <a:rPr lang="en-GB" sz="2000" dirty="0" smtClean="0"/>
              <a:t> do </a:t>
            </a:r>
            <a:r>
              <a:rPr lang="en-GB" sz="2000" dirty="0" err="1" smtClean="0"/>
              <a:t>ISu</a:t>
            </a:r>
            <a:r>
              <a:rPr lang="cs-CZ" sz="2000" dirty="0" smtClean="0"/>
              <a:t> (</a:t>
            </a:r>
            <a:r>
              <a:rPr lang="cs-CZ" sz="2000" dirty="0" smtClean="0"/>
              <a:t>24.3</a:t>
            </a:r>
            <a:r>
              <a:rPr lang="cs-CZ" sz="2000" dirty="0" smtClean="0"/>
              <a:t>. 2013)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700" dirty="0" err="1" smtClean="0"/>
              <a:t>Zápočtový</a:t>
            </a:r>
            <a:r>
              <a:rPr lang="en-GB" sz="2700" dirty="0" smtClean="0"/>
              <a:t> test</a:t>
            </a:r>
            <a:r>
              <a:rPr lang="cs-CZ" sz="2700" dirty="0" smtClean="0"/>
              <a:t> v zápočtovém týdnu</a:t>
            </a:r>
            <a:endParaRPr lang="en-GB" sz="27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4200"/>
            <a:ext cx="9072563" cy="700088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sz="4500" smtClean="0"/>
              <a:t>„Psychologie ve školní praxi“</a:t>
            </a:r>
            <a:endParaRPr lang="en-GB" sz="45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2379663"/>
            <a:ext cx="9072563" cy="3762375"/>
          </a:xfrm>
        </p:spPr>
        <p:txBody>
          <a:bodyPr lIns="0" tIns="0" rIns="0" bIns="0" anchor="ctr">
            <a:spAutoFit/>
          </a:bodyPr>
          <a:lstStyle/>
          <a:p>
            <a:pPr lvl="1" eaLnBrk="1" hangingPunct="1">
              <a:lnSpc>
                <a:spcPct val="116000"/>
              </a:lnSpc>
              <a:tabLst>
                <a:tab pos="430213" algn="l"/>
                <a:tab pos="931863" algn="l"/>
                <a:tab pos="1651000" algn="l"/>
                <a:tab pos="2370138" algn="l"/>
                <a:tab pos="3089275" algn="l"/>
                <a:tab pos="3808413" algn="l"/>
                <a:tab pos="4527550" algn="l"/>
                <a:tab pos="5246688" algn="l"/>
                <a:tab pos="5965825" algn="l"/>
                <a:tab pos="6684963" algn="l"/>
                <a:tab pos="7404100" algn="l"/>
                <a:tab pos="8123238" algn="l"/>
                <a:tab pos="8842375" algn="l"/>
                <a:tab pos="9561513" algn="l"/>
                <a:tab pos="10280650" algn="l"/>
                <a:tab pos="10999788" algn="l"/>
              </a:tabLst>
            </a:pPr>
            <a:r>
              <a:rPr lang="cs-CZ" b="1" i="1" smtClean="0"/>
              <a:t>Kurs</a:t>
            </a:r>
            <a:r>
              <a:rPr lang="en-GB" b="1" i="1" smtClean="0"/>
              <a:t> je věnován </a:t>
            </a:r>
            <a:r>
              <a:rPr lang="cs-CZ" b="1" i="1" smtClean="0"/>
              <a:t>vybraným</a:t>
            </a:r>
            <a:r>
              <a:rPr lang="en-GB" b="1" i="1" smtClean="0"/>
              <a:t> teoretickým</a:t>
            </a:r>
            <a:r>
              <a:rPr lang="cs-CZ" b="1" i="1" smtClean="0"/>
              <a:t>,</a:t>
            </a:r>
            <a:r>
              <a:rPr lang="en-GB" b="1" i="1" smtClean="0"/>
              <a:t> metodologickým </a:t>
            </a:r>
            <a:r>
              <a:rPr lang="cs-CZ" b="1" i="1" smtClean="0"/>
              <a:t>a praktickým </a:t>
            </a:r>
            <a:r>
              <a:rPr lang="en-GB" b="1" i="1" smtClean="0"/>
              <a:t>otázkám výchovy a vzdělávání z pohledu pedagogické a školní psychologie</a:t>
            </a:r>
            <a:r>
              <a:rPr lang="cs-CZ" b="1" i="1" smtClean="0"/>
              <a:t> a některým </a:t>
            </a:r>
            <a:r>
              <a:rPr lang="en-GB" b="1" i="1" smtClean="0"/>
              <a:t>speciálním tématům pedagogické a školní psychologie</a:t>
            </a:r>
            <a:endParaRPr lang="cs-CZ" b="1" i="1" smtClean="0"/>
          </a:p>
          <a:p>
            <a:pPr lvl="1" eaLnBrk="1" hangingPunct="1">
              <a:lnSpc>
                <a:spcPct val="116000"/>
              </a:lnSpc>
              <a:tabLst>
                <a:tab pos="430213" algn="l"/>
                <a:tab pos="931863" algn="l"/>
                <a:tab pos="1651000" algn="l"/>
                <a:tab pos="2370138" algn="l"/>
                <a:tab pos="3089275" algn="l"/>
                <a:tab pos="3808413" algn="l"/>
                <a:tab pos="4527550" algn="l"/>
                <a:tab pos="5246688" algn="l"/>
                <a:tab pos="5965825" algn="l"/>
                <a:tab pos="6684963" algn="l"/>
                <a:tab pos="7404100" algn="l"/>
                <a:tab pos="8123238" algn="l"/>
                <a:tab pos="8842375" algn="l"/>
                <a:tab pos="9561513" algn="l"/>
                <a:tab pos="10280650" algn="l"/>
                <a:tab pos="10999788" algn="l"/>
              </a:tabLst>
            </a:pPr>
            <a:r>
              <a:rPr lang="cs-CZ" smtClean="0"/>
              <a:t>Navazuje na přednášky </a:t>
            </a:r>
            <a:r>
              <a:rPr lang="cs-CZ" b="1" i="1" smtClean="0"/>
              <a:t>„Psychologie vyučování a výchovy“</a:t>
            </a:r>
            <a:endParaRPr lang="en-GB" b="1" i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smtClean="0"/>
              <a:t>„Psychologie ve školní praxi“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47700" y="1819275"/>
            <a:ext cx="9215438" cy="57404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Doporučená literatura</a:t>
            </a:r>
            <a:endParaRPr lang="cs-CZ" sz="2000" b="1" smtClean="0"/>
          </a:p>
          <a:p>
            <a:pPr lvl="1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2000" smtClean="0"/>
              <a:t>	</a:t>
            </a:r>
            <a:r>
              <a:rPr lang="cs-CZ" sz="1600" smtClean="0"/>
              <a:t>Fontana, D.: </a:t>
            </a:r>
            <a:r>
              <a:rPr lang="cs-CZ" sz="1600" b="1" i="1" smtClean="0"/>
              <a:t>Psychologie ve skolní praxi</a:t>
            </a:r>
            <a:r>
              <a:rPr lang="cs-CZ" sz="1600" smtClean="0"/>
              <a:t>. Prirucka pro ucitele. Praha: Portál, 1997. </a:t>
            </a:r>
          </a:p>
          <a:p>
            <a:pPr lvl="1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smtClean="0"/>
              <a:t>	</a:t>
            </a:r>
            <a:r>
              <a:rPr lang="en-GB" sz="1600" smtClean="0"/>
              <a:t>Čáp, Jan., Mareš, Jiří. </a:t>
            </a:r>
            <a:r>
              <a:rPr lang="en-GB" sz="1600" b="1" i="1" smtClean="0"/>
              <a:t>Psychologie pro učitele</a:t>
            </a:r>
            <a:r>
              <a:rPr lang="en-GB" sz="1600" smtClean="0"/>
              <a:t>. Vyd. 1. </a:t>
            </a:r>
            <a:r>
              <a:rPr lang="cs-CZ" sz="1600" smtClean="0"/>
              <a:t> P</a:t>
            </a:r>
            <a:r>
              <a:rPr lang="en-GB" sz="1600" smtClean="0"/>
              <a:t>raha: Portál 2001. 655 s. ISBN 80-7178-463-X</a:t>
            </a:r>
            <a:endParaRPr lang="cs-CZ" sz="1600" smtClean="0"/>
          </a:p>
          <a:p>
            <a:pPr lvl="1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smtClean="0"/>
              <a:t>	Šeďová, K. a kol. </a:t>
            </a:r>
            <a:r>
              <a:rPr lang="cs-CZ" sz="1600" b="1" i="1" smtClean="0"/>
              <a:t>Komunikace ve školní třídě</a:t>
            </a:r>
            <a:r>
              <a:rPr lang="cs-CZ" sz="1600" smtClean="0"/>
              <a:t>. P</a:t>
            </a:r>
            <a:r>
              <a:rPr lang="en-GB" sz="1600" smtClean="0"/>
              <a:t>raha: Portál 20</a:t>
            </a:r>
            <a:r>
              <a:rPr lang="cs-CZ" sz="1600" smtClean="0"/>
              <a:t>12.</a:t>
            </a:r>
          </a:p>
          <a:p>
            <a:pPr lvl="1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smtClean="0"/>
              <a:t>	</a:t>
            </a:r>
            <a:r>
              <a:rPr lang="en-GB" sz="1600" smtClean="0"/>
              <a:t>Mareš, J</a:t>
            </a:r>
            <a:r>
              <a:rPr lang="cs-CZ" sz="1600" smtClean="0"/>
              <a:t>iří</a:t>
            </a:r>
            <a:r>
              <a:rPr lang="en-GB" sz="1600" smtClean="0"/>
              <a:t>, Gavora, P.: </a:t>
            </a:r>
            <a:r>
              <a:rPr lang="en-GB" sz="1600" b="1" i="1" smtClean="0"/>
              <a:t>Anglicko-český pedagogický slovník – English-Czech Educational Dictionary</a:t>
            </a:r>
            <a:r>
              <a:rPr lang="en-GB" sz="1600" smtClean="0"/>
              <a:t>. Praha, Portál 1999.</a:t>
            </a:r>
            <a:endParaRPr lang="cs-CZ" sz="1600" smtClean="0"/>
          </a:p>
          <a:p>
            <a:pPr lvl="1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smtClean="0"/>
              <a:t>		</a:t>
            </a:r>
            <a:r>
              <a:rPr lang="en-GB" sz="1600" i="1" smtClean="0"/>
              <a:t>Mareš, J</a:t>
            </a:r>
            <a:r>
              <a:rPr lang="cs-CZ" sz="1600" i="1" smtClean="0"/>
              <a:t>iří</a:t>
            </a:r>
            <a:r>
              <a:rPr lang="en-GB" sz="1600" i="1" smtClean="0"/>
              <a:t>: </a:t>
            </a:r>
            <a:r>
              <a:rPr lang="en-GB" sz="1600" b="1" i="1" smtClean="0"/>
              <a:t>Styly učení žáků a studentů</a:t>
            </a:r>
            <a:r>
              <a:rPr lang="en-GB" sz="1600" i="1" smtClean="0"/>
              <a:t>. Praha 1998.</a:t>
            </a:r>
            <a:r>
              <a:rPr lang="cs-CZ" sz="1600" i="1" smtClean="0"/>
              <a:t>  </a:t>
            </a:r>
          </a:p>
          <a:p>
            <a:pPr lvl="1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i="1" smtClean="0"/>
              <a:t>	</a:t>
            </a:r>
            <a:r>
              <a:rPr lang="cs-CZ" sz="1600" smtClean="0"/>
              <a:t>Cangelosi, James S.</a:t>
            </a:r>
            <a:r>
              <a:rPr lang="cs-CZ" sz="1600" i="1" smtClean="0"/>
              <a:t> </a:t>
            </a:r>
            <a:r>
              <a:rPr lang="cs-CZ" sz="1600" b="1" i="1" smtClean="0"/>
              <a:t>Strategie řízení třídy.</a:t>
            </a:r>
            <a:r>
              <a:rPr lang="cs-CZ" sz="1600" smtClean="0"/>
              <a:t> P</a:t>
            </a:r>
            <a:r>
              <a:rPr lang="en-GB" sz="1600" smtClean="0"/>
              <a:t>raha: Portál 20</a:t>
            </a:r>
            <a:r>
              <a:rPr lang="cs-CZ" sz="1600" smtClean="0"/>
              <a:t>09.</a:t>
            </a:r>
            <a:endParaRPr lang="cs-CZ" sz="1600" i="1" smtClean="0"/>
          </a:p>
          <a:p>
            <a:pPr lvl="1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i="1" smtClean="0"/>
              <a:t>	</a:t>
            </a:r>
            <a:r>
              <a:rPr lang="cs-CZ" sz="1600" smtClean="0"/>
              <a:t>Fisher, Robert. </a:t>
            </a:r>
            <a:r>
              <a:rPr lang="fr-FR" sz="1600" b="1" i="1" smtClean="0"/>
              <a:t>Učíme děti myslet a učit se</a:t>
            </a:r>
            <a:r>
              <a:rPr lang="cs-CZ" sz="1600" b="1" i="1" smtClean="0"/>
              <a:t>.</a:t>
            </a:r>
            <a:r>
              <a:rPr lang="cs-CZ" sz="1600" i="1" smtClean="0"/>
              <a:t> </a:t>
            </a:r>
            <a:r>
              <a:rPr lang="cs-CZ" sz="1600" smtClean="0"/>
              <a:t>P</a:t>
            </a:r>
            <a:r>
              <a:rPr lang="en-GB" sz="1600" smtClean="0"/>
              <a:t>raha: Portál 20</a:t>
            </a:r>
            <a:r>
              <a:rPr lang="cs-CZ" sz="1600" smtClean="0"/>
              <a:t>11. </a:t>
            </a:r>
            <a:r>
              <a:rPr lang="cs-CZ" sz="1600" i="1" smtClean="0"/>
              <a:t>	</a:t>
            </a:r>
          </a:p>
          <a:p>
            <a:pPr lvl="1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i="1" smtClean="0"/>
              <a:t>(…)</a:t>
            </a:r>
            <a:endParaRPr lang="en-GB" sz="1600" i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Odborná periodika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smtClean="0"/>
              <a:t>Pedagogika</a:t>
            </a:r>
            <a:r>
              <a:rPr lang="cs-CZ" sz="1800" smtClean="0"/>
              <a:t>; Čs. Psychologie; </a:t>
            </a:r>
            <a:r>
              <a:rPr lang="en-GB" sz="1800" smtClean="0"/>
              <a:t>Psychológia a pato psychológia dieťaťa</a:t>
            </a:r>
            <a:r>
              <a:rPr lang="cs-CZ" sz="1800" smtClean="0"/>
              <a:t>; Orbis Scholae; Pedagogika.sk atp.</a:t>
            </a:r>
            <a:endParaRPr lang="en-GB" sz="180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Populární periodika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smtClean="0"/>
              <a:t>Moderní vyučování</a:t>
            </a:r>
            <a:r>
              <a:rPr lang="cs-CZ" sz="1800" smtClean="0"/>
              <a:t>; </a:t>
            </a:r>
            <a:r>
              <a:rPr lang="en-GB" sz="1800" smtClean="0"/>
              <a:t>Učitelské noviny (...)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en-GB" smtClean="0"/>
              <a:t>„Psychologie ve školní praxi“</a:t>
            </a:r>
            <a:endParaRPr lang="cs-CZ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/>
          </a:bodyPr>
          <a:lstStyle/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GB" sz="2100" b="1" dirty="0" err="1" smtClean="0"/>
              <a:t>Internetové</a:t>
            </a:r>
            <a:r>
              <a:rPr lang="en-GB" sz="2100" b="1" dirty="0" smtClean="0"/>
              <a:t> </a:t>
            </a:r>
            <a:r>
              <a:rPr lang="en-GB" sz="2100" b="1" dirty="0" err="1" smtClean="0"/>
              <a:t>zdroje</a:t>
            </a:r>
            <a:endParaRPr lang="en-GB" sz="2100" b="1" dirty="0" smtClean="0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100" b="1" dirty="0" err="1" smtClean="0"/>
              <a:t>Ebrary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education</a:t>
            </a:r>
            <a:r>
              <a:rPr lang="cs-CZ" sz="2100" dirty="0" smtClean="0"/>
              <a:t> - </a:t>
            </a:r>
            <a:r>
              <a:rPr lang="cs-CZ" sz="2100" dirty="0" smtClean="0">
                <a:hlinkClick r:id="rId3"/>
              </a:rPr>
              <a:t>http://site.ebrary.com/lib/masaryk/</a:t>
            </a:r>
            <a:r>
              <a:rPr lang="cs-CZ" sz="2100" dirty="0" smtClean="0"/>
              <a:t> </a:t>
            </a:r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100" b="1" dirty="0" smtClean="0"/>
              <a:t>Elektronické zdroje na MU  i na </a:t>
            </a:r>
            <a:r>
              <a:rPr lang="cs-CZ" sz="2100" b="1" dirty="0" err="1" smtClean="0"/>
              <a:t>PedF</a:t>
            </a:r>
            <a:r>
              <a:rPr lang="cs-CZ" sz="2100" b="1" dirty="0" smtClean="0"/>
              <a:t> MU</a:t>
            </a:r>
          </a:p>
          <a:p>
            <a:pPr marL="1007943" lvl="2" indent="-251986" eaLnBrk="1" fontAlgn="auto" hangingPunct="1">
              <a:lnSpc>
                <a:spcPct val="116000"/>
              </a:lnSpc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dirty="0" smtClean="0">
                <a:hlinkClick r:id="rId4"/>
              </a:rPr>
              <a:t>http://library.muni.cz/ezdroje/</a:t>
            </a:r>
            <a:r>
              <a:rPr lang="cs-CZ" sz="2000" dirty="0" smtClean="0"/>
              <a:t> </a:t>
            </a:r>
          </a:p>
          <a:p>
            <a:pPr marL="1007943" lvl="2" indent="-251986" eaLnBrk="1" fontAlgn="auto" hangingPunct="1">
              <a:lnSpc>
                <a:spcPct val="116000"/>
              </a:lnSpc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1900" dirty="0" err="1" smtClean="0"/>
              <a:t>Blackwell</a:t>
            </a:r>
            <a:r>
              <a:rPr lang="cs-CZ" sz="1900" dirty="0" smtClean="0"/>
              <a:t>, Cambridge </a:t>
            </a:r>
            <a:r>
              <a:rPr lang="cs-CZ" sz="1900" dirty="0" err="1" smtClean="0"/>
              <a:t>Press</a:t>
            </a:r>
            <a:endParaRPr lang="cs-CZ" sz="1900" dirty="0" smtClean="0"/>
          </a:p>
          <a:p>
            <a:pPr marL="1007943" lvl="2" indent="-251986" eaLnBrk="1" fontAlgn="auto" hangingPunct="1">
              <a:lnSpc>
                <a:spcPct val="116000"/>
              </a:lnSpc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1900" dirty="0" smtClean="0"/>
              <a:t>Databáze (ERIC, JSTOR)</a:t>
            </a:r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en-GB" sz="2100" b="1" dirty="0" err="1" smtClean="0"/>
              <a:t>Stránky</a:t>
            </a:r>
            <a:endParaRPr lang="cs-CZ" sz="2100" b="1" dirty="0" smtClean="0"/>
          </a:p>
          <a:p>
            <a:pPr marL="1007943" lvl="2" indent="-251986" eaLnBrk="1" fontAlgn="auto" hangingPunct="1">
              <a:lnSpc>
                <a:spcPct val="116000"/>
              </a:lnSpc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1700" b="1" dirty="0" smtClean="0"/>
              <a:t>MŠMT</a:t>
            </a:r>
            <a:r>
              <a:rPr lang="en-GB" sz="1700" dirty="0" smtClean="0"/>
              <a:t> </a:t>
            </a:r>
            <a:r>
              <a:rPr lang="cs-CZ" sz="1700" dirty="0" smtClean="0">
                <a:hlinkClick r:id="rId5"/>
              </a:rPr>
              <a:t>www.</a:t>
            </a:r>
            <a:r>
              <a:rPr lang="cs-CZ" sz="1700" dirty="0" err="1" smtClean="0">
                <a:hlinkClick r:id="rId5"/>
              </a:rPr>
              <a:t>msmt.cz</a:t>
            </a:r>
            <a:r>
              <a:rPr lang="cs-CZ" sz="1700" dirty="0" smtClean="0"/>
              <a:t> </a:t>
            </a:r>
          </a:p>
          <a:p>
            <a:pPr marL="1007943" lvl="2" indent="-251986" eaLnBrk="1" fontAlgn="auto" hangingPunct="1">
              <a:lnSpc>
                <a:spcPct val="116000"/>
              </a:lnSpc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1900" dirty="0" smtClean="0"/>
              <a:t>Dále </a:t>
            </a:r>
            <a:r>
              <a:rPr lang="en-GB" sz="1900" dirty="0" err="1" smtClean="0"/>
              <a:t>např</a:t>
            </a:r>
            <a:r>
              <a:rPr lang="en-GB" sz="1900" dirty="0" smtClean="0"/>
              <a:t>. </a:t>
            </a:r>
            <a:r>
              <a:rPr lang="en-GB" sz="1900" dirty="0" smtClean="0">
                <a:solidFill>
                  <a:srgbClr val="CCCCFF"/>
                </a:solidFill>
                <a:hlinkClick r:id="rId6"/>
              </a:rPr>
              <a:t>www.ceskaskola.cz</a:t>
            </a:r>
            <a:r>
              <a:rPr lang="cs-CZ" sz="1900" dirty="0" smtClean="0"/>
              <a:t>;</a:t>
            </a:r>
            <a:r>
              <a:rPr lang="cs-CZ" sz="1900" dirty="0" smtClean="0">
                <a:solidFill>
                  <a:srgbClr val="CCCCFF"/>
                </a:solidFill>
              </a:rPr>
              <a:t> </a:t>
            </a:r>
            <a:r>
              <a:rPr lang="cs-CZ" sz="1900" dirty="0" smtClean="0">
                <a:solidFill>
                  <a:srgbClr val="CCCCFF"/>
                </a:solidFill>
                <a:hlinkClick r:id="rId7"/>
              </a:rPr>
              <a:t>www.studovna.</a:t>
            </a:r>
            <a:r>
              <a:rPr lang="cs-CZ" sz="1900" dirty="0" err="1" smtClean="0">
                <a:solidFill>
                  <a:srgbClr val="CCCCFF"/>
                </a:solidFill>
                <a:hlinkClick r:id="rId7"/>
              </a:rPr>
              <a:t>cz</a:t>
            </a:r>
            <a:r>
              <a:rPr lang="cs-CZ" sz="1900" dirty="0" smtClean="0">
                <a:solidFill>
                  <a:srgbClr val="CCCCFF"/>
                </a:solidFill>
              </a:rPr>
              <a:t>; </a:t>
            </a:r>
            <a:r>
              <a:rPr lang="cs-CZ" sz="1900" dirty="0" smtClean="0">
                <a:solidFill>
                  <a:srgbClr val="CCCCFF"/>
                </a:solidFill>
                <a:hlinkClick r:id="rId8"/>
              </a:rPr>
              <a:t>www.</a:t>
            </a:r>
            <a:r>
              <a:rPr lang="cs-CZ" sz="1900" dirty="0" err="1" smtClean="0">
                <a:solidFill>
                  <a:srgbClr val="CCCCFF"/>
                </a:solidFill>
                <a:hlinkClick r:id="rId8"/>
              </a:rPr>
              <a:t>rvp.cz</a:t>
            </a:r>
            <a:r>
              <a:rPr lang="cs-CZ" sz="1900" dirty="0" smtClean="0">
                <a:solidFill>
                  <a:srgbClr val="CCCCFF"/>
                </a:solidFill>
              </a:rPr>
              <a:t>; </a:t>
            </a:r>
            <a:r>
              <a:rPr lang="cs-CZ" sz="1900" dirty="0" smtClean="0">
                <a:solidFill>
                  <a:srgbClr val="CCCCFF"/>
                </a:solidFill>
                <a:hlinkClick r:id="rId9"/>
              </a:rPr>
              <a:t>www.</a:t>
            </a:r>
            <a:r>
              <a:rPr lang="cs-CZ" sz="1900" dirty="0" err="1" smtClean="0">
                <a:solidFill>
                  <a:srgbClr val="CCCCFF"/>
                </a:solidFill>
                <a:hlinkClick r:id="rId9"/>
              </a:rPr>
              <a:t>eduin.cz</a:t>
            </a:r>
            <a:r>
              <a:rPr lang="cs-CZ" sz="1900" dirty="0" smtClean="0">
                <a:solidFill>
                  <a:srgbClr val="CCCCFF"/>
                </a:solidFill>
              </a:rPr>
              <a:t>  </a:t>
            </a:r>
            <a:r>
              <a:rPr lang="cs-CZ" sz="1900" i="1" dirty="0" smtClean="0"/>
              <a:t>atd.</a:t>
            </a:r>
            <a:r>
              <a:rPr lang="en-GB" sz="1900" dirty="0" smtClean="0"/>
              <a:t> </a:t>
            </a:r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en-GB" sz="2100" dirty="0" err="1" smtClean="0"/>
              <a:t>Svépomocné</a:t>
            </a:r>
            <a:r>
              <a:rPr lang="en-GB" sz="2100" dirty="0" smtClean="0"/>
              <a:t> </a:t>
            </a:r>
            <a:r>
              <a:rPr lang="en-GB" sz="2100" dirty="0" err="1" smtClean="0"/>
              <a:t>skupiny</a:t>
            </a:r>
            <a:r>
              <a:rPr lang="cs-CZ" sz="2100" dirty="0" smtClean="0"/>
              <a:t> (</a:t>
            </a:r>
            <a:r>
              <a:rPr lang="cs-CZ" sz="2400" dirty="0" smtClean="0">
                <a:hlinkClick r:id="rId10"/>
              </a:rPr>
              <a:t>www.</a:t>
            </a:r>
            <a:r>
              <a:rPr lang="cs-CZ" sz="2400" dirty="0" err="1" smtClean="0">
                <a:hlinkClick r:id="rId10"/>
              </a:rPr>
              <a:t>nadanedeti.cz</a:t>
            </a:r>
            <a:r>
              <a:rPr lang="cs-CZ" sz="2400" dirty="0" smtClean="0">
                <a:hlinkClick r:id="rId10"/>
              </a:rPr>
              <a:t>/</a:t>
            </a:r>
            <a:r>
              <a:rPr lang="cs-CZ" sz="2400" dirty="0" smtClean="0"/>
              <a:t>, </a:t>
            </a:r>
            <a:endParaRPr lang="cs-CZ" sz="2100" dirty="0" smtClean="0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100" dirty="0" smtClean="0"/>
              <a:t>Internetové prezentace škol (ŠVP, výroční zprávy atp.)</a:t>
            </a:r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100" dirty="0" smtClean="0"/>
              <a:t>Denní tisk (informace o školství)</a:t>
            </a:r>
            <a:endParaRPr lang="en-GB" sz="2100" dirty="0" smtClean="0"/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endParaRPr lang="cs-CZ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33413" y="655643"/>
            <a:ext cx="9447212" cy="708014"/>
          </a:xfrm>
          <a:noFill/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sz="4700" smtClean="0"/>
              <a:t>Zápočtový test</a:t>
            </a:r>
            <a:endParaRPr lang="en-GB" sz="4700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979613"/>
            <a:ext cx="8772525" cy="1587486"/>
          </a:xfrm>
        </p:spPr>
        <p:txBody>
          <a:bodyPr lIns="0" tIns="0" rIns="0" bIns="0">
            <a:spAutoFit/>
          </a:bodyPr>
          <a:lstStyle/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2000" dirty="0" smtClean="0"/>
              <a:t>Písemný test; 8 otázek:</a:t>
            </a:r>
          </a:p>
          <a:p>
            <a:pPr lvl="2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800" dirty="0" smtClean="0"/>
              <a:t>pojmy, aplikace, problémové otázky; </a:t>
            </a:r>
          </a:p>
          <a:p>
            <a:pPr lvl="2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800" dirty="0" smtClean="0"/>
              <a:t>uzavřené i volné odpovědi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2000" dirty="0" smtClean="0"/>
              <a:t>Možno zkoušet ve speciálních případech i ústně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374</TotalTime>
  <Words>241</Words>
  <Application>Microsoft Office PowerPoint</Application>
  <PresentationFormat>Vlastní</PresentationFormat>
  <Paragraphs>56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Medián</vt:lpstr>
      <vt:lpstr>Seminář  „Psychologie ve školní praxi“</vt:lpstr>
      <vt:lpstr>Kontakt</vt:lpstr>
      <vt:lpstr>„Psychologie ve školní praxi“</vt:lpstr>
      <vt:lpstr>„Psychologie ve školní praxi“</vt:lpstr>
      <vt:lpstr>„Psychologie ve školní praxi“</vt:lpstr>
      <vt:lpstr>„Psychologie ve školní praxi“</vt:lpstr>
      <vt:lpstr>Zápočtový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pedagogické psychologii</dc:title>
  <cp:lastModifiedBy>Jan Mareš</cp:lastModifiedBy>
  <cp:revision>38</cp:revision>
  <dcterms:modified xsi:type="dcterms:W3CDTF">2014-02-17T11:51:34Z</dcterms:modified>
</cp:coreProperties>
</file>