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7" r:id="rId1"/>
  </p:sldMasterIdLst>
  <p:notesMasterIdLst>
    <p:notesMasterId r:id="rId9"/>
  </p:notesMasterIdLst>
  <p:sldIdLst>
    <p:sldId id="261" r:id="rId2"/>
    <p:sldId id="257" r:id="rId3"/>
    <p:sldId id="258" r:id="rId4"/>
    <p:sldId id="262" r:id="rId5"/>
    <p:sldId id="259" r:id="rId6"/>
    <p:sldId id="263" r:id="rId7"/>
    <p:sldId id="260" r:id="rId8"/>
  </p:sldIdLst>
  <p:sldSz cx="10080625" cy="7559675"/>
  <p:notesSz cx="7556500" cy="10691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302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6461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862013" indent="-214313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0779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348" y="-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556500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6387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8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2875" cy="4103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2362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4462" cy="4016375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6581775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672263"/>
            <a:ext cx="2479675" cy="7874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600325" y="6662738"/>
            <a:ext cx="7480300" cy="7858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84138" y="6689725"/>
            <a:ext cx="2268537" cy="755650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298700" y="260350"/>
            <a:ext cx="6469063" cy="4032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820150" y="252413"/>
            <a:ext cx="92392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63021FF-CAC1-42A3-9AC3-40F94DFFD3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F1B79-3EDD-40CA-B0E0-D5E768D5E5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721475" y="0"/>
            <a:ext cx="352425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770688" y="671513"/>
            <a:ext cx="252412" cy="6888162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770688" y="0"/>
            <a:ext cx="252412" cy="5873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224713" y="6888163"/>
            <a:ext cx="24352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04825" y="6888163"/>
            <a:ext cx="61436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6604000" y="158750"/>
            <a:ext cx="587375" cy="2698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CE2F09-878B-4CA7-ABAE-EE9EE8B810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83D85-6486-4BAA-A3E2-EBF7B601E9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679575"/>
            <a:ext cx="10080625" cy="126047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763713"/>
            <a:ext cx="1428750" cy="10922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512888" y="1763713"/>
            <a:ext cx="8567737" cy="10922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931988"/>
            <a:ext cx="1428750" cy="773112"/>
          </a:xfrm>
        </p:spPr>
        <p:txBody>
          <a:bodyPr>
            <a:noAutofit/>
          </a:bodyPr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99C8504-F098-449A-A542-7B4C7D406B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42379E9-0909-4613-ADEC-2490D29D670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3EB552C-C683-4F2B-A253-DE14619FA3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0FB7B-8F74-470B-9944-EFF86CE9B0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888163"/>
            <a:ext cx="58737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13E6495-3A47-4C2C-B3BF-2CBABCCA30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/>
          <a:lstStyle>
            <a:lvl1pPr algn="l">
              <a:buNone/>
              <a:defRPr sz="49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BE952-35D1-42DA-A775-4A196218AD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5040313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5140325"/>
            <a:ext cx="1612900" cy="78581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703388" y="5130800"/>
            <a:ext cx="8377237" cy="78581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595438" y="0"/>
            <a:ext cx="111125" cy="75692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5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888163" y="6888163"/>
            <a:ext cx="2940050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5145088"/>
            <a:ext cx="1595438" cy="731837"/>
          </a:xfrm>
        </p:spPr>
        <p:txBody>
          <a:bodyPr rtlCol="0"/>
          <a:lstStyle>
            <a:lvl1pPr>
              <a:defRPr sz="3100"/>
            </a:lvl1pPr>
          </a:lstStyle>
          <a:p>
            <a:pPr>
              <a:defRPr/>
            </a:pPr>
            <a:fld id="{2481F43C-D7F0-4AB5-8A6D-FAC7AEB8F5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763713" y="6888163"/>
            <a:ext cx="5040312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71513" y="252413"/>
            <a:ext cx="8988425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74688" y="1763713"/>
            <a:ext cx="8990012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719888" y="6888163"/>
            <a:ext cx="2940050" cy="401637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71513" y="6888163"/>
            <a:ext cx="5976937" cy="401637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360488"/>
            <a:ext cx="10080625" cy="3524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411288"/>
            <a:ext cx="587375" cy="2524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650875" y="1411288"/>
            <a:ext cx="9429750" cy="2524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401763"/>
            <a:ext cx="587375" cy="269875"/>
          </a:xfrm>
          <a:prstGeom prst="rect">
            <a:avLst/>
          </a:prstGeom>
        </p:spPr>
        <p:txBody>
          <a:bodyPr vert="horz" lIns="100794" tIns="50397" rIns="100794" bIns="50397" anchor="ctr" anchorCtr="0">
            <a:normAutofit/>
          </a:bodyPr>
          <a:lstStyle>
            <a:lvl1pPr algn="ctr" eaLnBrk="1" latinLnBrk="0" hangingPunct="1">
              <a:defRPr kumimoji="0" sz="15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349F5B3-5F24-4A22-AA9F-5DDB17C46C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4" r:id="rId2"/>
    <p:sldLayoutId id="2147483819" r:id="rId3"/>
    <p:sldLayoutId id="2147483820" r:id="rId4"/>
    <p:sldLayoutId id="2147483821" r:id="rId5"/>
    <p:sldLayoutId id="2147483815" r:id="rId6"/>
    <p:sldLayoutId id="2147483822" r:id="rId7"/>
    <p:sldLayoutId id="2147483816" r:id="rId8"/>
    <p:sldLayoutId id="2147483823" r:id="rId9"/>
    <p:sldLayoutId id="2147483817" r:id="rId10"/>
    <p:sldLayoutId id="214748382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9pPr>
    </p:titleStyle>
    <p:bodyStyle>
      <a:lvl1pPr marL="352425" indent="-352425" algn="l" rtl="0" eaLnBrk="0" fontAlgn="base" hangingPunct="0">
        <a:spcBef>
          <a:spcPts val="775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4850" indent="-30162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6475" indent="-250825" algn="l" rtl="0" eaLnBrk="0" fontAlgn="base" hangingPunct="0">
        <a:spcBef>
          <a:spcPts val="55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300" indent="-250825" algn="l" rtl="0" eaLnBrk="0" fontAlgn="base" hangingPunct="0">
        <a:spcBef>
          <a:spcPts val="438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4538" indent="-250825" algn="l" rtl="0" eaLnBrk="0" fontAlgn="base" hangingPunct="0">
        <a:spcBef>
          <a:spcPts val="438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rvp.cz/" TargetMode="External"/><Relationship Id="rId3" Type="http://schemas.openxmlformats.org/officeDocument/2006/relationships/hyperlink" Target="http://site.ebrary.com/lib/masaryk/" TargetMode="External"/><Relationship Id="rId7" Type="http://schemas.openxmlformats.org/officeDocument/2006/relationships/hyperlink" Target="http://www.studovna.cz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eskaskola.cz/" TargetMode="External"/><Relationship Id="rId5" Type="http://schemas.openxmlformats.org/officeDocument/2006/relationships/hyperlink" Target="http://www.msmt.cz/" TargetMode="External"/><Relationship Id="rId10" Type="http://schemas.openxmlformats.org/officeDocument/2006/relationships/hyperlink" Target="http://www.nadanedeti.cz/" TargetMode="External"/><Relationship Id="rId4" Type="http://schemas.openxmlformats.org/officeDocument/2006/relationships/hyperlink" Target="http://library.muni.cz/ezdroje/" TargetMode="External"/><Relationship Id="rId9" Type="http://schemas.openxmlformats.org/officeDocument/2006/relationships/hyperlink" Target="http://www.eduin.cz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03500" y="4451350"/>
            <a:ext cx="7140575" cy="20161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5800" smtClean="0"/>
              <a:t>Seminář </a:t>
            </a:r>
            <a:br>
              <a:rPr lang="cs-CZ" sz="5800" smtClean="0"/>
            </a:br>
            <a:r>
              <a:rPr lang="cs-CZ" sz="5800" b="1" smtClean="0"/>
              <a:t>„Psychologie ve školní praxi“</a:t>
            </a:r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603500" y="6669088"/>
            <a:ext cx="7392988" cy="755650"/>
          </a:xfrm>
        </p:spPr>
        <p:txBody>
          <a:bodyPr/>
          <a:lstStyle/>
          <a:p>
            <a:pPr eaLnBrk="1" hangingPunct="1"/>
            <a:r>
              <a:rPr lang="cs-CZ" b="1" i="1" smtClean="0"/>
              <a:t>Úvodem…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88963"/>
            <a:ext cx="9074150" cy="693737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Kontakt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25475" y="1931988"/>
            <a:ext cx="9167813" cy="3859212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b="1" dirty="0" smtClean="0"/>
              <a:t>Mgr.</a:t>
            </a:r>
            <a:r>
              <a:rPr lang="cs-CZ" b="1" dirty="0" smtClean="0"/>
              <a:t> </a:t>
            </a:r>
            <a:r>
              <a:rPr lang="cs-CZ" b="1" dirty="0" err="1" smtClean="0"/>
              <a:t>et</a:t>
            </a:r>
            <a:r>
              <a:rPr lang="cs-CZ" b="1" dirty="0" smtClean="0"/>
              <a:t> </a:t>
            </a:r>
            <a:r>
              <a:rPr lang="en-GB" b="1" dirty="0" smtClean="0"/>
              <a:t>Mgr. Jan Mareš</a:t>
            </a:r>
            <a:r>
              <a:rPr lang="cs-CZ" b="1" dirty="0" smtClean="0"/>
              <a:t>, </a:t>
            </a:r>
            <a:r>
              <a:rPr lang="cs-CZ" b="1" dirty="0" err="1" smtClean="0"/>
              <a:t>Ph.D</a:t>
            </a:r>
            <a:r>
              <a:rPr lang="cs-CZ" b="1" dirty="0" smtClean="0"/>
              <a:t>.</a:t>
            </a:r>
            <a:endParaRPr lang="en-GB" b="1" dirty="0" smtClean="0"/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smtClean="0"/>
              <a:t>mares@</a:t>
            </a:r>
            <a:r>
              <a:rPr lang="cs-CZ" dirty="0" err="1" smtClean="0"/>
              <a:t>ped</a:t>
            </a:r>
            <a:r>
              <a:rPr lang="en-GB" dirty="0" smtClean="0"/>
              <a:t>.</a:t>
            </a:r>
            <a:r>
              <a:rPr lang="en-GB" dirty="0" err="1" smtClean="0"/>
              <a:t>muni.cz</a:t>
            </a:r>
            <a:r>
              <a:rPr lang="en-GB" dirty="0" smtClean="0"/>
              <a:t> </a:t>
            </a:r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err="1" smtClean="0"/>
              <a:t>konzultační</a:t>
            </a:r>
            <a:r>
              <a:rPr lang="en-GB" dirty="0" smtClean="0"/>
              <a:t> </a:t>
            </a:r>
            <a:r>
              <a:rPr lang="en-GB" dirty="0" err="1" smtClean="0"/>
              <a:t>hodiny</a:t>
            </a:r>
            <a:r>
              <a:rPr lang="en-GB" dirty="0" smtClean="0"/>
              <a:t>: </a:t>
            </a:r>
            <a:endParaRPr lang="cs-CZ" dirty="0" smtClean="0"/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err="1" smtClean="0"/>
              <a:t>pondělí</a:t>
            </a:r>
            <a:r>
              <a:rPr lang="en-GB" dirty="0" smtClean="0"/>
              <a:t> </a:t>
            </a:r>
            <a:r>
              <a:rPr lang="en-GB" dirty="0" smtClean="0"/>
              <a:t>14:50 – 15:35; </a:t>
            </a:r>
            <a:endParaRPr lang="cs-CZ" dirty="0" smtClean="0"/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err="1" smtClean="0"/>
              <a:t>jindy</a:t>
            </a:r>
            <a:r>
              <a:rPr lang="en-GB" dirty="0" smtClean="0"/>
              <a:t> </a:t>
            </a:r>
            <a:r>
              <a:rPr lang="cs-CZ" dirty="0" smtClean="0"/>
              <a:t>pouze </a:t>
            </a:r>
            <a:r>
              <a:rPr lang="en-GB" dirty="0" err="1" smtClean="0"/>
              <a:t>po</a:t>
            </a:r>
            <a:r>
              <a:rPr lang="en-GB" dirty="0" smtClean="0"/>
              <a:t> </a:t>
            </a:r>
            <a:r>
              <a:rPr lang="en-GB" dirty="0" err="1" smtClean="0"/>
              <a:t>předchozí</a:t>
            </a:r>
            <a:r>
              <a:rPr lang="en-GB" dirty="0" smtClean="0"/>
              <a:t> </a:t>
            </a:r>
            <a:r>
              <a:rPr lang="en-GB" dirty="0" err="1" smtClean="0"/>
              <a:t>domluvě</a:t>
            </a:r>
            <a:endParaRPr lang="en-GB" dirty="0" smtClean="0"/>
          </a:p>
          <a:p>
            <a:pPr lvl="2" eaLnBrk="1" hangingPunct="1"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dirty="0" smtClean="0"/>
              <a:t>	</a:t>
            </a:r>
            <a:r>
              <a:rPr lang="en-GB" i="1" dirty="0" smtClean="0"/>
              <a:t>(</a:t>
            </a:r>
            <a:r>
              <a:rPr lang="en-GB" i="1" dirty="0" err="1" smtClean="0"/>
              <a:t>Katedra</a:t>
            </a:r>
            <a:r>
              <a:rPr lang="en-GB" i="1" dirty="0" smtClean="0"/>
              <a:t> </a:t>
            </a:r>
            <a:r>
              <a:rPr lang="en-GB" i="1" dirty="0" err="1" smtClean="0"/>
              <a:t>psychologie</a:t>
            </a:r>
            <a:r>
              <a:rPr lang="en-GB" i="1" dirty="0" smtClean="0"/>
              <a:t>, </a:t>
            </a:r>
            <a:r>
              <a:rPr lang="en-GB" i="1" dirty="0" err="1" smtClean="0"/>
              <a:t>Poříčí</a:t>
            </a:r>
            <a:r>
              <a:rPr lang="en-GB" i="1" dirty="0" smtClean="0"/>
              <a:t> 31, Brno)</a:t>
            </a:r>
            <a:endParaRPr lang="cs-CZ" i="1" dirty="0" smtClean="0"/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dirty="0" smtClean="0"/>
              <a:t>Prosím, uvádějte v předmětu zprávy kód předmětu a v textu mailu </a:t>
            </a:r>
            <a:r>
              <a:rPr lang="cs-CZ" dirty="0" err="1" smtClean="0"/>
              <a:t>učo</a:t>
            </a:r>
            <a:r>
              <a:rPr lang="cs-CZ" dirty="0" smtClean="0"/>
              <a:t>, kód předmětu a seminární skupinu!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55625"/>
            <a:ext cx="9075738" cy="760413"/>
          </a:xfrm>
        </p:spPr>
        <p:txBody>
          <a:bodyPr lIns="0" tIns="0" rIns="0" bIns="0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cs-CZ" smtClean="0"/>
              <a:t>„Psychologie ve školní praxi“</a:t>
            </a:r>
            <a:endParaRPr lang="en-GB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20725" y="1701800"/>
            <a:ext cx="8772525" cy="504190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700" b="1" dirty="0" err="1" smtClean="0"/>
              <a:t>Požadavky</a:t>
            </a:r>
            <a:r>
              <a:rPr lang="en-GB" sz="2700" b="1" dirty="0" smtClean="0"/>
              <a:t>: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2700" dirty="0" smtClean="0"/>
              <a:t>Aktivní účast na seminářích </a:t>
            </a:r>
          </a:p>
          <a:p>
            <a:pPr lvl="2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2000" dirty="0" smtClean="0"/>
              <a:t>účast v diskusích a cvičeních; </a:t>
            </a:r>
          </a:p>
          <a:p>
            <a:pPr lvl="2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2000" dirty="0" smtClean="0"/>
              <a:t>docházka více jak </a:t>
            </a:r>
            <a:r>
              <a:rPr lang="cs-CZ" sz="2000" b="1" dirty="0" smtClean="0"/>
              <a:t>65%</a:t>
            </a:r>
            <a:endParaRPr lang="cs-CZ" sz="2000" dirty="0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2700" dirty="0" smtClean="0"/>
              <a:t>Poster </a:t>
            </a:r>
            <a:r>
              <a:rPr lang="cs-CZ" sz="2700" dirty="0" smtClean="0"/>
              <a:t>(12.5</a:t>
            </a:r>
            <a:r>
              <a:rPr lang="cs-CZ" sz="2700" dirty="0" smtClean="0"/>
              <a:t>./</a:t>
            </a:r>
            <a:r>
              <a:rPr lang="cs-CZ" sz="2700" dirty="0" smtClean="0"/>
              <a:t>19. </a:t>
            </a:r>
            <a:r>
              <a:rPr lang="cs-CZ" sz="2700" dirty="0" smtClean="0"/>
              <a:t>5. </a:t>
            </a:r>
            <a:r>
              <a:rPr lang="cs-CZ" sz="2700" dirty="0" smtClean="0"/>
              <a:t>2014 </a:t>
            </a:r>
            <a:r>
              <a:rPr lang="cs-CZ" sz="2700" dirty="0" smtClean="0"/>
              <a:t>prezentace)</a:t>
            </a:r>
          </a:p>
          <a:p>
            <a:pPr lvl="2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2000" dirty="0" smtClean="0"/>
              <a:t>samostatně</a:t>
            </a:r>
            <a:r>
              <a:rPr lang="en-GB" sz="2000" dirty="0" smtClean="0"/>
              <a:t> </a:t>
            </a:r>
            <a:r>
              <a:rPr lang="en-GB" sz="2000" dirty="0" err="1" smtClean="0"/>
              <a:t>vybrané</a:t>
            </a:r>
            <a:r>
              <a:rPr lang="en-GB" sz="2000" dirty="0" smtClean="0"/>
              <a:t> </a:t>
            </a:r>
            <a:r>
              <a:rPr lang="en-GB" sz="2000" dirty="0" err="1" smtClean="0"/>
              <a:t>téma</a:t>
            </a:r>
            <a:r>
              <a:rPr lang="cs-CZ" sz="2000" dirty="0" smtClean="0"/>
              <a:t> zpracované formou posteru a prezentované na semináři </a:t>
            </a:r>
          </a:p>
          <a:p>
            <a:pPr lvl="3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800" dirty="0" smtClean="0"/>
              <a:t>základní informace a doporučení pro praxi</a:t>
            </a:r>
          </a:p>
          <a:p>
            <a:pPr lvl="3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800" dirty="0" smtClean="0"/>
              <a:t>varianty pro výběr tématu – kazuistika / empirická </a:t>
            </a:r>
            <a:r>
              <a:rPr lang="cs-CZ" sz="1800" dirty="0" err="1" smtClean="0"/>
              <a:t>ministudie</a:t>
            </a:r>
            <a:r>
              <a:rPr lang="en-GB" sz="1800" dirty="0" smtClean="0"/>
              <a:t> </a:t>
            </a:r>
            <a:endParaRPr lang="cs-CZ" sz="1800" dirty="0" smtClean="0"/>
          </a:p>
          <a:p>
            <a:pPr lvl="2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2000" dirty="0" smtClean="0"/>
              <a:t>anotaci (název, odstavec, literatura; 250 slov) </a:t>
            </a:r>
            <a:r>
              <a:rPr lang="en-GB" sz="2000" dirty="0" err="1" smtClean="0"/>
              <a:t>odevzdat</a:t>
            </a:r>
            <a:r>
              <a:rPr lang="en-GB" sz="2000" dirty="0" smtClean="0"/>
              <a:t> do </a:t>
            </a:r>
            <a:r>
              <a:rPr lang="en-GB" sz="2000" dirty="0" err="1" smtClean="0"/>
              <a:t>ISu</a:t>
            </a:r>
            <a:r>
              <a:rPr lang="cs-CZ" sz="2000" dirty="0" smtClean="0"/>
              <a:t> (</a:t>
            </a:r>
            <a:r>
              <a:rPr lang="cs-CZ" sz="2000" dirty="0" smtClean="0"/>
              <a:t>24.3</a:t>
            </a:r>
            <a:r>
              <a:rPr lang="cs-CZ" sz="2000" dirty="0" smtClean="0"/>
              <a:t>. 2013)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700" dirty="0" err="1" smtClean="0"/>
              <a:t>Zápočtový</a:t>
            </a:r>
            <a:r>
              <a:rPr lang="en-GB" sz="2700" dirty="0" smtClean="0"/>
              <a:t> test</a:t>
            </a:r>
            <a:r>
              <a:rPr lang="cs-CZ" sz="2700" dirty="0" smtClean="0"/>
              <a:t> v zápočtovém týdnu</a:t>
            </a:r>
            <a:endParaRPr lang="en-GB" sz="27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584200"/>
            <a:ext cx="9072563" cy="700088"/>
          </a:xfrm>
        </p:spPr>
        <p:txBody>
          <a:bodyPr lIns="0" tIns="0" rIns="0" bIns="0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cs-CZ" sz="4500" smtClean="0"/>
              <a:t>„Psychologie ve školní praxi“</a:t>
            </a:r>
            <a:endParaRPr lang="en-GB" sz="450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2379663"/>
            <a:ext cx="9072563" cy="3762375"/>
          </a:xfrm>
        </p:spPr>
        <p:txBody>
          <a:bodyPr lIns="0" tIns="0" rIns="0" bIns="0" anchor="ctr">
            <a:spAutoFit/>
          </a:bodyPr>
          <a:lstStyle/>
          <a:p>
            <a:pPr lvl="1" eaLnBrk="1" hangingPunct="1">
              <a:lnSpc>
                <a:spcPct val="116000"/>
              </a:lnSpc>
              <a:tabLst>
                <a:tab pos="430213" algn="l"/>
                <a:tab pos="931863" algn="l"/>
                <a:tab pos="1651000" algn="l"/>
                <a:tab pos="2370138" algn="l"/>
                <a:tab pos="3089275" algn="l"/>
                <a:tab pos="3808413" algn="l"/>
                <a:tab pos="4527550" algn="l"/>
                <a:tab pos="5246688" algn="l"/>
                <a:tab pos="5965825" algn="l"/>
                <a:tab pos="6684963" algn="l"/>
                <a:tab pos="7404100" algn="l"/>
                <a:tab pos="8123238" algn="l"/>
                <a:tab pos="8842375" algn="l"/>
                <a:tab pos="9561513" algn="l"/>
                <a:tab pos="10280650" algn="l"/>
                <a:tab pos="10999788" algn="l"/>
              </a:tabLst>
            </a:pPr>
            <a:r>
              <a:rPr lang="cs-CZ" b="1" i="1" smtClean="0"/>
              <a:t>Kurs</a:t>
            </a:r>
            <a:r>
              <a:rPr lang="en-GB" b="1" i="1" smtClean="0"/>
              <a:t> je věnován </a:t>
            </a:r>
            <a:r>
              <a:rPr lang="cs-CZ" b="1" i="1" smtClean="0"/>
              <a:t>vybraným</a:t>
            </a:r>
            <a:r>
              <a:rPr lang="en-GB" b="1" i="1" smtClean="0"/>
              <a:t> teoretickým</a:t>
            </a:r>
            <a:r>
              <a:rPr lang="cs-CZ" b="1" i="1" smtClean="0"/>
              <a:t>,</a:t>
            </a:r>
            <a:r>
              <a:rPr lang="en-GB" b="1" i="1" smtClean="0"/>
              <a:t> metodologickým </a:t>
            </a:r>
            <a:r>
              <a:rPr lang="cs-CZ" b="1" i="1" smtClean="0"/>
              <a:t>a praktickým </a:t>
            </a:r>
            <a:r>
              <a:rPr lang="en-GB" b="1" i="1" smtClean="0"/>
              <a:t>otázkám výchovy a vzdělávání z pohledu pedagogické a školní psychologie</a:t>
            </a:r>
            <a:r>
              <a:rPr lang="cs-CZ" b="1" i="1" smtClean="0"/>
              <a:t> a některým </a:t>
            </a:r>
            <a:r>
              <a:rPr lang="en-GB" b="1" i="1" smtClean="0"/>
              <a:t>speciálním tématům pedagogické a školní psychologie</a:t>
            </a:r>
            <a:endParaRPr lang="cs-CZ" b="1" i="1" smtClean="0"/>
          </a:p>
          <a:p>
            <a:pPr lvl="1" eaLnBrk="1" hangingPunct="1">
              <a:lnSpc>
                <a:spcPct val="116000"/>
              </a:lnSpc>
              <a:tabLst>
                <a:tab pos="430213" algn="l"/>
                <a:tab pos="931863" algn="l"/>
                <a:tab pos="1651000" algn="l"/>
                <a:tab pos="2370138" algn="l"/>
                <a:tab pos="3089275" algn="l"/>
                <a:tab pos="3808413" algn="l"/>
                <a:tab pos="4527550" algn="l"/>
                <a:tab pos="5246688" algn="l"/>
                <a:tab pos="5965825" algn="l"/>
                <a:tab pos="6684963" algn="l"/>
                <a:tab pos="7404100" algn="l"/>
                <a:tab pos="8123238" algn="l"/>
                <a:tab pos="8842375" algn="l"/>
                <a:tab pos="9561513" algn="l"/>
                <a:tab pos="10280650" algn="l"/>
                <a:tab pos="10999788" algn="l"/>
              </a:tabLst>
            </a:pPr>
            <a:r>
              <a:rPr lang="cs-CZ" smtClean="0"/>
              <a:t>Navazuje na přednášky </a:t>
            </a:r>
            <a:r>
              <a:rPr lang="cs-CZ" b="1" i="1" smtClean="0"/>
              <a:t>„Psychologie vyučování a výchovy“</a:t>
            </a:r>
            <a:endParaRPr lang="en-GB" b="1" i="1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55625"/>
            <a:ext cx="9075738" cy="760413"/>
          </a:xfrm>
        </p:spPr>
        <p:txBody>
          <a:bodyPr lIns="0" tIns="0" rIns="0" bIns="0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en-GB" smtClean="0"/>
              <a:t>„Psychologie ve školní praxi“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47700" y="1819275"/>
            <a:ext cx="9215438" cy="574040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smtClean="0"/>
              <a:t>Doporučená literatura</a:t>
            </a:r>
            <a:endParaRPr lang="cs-CZ" sz="2000" b="1" smtClean="0"/>
          </a:p>
          <a:p>
            <a:pPr lvl="1"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2000" smtClean="0"/>
              <a:t>	</a:t>
            </a:r>
            <a:r>
              <a:rPr lang="cs-CZ" sz="1600" smtClean="0"/>
              <a:t>Fontana, D.: </a:t>
            </a:r>
            <a:r>
              <a:rPr lang="cs-CZ" sz="1600" b="1" i="1" smtClean="0"/>
              <a:t>Psychologie ve skolní praxi</a:t>
            </a:r>
            <a:r>
              <a:rPr lang="cs-CZ" sz="1600" smtClean="0"/>
              <a:t>. Prirucka pro ucitele. Praha: Portál, 1997. </a:t>
            </a:r>
          </a:p>
          <a:p>
            <a:pPr lvl="1"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600" smtClean="0"/>
              <a:t>	</a:t>
            </a:r>
            <a:r>
              <a:rPr lang="en-GB" sz="1600" smtClean="0"/>
              <a:t>Čáp, Jan., Mareš, Jiří. </a:t>
            </a:r>
            <a:r>
              <a:rPr lang="en-GB" sz="1600" b="1" i="1" smtClean="0"/>
              <a:t>Psychologie pro učitele</a:t>
            </a:r>
            <a:r>
              <a:rPr lang="en-GB" sz="1600" smtClean="0"/>
              <a:t>. Vyd. 1. </a:t>
            </a:r>
            <a:r>
              <a:rPr lang="cs-CZ" sz="1600" smtClean="0"/>
              <a:t> P</a:t>
            </a:r>
            <a:r>
              <a:rPr lang="en-GB" sz="1600" smtClean="0"/>
              <a:t>raha: Portál 2001. 655 s. ISBN 80-7178-463-X</a:t>
            </a:r>
            <a:endParaRPr lang="cs-CZ" sz="1600" smtClean="0"/>
          </a:p>
          <a:p>
            <a:pPr lvl="1"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600" smtClean="0"/>
              <a:t>	Šeďová, K. a kol. </a:t>
            </a:r>
            <a:r>
              <a:rPr lang="cs-CZ" sz="1600" b="1" i="1" smtClean="0"/>
              <a:t>Komunikace ve školní třídě</a:t>
            </a:r>
            <a:r>
              <a:rPr lang="cs-CZ" sz="1600" smtClean="0"/>
              <a:t>. P</a:t>
            </a:r>
            <a:r>
              <a:rPr lang="en-GB" sz="1600" smtClean="0"/>
              <a:t>raha: Portál 20</a:t>
            </a:r>
            <a:r>
              <a:rPr lang="cs-CZ" sz="1600" smtClean="0"/>
              <a:t>12.</a:t>
            </a:r>
          </a:p>
          <a:p>
            <a:pPr lvl="1"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600" smtClean="0"/>
              <a:t>	</a:t>
            </a:r>
            <a:r>
              <a:rPr lang="en-GB" sz="1600" smtClean="0"/>
              <a:t>Mareš, J</a:t>
            </a:r>
            <a:r>
              <a:rPr lang="cs-CZ" sz="1600" smtClean="0"/>
              <a:t>iří</a:t>
            </a:r>
            <a:r>
              <a:rPr lang="en-GB" sz="1600" smtClean="0"/>
              <a:t>, Gavora, P.: </a:t>
            </a:r>
            <a:r>
              <a:rPr lang="en-GB" sz="1600" b="1" i="1" smtClean="0"/>
              <a:t>Anglicko-český pedagogický slovník – English-Czech Educational Dictionary</a:t>
            </a:r>
            <a:r>
              <a:rPr lang="en-GB" sz="1600" smtClean="0"/>
              <a:t>. Praha, Portál 1999.</a:t>
            </a:r>
            <a:endParaRPr lang="cs-CZ" sz="1600" smtClean="0"/>
          </a:p>
          <a:p>
            <a:pPr lvl="1"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600" smtClean="0"/>
              <a:t>		</a:t>
            </a:r>
            <a:r>
              <a:rPr lang="en-GB" sz="1600" i="1" smtClean="0"/>
              <a:t>Mareš, J</a:t>
            </a:r>
            <a:r>
              <a:rPr lang="cs-CZ" sz="1600" i="1" smtClean="0"/>
              <a:t>iří</a:t>
            </a:r>
            <a:r>
              <a:rPr lang="en-GB" sz="1600" i="1" smtClean="0"/>
              <a:t>: </a:t>
            </a:r>
            <a:r>
              <a:rPr lang="en-GB" sz="1600" b="1" i="1" smtClean="0"/>
              <a:t>Styly učení žáků a studentů</a:t>
            </a:r>
            <a:r>
              <a:rPr lang="en-GB" sz="1600" i="1" smtClean="0"/>
              <a:t>. Praha 1998.</a:t>
            </a:r>
            <a:r>
              <a:rPr lang="cs-CZ" sz="1600" i="1" smtClean="0"/>
              <a:t>  </a:t>
            </a:r>
          </a:p>
          <a:p>
            <a:pPr lvl="1"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600" i="1" smtClean="0"/>
              <a:t>	</a:t>
            </a:r>
            <a:r>
              <a:rPr lang="cs-CZ" sz="1600" smtClean="0"/>
              <a:t>Cangelosi, James S.</a:t>
            </a:r>
            <a:r>
              <a:rPr lang="cs-CZ" sz="1600" i="1" smtClean="0"/>
              <a:t> </a:t>
            </a:r>
            <a:r>
              <a:rPr lang="cs-CZ" sz="1600" b="1" i="1" smtClean="0"/>
              <a:t>Strategie řízení třídy.</a:t>
            </a:r>
            <a:r>
              <a:rPr lang="cs-CZ" sz="1600" smtClean="0"/>
              <a:t> P</a:t>
            </a:r>
            <a:r>
              <a:rPr lang="en-GB" sz="1600" smtClean="0"/>
              <a:t>raha: Portál 20</a:t>
            </a:r>
            <a:r>
              <a:rPr lang="cs-CZ" sz="1600" smtClean="0"/>
              <a:t>09.</a:t>
            </a:r>
            <a:endParaRPr lang="cs-CZ" sz="1600" i="1" smtClean="0"/>
          </a:p>
          <a:p>
            <a:pPr lvl="1"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600" i="1" smtClean="0"/>
              <a:t>	</a:t>
            </a:r>
            <a:r>
              <a:rPr lang="cs-CZ" sz="1600" smtClean="0"/>
              <a:t>Fisher, Robert. </a:t>
            </a:r>
            <a:r>
              <a:rPr lang="fr-FR" sz="1600" b="1" i="1" smtClean="0"/>
              <a:t>Učíme děti myslet a učit se</a:t>
            </a:r>
            <a:r>
              <a:rPr lang="cs-CZ" sz="1600" b="1" i="1" smtClean="0"/>
              <a:t>.</a:t>
            </a:r>
            <a:r>
              <a:rPr lang="cs-CZ" sz="1600" i="1" smtClean="0"/>
              <a:t> </a:t>
            </a:r>
            <a:r>
              <a:rPr lang="cs-CZ" sz="1600" smtClean="0"/>
              <a:t>P</a:t>
            </a:r>
            <a:r>
              <a:rPr lang="en-GB" sz="1600" smtClean="0"/>
              <a:t>raha: Portál 20</a:t>
            </a:r>
            <a:r>
              <a:rPr lang="cs-CZ" sz="1600" smtClean="0"/>
              <a:t>11. </a:t>
            </a:r>
            <a:r>
              <a:rPr lang="cs-CZ" sz="1600" i="1" smtClean="0"/>
              <a:t>	</a:t>
            </a:r>
          </a:p>
          <a:p>
            <a:pPr lvl="1"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600" i="1" smtClean="0"/>
              <a:t>(…)</a:t>
            </a:r>
            <a:endParaRPr lang="en-GB" sz="1600" i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smtClean="0"/>
              <a:t>Odborná periodika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smtClean="0"/>
              <a:t>Pedagogika</a:t>
            </a:r>
            <a:r>
              <a:rPr lang="cs-CZ" sz="1800" smtClean="0"/>
              <a:t>; Čs. Psychologie; </a:t>
            </a:r>
            <a:r>
              <a:rPr lang="en-GB" sz="1800" smtClean="0"/>
              <a:t>Psychológia a pato psychológia dieťaťa</a:t>
            </a:r>
            <a:r>
              <a:rPr lang="cs-CZ" sz="1800" smtClean="0"/>
              <a:t>; Orbis Scholae; Pedagogika.sk atp.</a:t>
            </a:r>
            <a:endParaRPr lang="en-GB" sz="1800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smtClean="0"/>
              <a:t>Populární periodika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smtClean="0"/>
              <a:t>Moderní vyučování</a:t>
            </a:r>
            <a:r>
              <a:rPr lang="cs-CZ" sz="1800" smtClean="0"/>
              <a:t>; </a:t>
            </a:r>
            <a:r>
              <a:rPr lang="en-GB" sz="1800" smtClean="0"/>
              <a:t>Učitelské noviny (...)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en-GB" smtClean="0"/>
              <a:t>„Psychologie ve školní praxi“</a:t>
            </a:r>
            <a:endParaRPr lang="cs-CZ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fontScale="92500"/>
          </a:bodyPr>
          <a:lstStyle/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en-GB" sz="2100" b="1" dirty="0" err="1" smtClean="0"/>
              <a:t>Internetové</a:t>
            </a:r>
            <a:r>
              <a:rPr lang="en-GB" sz="2100" b="1" dirty="0" smtClean="0"/>
              <a:t> </a:t>
            </a:r>
            <a:r>
              <a:rPr lang="en-GB" sz="2100" b="1" dirty="0" err="1" smtClean="0"/>
              <a:t>zdroje</a:t>
            </a:r>
            <a:endParaRPr lang="en-GB" sz="2100" b="1" dirty="0" smtClean="0"/>
          </a:p>
          <a:p>
            <a:pPr marL="705560" lvl="1" indent="-302383" eaLnBrk="1" fontAlgn="auto" hangingPunct="1">
              <a:lnSpc>
                <a:spcPct val="116000"/>
              </a:lnSpc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z="2100" b="1" dirty="0" err="1" smtClean="0"/>
              <a:t>Ebrary</a:t>
            </a:r>
            <a:r>
              <a:rPr lang="cs-CZ" sz="2100" b="1" dirty="0" smtClean="0"/>
              <a:t> </a:t>
            </a:r>
            <a:r>
              <a:rPr lang="cs-CZ" sz="2100" b="1" dirty="0" err="1" smtClean="0"/>
              <a:t>education</a:t>
            </a:r>
            <a:r>
              <a:rPr lang="cs-CZ" sz="2100" dirty="0" smtClean="0"/>
              <a:t> - </a:t>
            </a:r>
            <a:r>
              <a:rPr lang="cs-CZ" sz="2100" dirty="0" smtClean="0">
                <a:hlinkClick r:id="rId3"/>
              </a:rPr>
              <a:t>http://site.ebrary.com/lib/masaryk/</a:t>
            </a:r>
            <a:r>
              <a:rPr lang="cs-CZ" sz="2100" dirty="0" smtClean="0"/>
              <a:t> </a:t>
            </a:r>
          </a:p>
          <a:p>
            <a:pPr marL="705560" lvl="1" indent="-302383" eaLnBrk="1" fontAlgn="auto" hangingPunct="1">
              <a:lnSpc>
                <a:spcPct val="116000"/>
              </a:lnSpc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z="2100" b="1" dirty="0" smtClean="0"/>
              <a:t>Elektronické zdroje na MU  i na </a:t>
            </a:r>
            <a:r>
              <a:rPr lang="cs-CZ" sz="2100" b="1" dirty="0" err="1" smtClean="0"/>
              <a:t>PedF</a:t>
            </a:r>
            <a:r>
              <a:rPr lang="cs-CZ" sz="2100" b="1" dirty="0" smtClean="0"/>
              <a:t> MU</a:t>
            </a:r>
          </a:p>
          <a:p>
            <a:pPr marL="1007943" lvl="2" indent="-251986" eaLnBrk="1" fontAlgn="auto" hangingPunct="1">
              <a:lnSpc>
                <a:spcPct val="116000"/>
              </a:lnSpc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sz="2000" dirty="0" smtClean="0">
                <a:hlinkClick r:id="rId4"/>
              </a:rPr>
              <a:t>http://library.muni.cz/ezdroje/</a:t>
            </a:r>
            <a:r>
              <a:rPr lang="cs-CZ" sz="2000" dirty="0" smtClean="0"/>
              <a:t> </a:t>
            </a:r>
          </a:p>
          <a:p>
            <a:pPr marL="1007943" lvl="2" indent="-251986" eaLnBrk="1" fontAlgn="auto" hangingPunct="1">
              <a:lnSpc>
                <a:spcPct val="116000"/>
              </a:lnSpc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sz="1900" dirty="0" err="1" smtClean="0"/>
              <a:t>Blackwell</a:t>
            </a:r>
            <a:r>
              <a:rPr lang="cs-CZ" sz="1900" dirty="0" smtClean="0"/>
              <a:t>, Cambridge </a:t>
            </a:r>
            <a:r>
              <a:rPr lang="cs-CZ" sz="1900" dirty="0" err="1" smtClean="0"/>
              <a:t>Press</a:t>
            </a:r>
            <a:endParaRPr lang="cs-CZ" sz="1900" dirty="0" smtClean="0"/>
          </a:p>
          <a:p>
            <a:pPr marL="1007943" lvl="2" indent="-251986" eaLnBrk="1" fontAlgn="auto" hangingPunct="1">
              <a:lnSpc>
                <a:spcPct val="116000"/>
              </a:lnSpc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sz="1900" dirty="0" smtClean="0"/>
              <a:t>Databáze (ERIC, JSTOR)</a:t>
            </a:r>
          </a:p>
          <a:p>
            <a:pPr marL="705560" lvl="1" indent="-302383" eaLnBrk="1" fontAlgn="auto" hangingPunct="1">
              <a:lnSpc>
                <a:spcPct val="116000"/>
              </a:lnSpc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en-GB" sz="2100" b="1" dirty="0" err="1" smtClean="0"/>
              <a:t>Stránky</a:t>
            </a:r>
            <a:endParaRPr lang="cs-CZ" sz="2100" b="1" dirty="0" smtClean="0"/>
          </a:p>
          <a:p>
            <a:pPr marL="1007943" lvl="2" indent="-251986" eaLnBrk="1" fontAlgn="auto" hangingPunct="1">
              <a:lnSpc>
                <a:spcPct val="116000"/>
              </a:lnSpc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sz="1700" b="1" dirty="0" smtClean="0"/>
              <a:t>MŠMT</a:t>
            </a:r>
            <a:r>
              <a:rPr lang="en-GB" sz="1700" dirty="0" smtClean="0"/>
              <a:t> </a:t>
            </a:r>
            <a:r>
              <a:rPr lang="cs-CZ" sz="1700" dirty="0" smtClean="0">
                <a:hlinkClick r:id="rId5"/>
              </a:rPr>
              <a:t>www.</a:t>
            </a:r>
            <a:r>
              <a:rPr lang="cs-CZ" sz="1700" dirty="0" err="1" smtClean="0">
                <a:hlinkClick r:id="rId5"/>
              </a:rPr>
              <a:t>msmt.cz</a:t>
            </a:r>
            <a:r>
              <a:rPr lang="cs-CZ" sz="1700" dirty="0" smtClean="0"/>
              <a:t> </a:t>
            </a:r>
          </a:p>
          <a:p>
            <a:pPr marL="1007943" lvl="2" indent="-251986" eaLnBrk="1" fontAlgn="auto" hangingPunct="1">
              <a:lnSpc>
                <a:spcPct val="116000"/>
              </a:lnSpc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sz="1900" dirty="0" smtClean="0"/>
              <a:t>Dále </a:t>
            </a:r>
            <a:r>
              <a:rPr lang="en-GB" sz="1900" dirty="0" err="1" smtClean="0"/>
              <a:t>např</a:t>
            </a:r>
            <a:r>
              <a:rPr lang="en-GB" sz="1900" dirty="0" smtClean="0"/>
              <a:t>. </a:t>
            </a:r>
            <a:r>
              <a:rPr lang="en-GB" sz="1900" dirty="0" smtClean="0">
                <a:solidFill>
                  <a:srgbClr val="CCCCFF"/>
                </a:solidFill>
                <a:hlinkClick r:id="rId6"/>
              </a:rPr>
              <a:t>www.ceskaskola.cz</a:t>
            </a:r>
            <a:r>
              <a:rPr lang="cs-CZ" sz="1900" dirty="0" smtClean="0"/>
              <a:t>;</a:t>
            </a:r>
            <a:r>
              <a:rPr lang="cs-CZ" sz="1900" dirty="0" smtClean="0">
                <a:solidFill>
                  <a:srgbClr val="CCCCFF"/>
                </a:solidFill>
              </a:rPr>
              <a:t> </a:t>
            </a:r>
            <a:r>
              <a:rPr lang="cs-CZ" sz="1900" dirty="0" smtClean="0">
                <a:solidFill>
                  <a:srgbClr val="CCCCFF"/>
                </a:solidFill>
                <a:hlinkClick r:id="rId7"/>
              </a:rPr>
              <a:t>www.studovna.</a:t>
            </a:r>
            <a:r>
              <a:rPr lang="cs-CZ" sz="1900" dirty="0" err="1" smtClean="0">
                <a:solidFill>
                  <a:srgbClr val="CCCCFF"/>
                </a:solidFill>
                <a:hlinkClick r:id="rId7"/>
              </a:rPr>
              <a:t>cz</a:t>
            </a:r>
            <a:r>
              <a:rPr lang="cs-CZ" sz="1900" dirty="0" smtClean="0">
                <a:solidFill>
                  <a:srgbClr val="CCCCFF"/>
                </a:solidFill>
              </a:rPr>
              <a:t>; </a:t>
            </a:r>
            <a:r>
              <a:rPr lang="cs-CZ" sz="1900" dirty="0" smtClean="0">
                <a:solidFill>
                  <a:srgbClr val="CCCCFF"/>
                </a:solidFill>
                <a:hlinkClick r:id="rId8"/>
              </a:rPr>
              <a:t>www.</a:t>
            </a:r>
            <a:r>
              <a:rPr lang="cs-CZ" sz="1900" dirty="0" err="1" smtClean="0">
                <a:solidFill>
                  <a:srgbClr val="CCCCFF"/>
                </a:solidFill>
                <a:hlinkClick r:id="rId8"/>
              </a:rPr>
              <a:t>rvp.cz</a:t>
            </a:r>
            <a:r>
              <a:rPr lang="cs-CZ" sz="1900" dirty="0" smtClean="0">
                <a:solidFill>
                  <a:srgbClr val="CCCCFF"/>
                </a:solidFill>
              </a:rPr>
              <a:t>; </a:t>
            </a:r>
            <a:r>
              <a:rPr lang="cs-CZ" sz="1900" dirty="0" smtClean="0">
                <a:solidFill>
                  <a:srgbClr val="CCCCFF"/>
                </a:solidFill>
                <a:hlinkClick r:id="rId9"/>
              </a:rPr>
              <a:t>www.</a:t>
            </a:r>
            <a:r>
              <a:rPr lang="cs-CZ" sz="1900" dirty="0" err="1" smtClean="0">
                <a:solidFill>
                  <a:srgbClr val="CCCCFF"/>
                </a:solidFill>
                <a:hlinkClick r:id="rId9"/>
              </a:rPr>
              <a:t>eduin.cz</a:t>
            </a:r>
            <a:r>
              <a:rPr lang="cs-CZ" sz="1900" dirty="0" smtClean="0">
                <a:solidFill>
                  <a:srgbClr val="CCCCFF"/>
                </a:solidFill>
              </a:rPr>
              <a:t>  </a:t>
            </a:r>
            <a:r>
              <a:rPr lang="cs-CZ" sz="1900" i="1" dirty="0" smtClean="0"/>
              <a:t>atd.</a:t>
            </a:r>
            <a:r>
              <a:rPr lang="en-GB" sz="1900" dirty="0" smtClean="0"/>
              <a:t> </a:t>
            </a:r>
          </a:p>
          <a:p>
            <a:pPr marL="705560" lvl="1" indent="-302383" eaLnBrk="1" fontAlgn="auto" hangingPunct="1">
              <a:lnSpc>
                <a:spcPct val="116000"/>
              </a:lnSpc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en-GB" sz="2100" dirty="0" err="1" smtClean="0"/>
              <a:t>Svépomocné</a:t>
            </a:r>
            <a:r>
              <a:rPr lang="en-GB" sz="2100" dirty="0" smtClean="0"/>
              <a:t> </a:t>
            </a:r>
            <a:r>
              <a:rPr lang="en-GB" sz="2100" dirty="0" err="1" smtClean="0"/>
              <a:t>skupiny</a:t>
            </a:r>
            <a:r>
              <a:rPr lang="cs-CZ" sz="2100" dirty="0" smtClean="0"/>
              <a:t> (</a:t>
            </a:r>
            <a:r>
              <a:rPr lang="cs-CZ" sz="2400" dirty="0" smtClean="0">
                <a:hlinkClick r:id="rId10"/>
              </a:rPr>
              <a:t>www.</a:t>
            </a:r>
            <a:r>
              <a:rPr lang="cs-CZ" sz="2400" dirty="0" err="1" smtClean="0">
                <a:hlinkClick r:id="rId10"/>
              </a:rPr>
              <a:t>nadanedeti.cz</a:t>
            </a:r>
            <a:r>
              <a:rPr lang="cs-CZ" sz="2400" dirty="0" smtClean="0">
                <a:hlinkClick r:id="rId10"/>
              </a:rPr>
              <a:t>/</a:t>
            </a:r>
            <a:r>
              <a:rPr lang="cs-CZ" sz="2400" dirty="0" smtClean="0"/>
              <a:t>, </a:t>
            </a:r>
            <a:endParaRPr lang="cs-CZ" sz="2100" dirty="0" smtClean="0"/>
          </a:p>
          <a:p>
            <a:pPr marL="705560" lvl="1" indent="-302383" eaLnBrk="1" fontAlgn="auto" hangingPunct="1">
              <a:lnSpc>
                <a:spcPct val="116000"/>
              </a:lnSpc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z="2100" dirty="0" smtClean="0"/>
              <a:t>Internetové prezentace škol (ŠVP, výroční zprávy atp.)</a:t>
            </a:r>
          </a:p>
          <a:p>
            <a:pPr marL="705560" lvl="1" indent="-302383" eaLnBrk="1" fontAlgn="auto" hangingPunct="1">
              <a:lnSpc>
                <a:spcPct val="116000"/>
              </a:lnSpc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z="2100" dirty="0" smtClean="0"/>
              <a:t>Denní tisk (informace o školství)</a:t>
            </a:r>
            <a:endParaRPr lang="en-GB" sz="2100" dirty="0" smtClean="0"/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endParaRPr lang="cs-CZ" sz="2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>
          <a:xfrm>
            <a:off x="633413" y="655643"/>
            <a:ext cx="9447212" cy="708014"/>
          </a:xfrm>
          <a:noFill/>
        </p:spPr>
        <p:txBody>
          <a:bodyPr lIns="0" tIns="0" rIns="0" bIns="0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cs-CZ" sz="4700" smtClean="0"/>
              <a:t>Zápočtový test</a:t>
            </a:r>
            <a:endParaRPr lang="en-GB" sz="4700" dirty="0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19138" y="1979613"/>
            <a:ext cx="8772525" cy="1587486"/>
          </a:xfrm>
        </p:spPr>
        <p:txBody>
          <a:bodyPr lIns="0" tIns="0" rIns="0" bIns="0">
            <a:spAutoFit/>
          </a:bodyPr>
          <a:lstStyle/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2000" dirty="0" smtClean="0"/>
              <a:t>Písemný test; 8 otázek:</a:t>
            </a:r>
          </a:p>
          <a:p>
            <a:pPr lvl="2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800" dirty="0" smtClean="0"/>
              <a:t>pojmy, aplikace, problémové otázky; </a:t>
            </a:r>
          </a:p>
          <a:p>
            <a:pPr lvl="2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800" dirty="0" smtClean="0"/>
              <a:t>uzavřené i volné odpovědi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2000" dirty="0" smtClean="0"/>
              <a:t>Možno zkoušet ve speciálních případech i ústně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374</TotalTime>
  <Words>241</Words>
  <Application>Microsoft Office PowerPoint</Application>
  <PresentationFormat>Vlastní</PresentationFormat>
  <Paragraphs>56</Paragraphs>
  <Slides>7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Medián</vt:lpstr>
      <vt:lpstr>Seminář  „Psychologie ve školní praxi“</vt:lpstr>
      <vt:lpstr>Kontakt</vt:lpstr>
      <vt:lpstr>„Psychologie ve školní praxi“</vt:lpstr>
      <vt:lpstr>„Psychologie ve školní praxi“</vt:lpstr>
      <vt:lpstr>„Psychologie ve školní praxi“</vt:lpstr>
      <vt:lpstr>„Psychologie ve školní praxi“</vt:lpstr>
      <vt:lpstr>Zápočtový test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k pedagogické psychologii</dc:title>
  <cp:lastModifiedBy>Jan Mareš</cp:lastModifiedBy>
  <cp:revision>38</cp:revision>
  <dcterms:modified xsi:type="dcterms:W3CDTF">2014-02-17T11:51:34Z</dcterms:modified>
</cp:coreProperties>
</file>